
<file path=[Content_Types].xml><?xml version="1.0" encoding="utf-8"?>
<Types xmlns="http://schemas.openxmlformats.org/package/2006/content-types">
  <Default Extension="emf" ContentType="image/x-emf"/>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Arimo" panose="020B0604020202020204" charset="0"/>
      <p:regular r:id="rId19"/>
    </p:embeddedFont>
    <p:embeddedFont>
      <p:font typeface="Bebas Neue" panose="020B0606020202050201" pitchFamily="34" charset="0"/>
      <p:regular r:id="rId20"/>
    </p:embeddedFont>
    <p:embeddedFont>
      <p:font typeface="Montserrat Semi-Bold" panose="020B0604020202020204" charset="0"/>
      <p:regular r:id="rId21"/>
    </p:embeddedFont>
    <p:embeddedFont>
      <p:font typeface="Montserrat Semi-Bold Bold" panose="020B0604020202020204" charset="0"/>
      <p:regular r:id="rId22"/>
    </p:embeddedFont>
    <p:embeddedFont>
      <p:font typeface="Open Sans" panose="020B0606030504020204" pitchFamily="34" charset="0"/>
      <p:regular r:id="rId23"/>
      <p:bold r:id="rId24"/>
      <p:italic r:id="rId25"/>
      <p:boldItalic r:id="rId26"/>
    </p:embeddedFont>
    <p:embeddedFont>
      <p:font typeface="Open Sans Bold" panose="020B0806030504020204" charset="0"/>
      <p:regular r:id="rId27"/>
    </p:embeddedFont>
    <p:embeddedFont>
      <p:font typeface="Open Sans Extra Bold" panose="020B0604020202020204" charset="0"/>
      <p:regular r:id="rId28"/>
    </p:embeddedFont>
    <p:embeddedFont>
      <p:font typeface="Open Sans Light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4850D-7056-49FF-9DE0-F1A42DD26208}" v="13" dt="2024-02-13T13:13:52.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22" autoAdjust="0"/>
  </p:normalViewPr>
  <p:slideViewPr>
    <p:cSldViewPr>
      <p:cViewPr varScale="1">
        <p:scale>
          <a:sx n="49" d="100"/>
          <a:sy n="49" d="100"/>
        </p:scale>
        <p:origin x="38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jpe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jpe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0495590"/>
          </a:xfrm>
          <a:prstGeom prst="rect">
            <a:avLst/>
          </a:prstGeom>
          <a:solidFill>
            <a:srgbClr val="0C45A6"/>
          </a:solidFill>
        </p:spPr>
        <p:txBody>
          <a:bodyPr/>
          <a:lstStyle/>
          <a:p>
            <a:endParaRPr lang="en-US"/>
          </a:p>
        </p:txBody>
      </p:sp>
      <p:sp>
        <p:nvSpPr>
          <p:cNvPr id="3" name="AutoShape 3"/>
          <p:cNvSpPr/>
          <p:nvPr/>
        </p:nvSpPr>
        <p:spPr>
          <a:xfrm>
            <a:off x="3962623" y="5848720"/>
            <a:ext cx="10362754" cy="0"/>
          </a:xfrm>
          <a:prstGeom prst="line">
            <a:avLst/>
          </a:prstGeom>
          <a:ln w="171450" cap="rnd">
            <a:solidFill>
              <a:srgbClr val="FFFFFF"/>
            </a:solidFill>
            <a:prstDash val="solid"/>
            <a:headEnd type="none" w="sm" len="sm"/>
            <a:tailEnd type="none" w="sm" len="sm"/>
          </a:ln>
        </p:spPr>
        <p:txBody>
          <a:bodyPr/>
          <a:lstStyle/>
          <a:p>
            <a:endParaRPr lang="en-US"/>
          </a:p>
        </p:txBody>
      </p:sp>
      <p:sp>
        <p:nvSpPr>
          <p:cNvPr id="4" name="Freeform 4"/>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597292" y="4175012"/>
            <a:ext cx="17093416" cy="1104900"/>
          </a:xfrm>
          <a:prstGeom prst="rect">
            <a:avLst/>
          </a:prstGeom>
        </p:spPr>
        <p:txBody>
          <a:bodyPr lIns="0" tIns="0" rIns="0" bIns="0" rtlCol="0" anchor="t">
            <a:spAutoFit/>
          </a:bodyPr>
          <a:lstStyle/>
          <a:p>
            <a:pPr>
              <a:lnSpc>
                <a:spcPts val="8100"/>
              </a:lnSpc>
            </a:pPr>
            <a:r>
              <a:rPr lang="en-US" sz="7500" dirty="0">
                <a:solidFill>
                  <a:srgbClr val="FFFFFF"/>
                </a:solidFill>
                <a:latin typeface="Arimo"/>
              </a:rPr>
              <a:t>International Islamic University Malaysia</a:t>
            </a:r>
          </a:p>
        </p:txBody>
      </p:sp>
      <p:sp>
        <p:nvSpPr>
          <p:cNvPr id="6" name="TextBox 6"/>
          <p:cNvSpPr txBox="1"/>
          <p:nvPr/>
        </p:nvSpPr>
        <p:spPr>
          <a:xfrm>
            <a:off x="3962623" y="6258295"/>
            <a:ext cx="10286829" cy="1344932"/>
          </a:xfrm>
          <a:prstGeom prst="rect">
            <a:avLst/>
          </a:prstGeom>
        </p:spPr>
        <p:txBody>
          <a:bodyPr lIns="0" tIns="0" rIns="0" bIns="0" rtlCol="0" anchor="t">
            <a:spAutoFit/>
          </a:bodyPr>
          <a:lstStyle/>
          <a:p>
            <a:pPr algn="ctr">
              <a:lnSpc>
                <a:spcPts val="10919"/>
              </a:lnSpc>
            </a:pPr>
            <a:r>
              <a:rPr lang="en-US" sz="7799" dirty="0">
                <a:solidFill>
                  <a:srgbClr val="FFFFFF"/>
                </a:solidFill>
                <a:latin typeface="Bebas Neue"/>
              </a:rPr>
              <a:t>English Proficiency Test (EPT)</a:t>
            </a:r>
          </a:p>
        </p:txBody>
      </p:sp>
      <p:pic>
        <p:nvPicPr>
          <p:cNvPr id="8" name="1">
            <a:hlinkClick r:id="" action="ppaction://media"/>
            <a:extLst>
              <a:ext uri="{FF2B5EF4-FFF2-40B4-BE49-F238E27FC236}">
                <a16:creationId xmlns:a16="http://schemas.microsoft.com/office/drawing/2014/main" id="{CCD0D6AB-F8AB-8537-4790-0A9894621B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9200" y="843980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8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161CD"/>
        </a:solidFill>
        <a:effectLst/>
      </p:bgPr>
    </p:bg>
    <p:spTree>
      <p:nvGrpSpPr>
        <p:cNvPr id="1" name=""/>
        <p:cNvGrpSpPr/>
        <p:nvPr/>
      </p:nvGrpSpPr>
      <p:grpSpPr>
        <a:xfrm>
          <a:off x="0" y="0"/>
          <a:ext cx="0" cy="0"/>
          <a:chOff x="0" y="0"/>
          <a:chExt cx="0" cy="0"/>
        </a:xfrm>
      </p:grpSpPr>
      <p:sp>
        <p:nvSpPr>
          <p:cNvPr id="2" name="Freeform 2"/>
          <p:cNvSpPr/>
          <p:nvPr/>
        </p:nvSpPr>
        <p:spPr>
          <a:xfrm>
            <a:off x="6248400" y="2095500"/>
            <a:ext cx="10842372" cy="7764091"/>
          </a:xfrm>
          <a:custGeom>
            <a:avLst/>
            <a:gdLst/>
            <a:ahLst/>
            <a:cxnLst/>
            <a:rect l="l" t="t" r="r" b="b"/>
            <a:pathLst>
              <a:path w="10842372" h="7764091">
                <a:moveTo>
                  <a:pt x="0" y="0"/>
                </a:moveTo>
                <a:lnTo>
                  <a:pt x="10842372" y="0"/>
                </a:lnTo>
                <a:lnTo>
                  <a:pt x="10842372" y="7764092"/>
                </a:lnTo>
                <a:lnTo>
                  <a:pt x="0" y="7764092"/>
                </a:lnTo>
                <a:lnTo>
                  <a:pt x="0" y="0"/>
                </a:lnTo>
                <a:close/>
              </a:path>
            </a:pathLst>
          </a:custGeom>
          <a:blipFill>
            <a:blip r:embed="rId4"/>
            <a:stretch>
              <a:fillRect b="-1419"/>
            </a:stretch>
          </a:blipFill>
        </p:spPr>
        <p:txBody>
          <a:bodyPr/>
          <a:lstStyle/>
          <a:p>
            <a:endParaRPr lang="en-US" dirty="0"/>
          </a:p>
        </p:txBody>
      </p:sp>
      <p:sp>
        <p:nvSpPr>
          <p:cNvPr id="3" name="Freeform 3"/>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819880" y="2660095"/>
            <a:ext cx="4407133" cy="6478066"/>
          </a:xfrm>
          <a:prstGeom prst="rect">
            <a:avLst/>
          </a:prstGeom>
        </p:spPr>
        <p:txBody>
          <a:bodyPr lIns="0" tIns="0" rIns="0" bIns="0" rtlCol="0" anchor="t">
            <a:spAutoFit/>
          </a:bodyPr>
          <a:lstStyle/>
          <a:p>
            <a:pPr algn="ctr">
              <a:lnSpc>
                <a:spcPts val="4666"/>
              </a:lnSpc>
            </a:pPr>
            <a:r>
              <a:rPr lang="en-US" sz="3333">
                <a:solidFill>
                  <a:srgbClr val="FFFFFF"/>
                </a:solidFill>
                <a:latin typeface="Open Sans Bold"/>
              </a:rPr>
              <a:t>NEW CRITERIA FOR EXIT AND PLACEMENT (REVISED ADMISSION REQUIREMENT – EFFECTIVE SEMESTER 1, 2020/2021)</a:t>
            </a:r>
          </a:p>
          <a:p>
            <a:pPr algn="ctr">
              <a:lnSpc>
                <a:spcPts val="4666"/>
              </a:lnSpc>
            </a:pPr>
            <a:r>
              <a:rPr lang="en-US" sz="3333">
                <a:solidFill>
                  <a:srgbClr val="FFFFFF"/>
                </a:solidFill>
                <a:latin typeface="Open Sans Bold"/>
              </a:rPr>
              <a:t>Minimum requirements for exemption (479th Senate Meeting):</a:t>
            </a:r>
          </a:p>
        </p:txBody>
      </p:sp>
      <p:pic>
        <p:nvPicPr>
          <p:cNvPr id="5" name="10 (2)">
            <a:hlinkClick r:id="" action="ppaction://media"/>
            <a:extLst>
              <a:ext uri="{FF2B5EF4-FFF2-40B4-BE49-F238E27FC236}">
                <a16:creationId xmlns:a16="http://schemas.microsoft.com/office/drawing/2014/main" id="{909BF2F5-3D03-DEBF-E0B6-5217962FC82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9200" y="8528561"/>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9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161CD"/>
        </a:solidFill>
        <a:effectLst/>
      </p:bgPr>
    </p:bg>
    <p:spTree>
      <p:nvGrpSpPr>
        <p:cNvPr id="1" name=""/>
        <p:cNvGrpSpPr/>
        <p:nvPr/>
      </p:nvGrpSpPr>
      <p:grpSpPr>
        <a:xfrm>
          <a:off x="0" y="0"/>
          <a:ext cx="0" cy="0"/>
          <a:chOff x="0" y="0"/>
          <a:chExt cx="0" cy="0"/>
        </a:xfrm>
      </p:grpSpPr>
      <p:sp>
        <p:nvSpPr>
          <p:cNvPr id="2" name="Freeform 2"/>
          <p:cNvSpPr/>
          <p:nvPr/>
        </p:nvSpPr>
        <p:spPr>
          <a:xfrm>
            <a:off x="2839074" y="231825"/>
            <a:ext cx="13543926" cy="9823350"/>
          </a:xfrm>
          <a:custGeom>
            <a:avLst/>
            <a:gdLst/>
            <a:ahLst/>
            <a:cxnLst/>
            <a:rect l="l" t="t" r="r" b="b"/>
            <a:pathLst>
              <a:path w="12609853" h="9823350">
                <a:moveTo>
                  <a:pt x="0" y="0"/>
                </a:moveTo>
                <a:lnTo>
                  <a:pt x="12609852" y="0"/>
                </a:lnTo>
                <a:lnTo>
                  <a:pt x="12609852" y="9823350"/>
                </a:lnTo>
                <a:lnTo>
                  <a:pt x="0" y="9823350"/>
                </a:lnTo>
                <a:lnTo>
                  <a:pt x="0" y="0"/>
                </a:lnTo>
                <a:close/>
              </a:path>
            </a:pathLst>
          </a:custGeom>
          <a:blipFill>
            <a:blip r:embed="rId4"/>
            <a:stretch>
              <a:fillRect r="-245"/>
            </a:stretch>
          </a:blipFill>
        </p:spPr>
        <p:txBody>
          <a:bodyPr/>
          <a:lstStyle/>
          <a:p>
            <a:endParaRPr lang="en-US"/>
          </a:p>
        </p:txBody>
      </p:sp>
      <p:sp>
        <p:nvSpPr>
          <p:cNvPr id="3" name="Freeform 3"/>
          <p:cNvSpPr/>
          <p:nvPr/>
        </p:nvSpPr>
        <p:spPr>
          <a:xfrm rot="-5400000">
            <a:off x="-4391025" y="4391025"/>
            <a:ext cx="10287000" cy="1504950"/>
          </a:xfrm>
          <a:custGeom>
            <a:avLst/>
            <a:gdLst/>
            <a:ahLst/>
            <a:cxnLst/>
            <a:rect l="l" t="t" r="r" b="b"/>
            <a:pathLst>
              <a:path w="10287000" h="1504950">
                <a:moveTo>
                  <a:pt x="0" y="0"/>
                </a:moveTo>
                <a:lnTo>
                  <a:pt x="10287000" y="0"/>
                </a:lnTo>
                <a:lnTo>
                  <a:pt x="10287000" y="1504950"/>
                </a:lnTo>
                <a:lnTo>
                  <a:pt x="0" y="1504950"/>
                </a:lnTo>
                <a:lnTo>
                  <a:pt x="0" y="0"/>
                </a:lnTo>
                <a:close/>
              </a:path>
            </a:pathLst>
          </a:custGeom>
          <a:blipFill>
            <a:blip r:embed="rId5"/>
            <a:stretch>
              <a:fillRect/>
            </a:stretch>
          </a:blipFill>
        </p:spPr>
        <p:txBody>
          <a:bodyPr/>
          <a:lstStyle/>
          <a:p>
            <a:endParaRPr lang="en-US"/>
          </a:p>
        </p:txBody>
      </p:sp>
      <p:pic>
        <p:nvPicPr>
          <p:cNvPr id="5" name="11">
            <a:hlinkClick r:id="" action="ppaction://media"/>
            <a:extLst>
              <a:ext uri="{FF2B5EF4-FFF2-40B4-BE49-F238E27FC236}">
                <a16:creationId xmlns:a16="http://schemas.microsoft.com/office/drawing/2014/main" id="{92E15F4A-FE8B-33CF-BF8C-8CCA4E076B6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9200" y="7886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3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2" name="AutoShape 2"/>
          <p:cNvSpPr/>
          <p:nvPr/>
        </p:nvSpPr>
        <p:spPr>
          <a:xfrm>
            <a:off x="0" y="9378186"/>
            <a:ext cx="18288000" cy="908814"/>
          </a:xfrm>
          <a:prstGeom prst="rect">
            <a:avLst/>
          </a:prstGeom>
          <a:solidFill>
            <a:srgbClr val="16214B">
              <a:alpha val="67843"/>
            </a:srgbClr>
          </a:solidFill>
        </p:spPr>
        <p:txBody>
          <a:bodyPr/>
          <a:lstStyle/>
          <a:p>
            <a:endParaRPr lang="en-US"/>
          </a:p>
        </p:txBody>
      </p:sp>
      <p:sp>
        <p:nvSpPr>
          <p:cNvPr id="3" name="Freeform 3"/>
          <p:cNvSpPr/>
          <p:nvPr/>
        </p:nvSpPr>
        <p:spPr>
          <a:xfrm>
            <a:off x="3164704" y="2379076"/>
            <a:ext cx="4875799" cy="5528849"/>
          </a:xfrm>
          <a:custGeom>
            <a:avLst/>
            <a:gdLst/>
            <a:ahLst/>
            <a:cxnLst/>
            <a:rect l="l" t="t" r="r" b="b"/>
            <a:pathLst>
              <a:path w="4875799" h="5528849">
                <a:moveTo>
                  <a:pt x="0" y="0"/>
                </a:moveTo>
                <a:lnTo>
                  <a:pt x="4875799" y="0"/>
                </a:lnTo>
                <a:lnTo>
                  <a:pt x="4875799" y="5528848"/>
                </a:lnTo>
                <a:lnTo>
                  <a:pt x="0" y="5528848"/>
                </a:lnTo>
                <a:lnTo>
                  <a:pt x="0" y="0"/>
                </a:lnTo>
                <a:close/>
              </a:path>
            </a:pathLst>
          </a:custGeom>
          <a:blipFill>
            <a:blip r:embed="rId4"/>
            <a:stretch>
              <a:fillRect t="-29289" b="-3824"/>
            </a:stretch>
          </a:blipFill>
        </p:spPr>
        <p:txBody>
          <a:bodyPr/>
          <a:lstStyle/>
          <a:p>
            <a:endParaRPr lang="en-US"/>
          </a:p>
        </p:txBody>
      </p:sp>
      <p:sp>
        <p:nvSpPr>
          <p:cNvPr id="4" name="Freeform 4"/>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7456553" y="4396750"/>
            <a:ext cx="7764371" cy="1417300"/>
          </a:xfrm>
          <a:prstGeom prst="rect">
            <a:avLst/>
          </a:prstGeom>
        </p:spPr>
        <p:txBody>
          <a:bodyPr lIns="0" tIns="0" rIns="0" bIns="0" rtlCol="0" anchor="t">
            <a:spAutoFit/>
          </a:bodyPr>
          <a:lstStyle/>
          <a:p>
            <a:pPr algn="ctr">
              <a:lnSpc>
                <a:spcPts val="11439"/>
              </a:lnSpc>
            </a:pPr>
            <a:r>
              <a:rPr lang="en-US" sz="8799">
                <a:solidFill>
                  <a:srgbClr val="FFFFFF"/>
                </a:solidFill>
                <a:latin typeface="Montserrat Semi-Bold"/>
              </a:rPr>
              <a:t>SCORING</a:t>
            </a:r>
          </a:p>
        </p:txBody>
      </p:sp>
      <p:pic>
        <p:nvPicPr>
          <p:cNvPr id="6" name="12">
            <a:hlinkClick r:id="" action="ppaction://media"/>
            <a:extLst>
              <a:ext uri="{FF2B5EF4-FFF2-40B4-BE49-F238E27FC236}">
                <a16:creationId xmlns:a16="http://schemas.microsoft.com/office/drawing/2014/main" id="{0664B62C-0E25-9633-6A97-898ABA83D71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9200" y="843273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6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161CD"/>
        </a:solidFill>
        <a:effectLst/>
      </p:bgPr>
    </p:bg>
    <p:spTree>
      <p:nvGrpSpPr>
        <p:cNvPr id="1" name=""/>
        <p:cNvGrpSpPr/>
        <p:nvPr/>
      </p:nvGrpSpPr>
      <p:grpSpPr>
        <a:xfrm>
          <a:off x="0" y="0"/>
          <a:ext cx="0" cy="0"/>
          <a:chOff x="0" y="0"/>
          <a:chExt cx="0" cy="0"/>
        </a:xfrm>
      </p:grpSpPr>
      <p:sp>
        <p:nvSpPr>
          <p:cNvPr id="2" name="Freeform 2"/>
          <p:cNvSpPr/>
          <p:nvPr/>
        </p:nvSpPr>
        <p:spPr>
          <a:xfrm>
            <a:off x="3777602" y="3334151"/>
            <a:ext cx="10732796" cy="6449625"/>
          </a:xfrm>
          <a:custGeom>
            <a:avLst/>
            <a:gdLst/>
            <a:ahLst/>
            <a:cxnLst/>
            <a:rect l="l" t="t" r="r" b="b"/>
            <a:pathLst>
              <a:path w="10732796" h="6449625">
                <a:moveTo>
                  <a:pt x="0" y="0"/>
                </a:moveTo>
                <a:lnTo>
                  <a:pt x="10732796" y="0"/>
                </a:lnTo>
                <a:lnTo>
                  <a:pt x="10732796" y="6449625"/>
                </a:lnTo>
                <a:lnTo>
                  <a:pt x="0" y="6449625"/>
                </a:lnTo>
                <a:lnTo>
                  <a:pt x="0" y="0"/>
                </a:lnTo>
                <a:close/>
              </a:path>
            </a:pathLst>
          </a:custGeom>
          <a:blipFill>
            <a:blip r:embed="rId4"/>
            <a:stretch>
              <a:fillRect l="-6228" t="-31511" r="-6726" b="-11109"/>
            </a:stretch>
          </a:blipFill>
        </p:spPr>
        <p:txBody>
          <a:bodyPr/>
          <a:lstStyle/>
          <a:p>
            <a:endParaRPr lang="en-US"/>
          </a:p>
        </p:txBody>
      </p:sp>
      <p:sp>
        <p:nvSpPr>
          <p:cNvPr id="3" name="Freeform 3"/>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3067076" y="1864943"/>
            <a:ext cx="11791924" cy="1248979"/>
          </a:xfrm>
          <a:prstGeom prst="rect">
            <a:avLst/>
          </a:prstGeom>
        </p:spPr>
        <p:txBody>
          <a:bodyPr wrap="square" lIns="0" tIns="0" rIns="0" bIns="0" rtlCol="0" anchor="t">
            <a:spAutoFit/>
          </a:bodyPr>
          <a:lstStyle/>
          <a:p>
            <a:pPr algn="ctr">
              <a:lnSpc>
                <a:spcPts val="10283"/>
              </a:lnSpc>
            </a:pPr>
            <a:r>
              <a:rPr lang="en-US" sz="7345">
                <a:solidFill>
                  <a:srgbClr val="FFFFFF"/>
                </a:solidFill>
                <a:latin typeface="Montserrat Semi-Bold"/>
              </a:rPr>
              <a:t>UNDERGRADUATE</a:t>
            </a:r>
          </a:p>
        </p:txBody>
      </p:sp>
      <p:pic>
        <p:nvPicPr>
          <p:cNvPr id="5" name="13">
            <a:hlinkClick r:id="" action="ppaction://media"/>
            <a:extLst>
              <a:ext uri="{FF2B5EF4-FFF2-40B4-BE49-F238E27FC236}">
                <a16:creationId xmlns:a16="http://schemas.microsoft.com/office/drawing/2014/main" id="{C1A8FCCF-2F4D-AA06-97C4-C9F41FBDAE9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9200" y="917417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1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3548519" cy="10287000"/>
            <a:chOff x="0" y="0"/>
            <a:chExt cx="1200363" cy="3479800"/>
          </a:xfrm>
        </p:grpSpPr>
        <p:sp>
          <p:nvSpPr>
            <p:cNvPr id="3" name="Freeform 3"/>
            <p:cNvSpPr/>
            <p:nvPr/>
          </p:nvSpPr>
          <p:spPr>
            <a:xfrm>
              <a:off x="0" y="0"/>
              <a:ext cx="1200363" cy="3479800"/>
            </a:xfrm>
            <a:custGeom>
              <a:avLst/>
              <a:gdLst/>
              <a:ahLst/>
              <a:cxnLst/>
              <a:rect l="l" t="t" r="r" b="b"/>
              <a:pathLst>
                <a:path w="1200363" h="3479800">
                  <a:moveTo>
                    <a:pt x="0" y="0"/>
                  </a:moveTo>
                  <a:lnTo>
                    <a:pt x="1200363" y="0"/>
                  </a:lnTo>
                  <a:lnTo>
                    <a:pt x="1200363" y="3479800"/>
                  </a:lnTo>
                  <a:lnTo>
                    <a:pt x="0" y="3479800"/>
                  </a:lnTo>
                  <a:close/>
                </a:path>
              </a:pathLst>
            </a:custGeom>
            <a:solidFill>
              <a:srgbClr val="FFFFFF"/>
            </a:solidFill>
          </p:spPr>
          <p:txBody>
            <a:bodyPr/>
            <a:lstStyle/>
            <a:p>
              <a:endParaRPr lang="en-US"/>
            </a:p>
          </p:txBody>
        </p:sp>
      </p:grpSp>
      <p:sp>
        <p:nvSpPr>
          <p:cNvPr id="4" name="TextBox 4"/>
          <p:cNvSpPr txBox="1"/>
          <p:nvPr/>
        </p:nvSpPr>
        <p:spPr>
          <a:xfrm>
            <a:off x="0" y="923925"/>
            <a:ext cx="3548519" cy="8147431"/>
          </a:xfrm>
          <a:prstGeom prst="rect">
            <a:avLst/>
          </a:prstGeom>
        </p:spPr>
        <p:txBody>
          <a:bodyPr lIns="0" tIns="0" rIns="0" bIns="0" rtlCol="0" anchor="t">
            <a:spAutoFit/>
          </a:bodyPr>
          <a:lstStyle/>
          <a:p>
            <a:pPr algn="ctr">
              <a:lnSpc>
                <a:spcPts val="7154"/>
              </a:lnSpc>
            </a:pPr>
            <a:r>
              <a:rPr lang="en-US" sz="5110">
                <a:solidFill>
                  <a:srgbClr val="0C45A6"/>
                </a:solidFill>
                <a:latin typeface="Open Sans Extra Bold"/>
              </a:rPr>
              <a:t>P</a:t>
            </a:r>
          </a:p>
          <a:p>
            <a:pPr algn="ctr">
              <a:lnSpc>
                <a:spcPts val="7154"/>
              </a:lnSpc>
            </a:pPr>
            <a:r>
              <a:rPr lang="en-US" sz="5110">
                <a:solidFill>
                  <a:srgbClr val="0C45A6"/>
                </a:solidFill>
                <a:latin typeface="Open Sans Extra Bold"/>
              </a:rPr>
              <a:t>L</a:t>
            </a:r>
          </a:p>
          <a:p>
            <a:pPr algn="ctr">
              <a:lnSpc>
                <a:spcPts val="7154"/>
              </a:lnSpc>
            </a:pPr>
            <a:r>
              <a:rPr lang="en-US" sz="5110">
                <a:solidFill>
                  <a:srgbClr val="0C45A6"/>
                </a:solidFill>
                <a:latin typeface="Open Sans Extra Bold"/>
              </a:rPr>
              <a:t>A</a:t>
            </a:r>
          </a:p>
          <a:p>
            <a:pPr algn="ctr">
              <a:lnSpc>
                <a:spcPts val="7154"/>
              </a:lnSpc>
            </a:pPr>
            <a:r>
              <a:rPr lang="en-US" sz="5110">
                <a:solidFill>
                  <a:srgbClr val="0C45A6"/>
                </a:solidFill>
                <a:latin typeface="Open Sans Extra Bold"/>
              </a:rPr>
              <a:t>C</a:t>
            </a:r>
          </a:p>
          <a:p>
            <a:pPr algn="ctr">
              <a:lnSpc>
                <a:spcPts val="7154"/>
              </a:lnSpc>
            </a:pPr>
            <a:r>
              <a:rPr lang="en-US" sz="5110">
                <a:solidFill>
                  <a:srgbClr val="0C45A6"/>
                </a:solidFill>
                <a:latin typeface="Open Sans Extra Bold"/>
              </a:rPr>
              <a:t>E</a:t>
            </a:r>
          </a:p>
          <a:p>
            <a:pPr algn="ctr">
              <a:lnSpc>
                <a:spcPts val="7154"/>
              </a:lnSpc>
            </a:pPr>
            <a:r>
              <a:rPr lang="en-US" sz="5110">
                <a:solidFill>
                  <a:srgbClr val="0C45A6"/>
                </a:solidFill>
                <a:latin typeface="Open Sans Extra Bold"/>
              </a:rPr>
              <a:t>M</a:t>
            </a:r>
          </a:p>
          <a:p>
            <a:pPr algn="ctr">
              <a:lnSpc>
                <a:spcPts val="7154"/>
              </a:lnSpc>
            </a:pPr>
            <a:r>
              <a:rPr lang="en-US" sz="5110">
                <a:solidFill>
                  <a:srgbClr val="0C45A6"/>
                </a:solidFill>
                <a:latin typeface="Open Sans Extra Bold"/>
              </a:rPr>
              <a:t>E</a:t>
            </a:r>
          </a:p>
          <a:p>
            <a:pPr algn="ctr">
              <a:lnSpc>
                <a:spcPts val="7154"/>
              </a:lnSpc>
            </a:pPr>
            <a:r>
              <a:rPr lang="en-US" sz="5110">
                <a:solidFill>
                  <a:srgbClr val="0C45A6"/>
                </a:solidFill>
                <a:latin typeface="Open Sans Extra Bold"/>
              </a:rPr>
              <a:t>N</a:t>
            </a:r>
          </a:p>
          <a:p>
            <a:pPr algn="ctr">
              <a:lnSpc>
                <a:spcPts val="7154"/>
              </a:lnSpc>
            </a:pPr>
            <a:r>
              <a:rPr lang="en-US" sz="5110">
                <a:solidFill>
                  <a:srgbClr val="0C45A6"/>
                </a:solidFill>
                <a:latin typeface="Open Sans Extra Bold"/>
              </a:rPr>
              <a:t>T</a:t>
            </a:r>
          </a:p>
        </p:txBody>
      </p:sp>
      <p:sp>
        <p:nvSpPr>
          <p:cNvPr id="5" name="AutoShape 5"/>
          <p:cNvSpPr/>
          <p:nvPr/>
        </p:nvSpPr>
        <p:spPr>
          <a:xfrm flipV="1">
            <a:off x="962025" y="1106471"/>
            <a:ext cx="0" cy="8074058"/>
          </a:xfrm>
          <a:prstGeom prst="line">
            <a:avLst/>
          </a:prstGeom>
          <a:ln w="133350" cap="rnd">
            <a:solidFill>
              <a:srgbClr val="0C45A6"/>
            </a:solidFill>
            <a:prstDash val="solid"/>
            <a:headEnd type="none" w="sm" len="sm"/>
            <a:tailEnd type="none" w="sm" len="sm"/>
          </a:ln>
        </p:spPr>
        <p:txBody>
          <a:bodyPr/>
          <a:lstStyle/>
          <a:p>
            <a:endParaRPr lang="en-US"/>
          </a:p>
        </p:txBody>
      </p:sp>
      <p:sp>
        <p:nvSpPr>
          <p:cNvPr id="6" name="Freeform 6"/>
          <p:cNvSpPr/>
          <p:nvPr/>
        </p:nvSpPr>
        <p:spPr>
          <a:xfrm>
            <a:off x="4021076" y="2177333"/>
            <a:ext cx="11499256" cy="7080967"/>
          </a:xfrm>
          <a:custGeom>
            <a:avLst/>
            <a:gdLst/>
            <a:ahLst/>
            <a:cxnLst/>
            <a:rect l="l" t="t" r="r" b="b"/>
            <a:pathLst>
              <a:path w="11499256" h="7080967">
                <a:moveTo>
                  <a:pt x="0" y="0"/>
                </a:moveTo>
                <a:lnTo>
                  <a:pt x="11499255" y="0"/>
                </a:lnTo>
                <a:lnTo>
                  <a:pt x="11499255" y="7080967"/>
                </a:lnTo>
                <a:lnTo>
                  <a:pt x="0" y="7080967"/>
                </a:lnTo>
                <a:lnTo>
                  <a:pt x="0" y="0"/>
                </a:lnTo>
                <a:close/>
              </a:path>
            </a:pathLst>
          </a:custGeom>
          <a:blipFill>
            <a:blip r:embed="rId4"/>
            <a:stretch>
              <a:fillRect/>
            </a:stretch>
          </a:blipFill>
        </p:spPr>
        <p:txBody>
          <a:bodyPr/>
          <a:lstStyle/>
          <a:p>
            <a:endParaRPr lang="en-US"/>
          </a:p>
        </p:txBody>
      </p:sp>
      <p:sp>
        <p:nvSpPr>
          <p:cNvPr id="7" name="Freeform 7"/>
          <p:cNvSpPr/>
          <p:nvPr/>
        </p:nvSpPr>
        <p:spPr>
          <a:xfrm>
            <a:off x="4856258"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5"/>
            <a:stretch>
              <a:fillRect/>
            </a:stretch>
          </a:blipFill>
        </p:spPr>
        <p:txBody>
          <a:bodyPr/>
          <a:lstStyle/>
          <a:p>
            <a:endParaRPr lang="en-US"/>
          </a:p>
        </p:txBody>
      </p:sp>
      <p:pic>
        <p:nvPicPr>
          <p:cNvPr id="8" name="14">
            <a:hlinkClick r:id="" action="ppaction://media"/>
            <a:extLst>
              <a:ext uri="{FF2B5EF4-FFF2-40B4-BE49-F238E27FC236}">
                <a16:creationId xmlns:a16="http://schemas.microsoft.com/office/drawing/2014/main" id="{1D38C829-CC60-6913-9E29-E8551E82EFB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44000" y="857092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526286" cy="10287000"/>
          </a:xfrm>
          <a:prstGeom prst="rect">
            <a:avLst/>
          </a:prstGeom>
          <a:solidFill>
            <a:srgbClr val="0C45A6"/>
          </a:solidFill>
        </p:spPr>
        <p:txBody>
          <a:bodyPr/>
          <a:lstStyle/>
          <a:p>
            <a:endParaRPr lang="en-US"/>
          </a:p>
        </p:txBody>
      </p:sp>
      <p:sp>
        <p:nvSpPr>
          <p:cNvPr id="3" name="AutoShape 3"/>
          <p:cNvSpPr/>
          <p:nvPr/>
        </p:nvSpPr>
        <p:spPr>
          <a:xfrm>
            <a:off x="11416454" y="6901994"/>
            <a:ext cx="5652596" cy="0"/>
          </a:xfrm>
          <a:prstGeom prst="line">
            <a:avLst/>
          </a:prstGeom>
          <a:ln w="104775" cap="rnd">
            <a:solidFill>
              <a:srgbClr val="0C45A6"/>
            </a:solidFill>
            <a:prstDash val="solid"/>
            <a:headEnd type="none" w="sm" len="sm"/>
            <a:tailEnd type="none" w="sm" len="sm"/>
          </a:ln>
        </p:spPr>
        <p:txBody>
          <a:bodyPr/>
          <a:lstStyle/>
          <a:p>
            <a:endParaRPr lang="en-US"/>
          </a:p>
        </p:txBody>
      </p:sp>
      <p:sp>
        <p:nvSpPr>
          <p:cNvPr id="4" name="Freeform 4"/>
          <p:cNvSpPr/>
          <p:nvPr/>
        </p:nvSpPr>
        <p:spPr>
          <a:xfrm>
            <a:off x="0" y="0"/>
            <a:ext cx="10526286" cy="1539957"/>
          </a:xfrm>
          <a:custGeom>
            <a:avLst/>
            <a:gdLst/>
            <a:ahLst/>
            <a:cxnLst/>
            <a:rect l="l" t="t" r="r" b="b"/>
            <a:pathLst>
              <a:path w="10526286" h="1539957">
                <a:moveTo>
                  <a:pt x="0" y="0"/>
                </a:moveTo>
                <a:lnTo>
                  <a:pt x="10526286" y="0"/>
                </a:lnTo>
                <a:lnTo>
                  <a:pt x="10526286" y="1539957"/>
                </a:lnTo>
                <a:lnTo>
                  <a:pt x="0" y="1539957"/>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68191" y="2484238"/>
            <a:ext cx="9989904" cy="7794068"/>
          </a:xfrm>
          <a:prstGeom prst="rect">
            <a:avLst/>
          </a:prstGeom>
        </p:spPr>
        <p:txBody>
          <a:bodyPr lIns="0" tIns="0" rIns="0" bIns="0" rtlCol="0" anchor="t">
            <a:spAutoFit/>
          </a:bodyPr>
          <a:lstStyle/>
          <a:p>
            <a:pPr algn="ctr">
              <a:lnSpc>
                <a:spcPts val="6155"/>
              </a:lnSpc>
            </a:pPr>
            <a:r>
              <a:rPr lang="en-US" sz="4396" dirty="0">
                <a:solidFill>
                  <a:srgbClr val="E4E4E4"/>
                </a:solidFill>
                <a:latin typeface="Open Sans Bold"/>
              </a:rPr>
              <a:t>Documents TO BE PREPARED for the examination:</a:t>
            </a:r>
          </a:p>
          <a:p>
            <a:pPr algn="ctr">
              <a:lnSpc>
                <a:spcPts val="6155"/>
              </a:lnSpc>
            </a:pPr>
            <a:r>
              <a:rPr lang="en-US" sz="4396" dirty="0">
                <a:solidFill>
                  <a:srgbClr val="E4E4E4"/>
                </a:solidFill>
                <a:latin typeface="Open Sans"/>
              </a:rPr>
              <a:t>•Matric card/Temporary matric card</a:t>
            </a:r>
          </a:p>
          <a:p>
            <a:pPr algn="ctr">
              <a:lnSpc>
                <a:spcPts val="6155"/>
              </a:lnSpc>
            </a:pPr>
            <a:r>
              <a:rPr lang="en-US" sz="4396" dirty="0">
                <a:solidFill>
                  <a:srgbClr val="E4E4E4"/>
                </a:solidFill>
                <a:latin typeface="Open Sans"/>
              </a:rPr>
              <a:t>•Passport (or any other form of identification document with photo- I.D) + to verify your identity</a:t>
            </a:r>
          </a:p>
          <a:p>
            <a:pPr algn="ctr">
              <a:lnSpc>
                <a:spcPts val="6155"/>
              </a:lnSpc>
            </a:pPr>
            <a:endParaRPr lang="en-US" sz="4396" dirty="0">
              <a:solidFill>
                <a:srgbClr val="E4E4E4"/>
              </a:solidFill>
              <a:latin typeface="Open Sans"/>
            </a:endParaRPr>
          </a:p>
          <a:p>
            <a:pPr algn="ctr">
              <a:lnSpc>
                <a:spcPts val="6155"/>
              </a:lnSpc>
            </a:pPr>
            <a:r>
              <a:rPr lang="en-US" sz="4396" dirty="0">
                <a:solidFill>
                  <a:srgbClr val="E4E4E4"/>
                </a:solidFill>
                <a:latin typeface="Open Sans Bold"/>
              </a:rPr>
              <a:t>PLEASE BRING YOUR I/C OR MATRIC CARD</a:t>
            </a:r>
          </a:p>
          <a:p>
            <a:pPr algn="ctr">
              <a:lnSpc>
                <a:spcPts val="6155"/>
              </a:lnSpc>
            </a:pPr>
            <a:endParaRPr lang="en-US" sz="4396" dirty="0">
              <a:solidFill>
                <a:srgbClr val="E4E4E4"/>
              </a:solidFill>
              <a:latin typeface="Open Sans Bold"/>
            </a:endParaRPr>
          </a:p>
        </p:txBody>
      </p:sp>
      <p:sp>
        <p:nvSpPr>
          <p:cNvPr id="6" name="TextBox 6"/>
          <p:cNvSpPr txBox="1"/>
          <p:nvPr/>
        </p:nvSpPr>
        <p:spPr>
          <a:xfrm>
            <a:off x="11416454" y="3705703"/>
            <a:ext cx="6871546" cy="2723194"/>
          </a:xfrm>
          <a:prstGeom prst="rect">
            <a:avLst/>
          </a:prstGeom>
        </p:spPr>
        <p:txBody>
          <a:bodyPr lIns="0" tIns="0" rIns="0" bIns="0" rtlCol="0" anchor="t">
            <a:spAutoFit/>
          </a:bodyPr>
          <a:lstStyle/>
          <a:p>
            <a:pPr>
              <a:lnSpc>
                <a:spcPts val="10902"/>
              </a:lnSpc>
            </a:pPr>
            <a:r>
              <a:rPr lang="en-US" sz="7787">
                <a:solidFill>
                  <a:srgbClr val="0C45A6"/>
                </a:solidFill>
                <a:latin typeface="Montserrat Semi-Bold"/>
              </a:rPr>
              <a:t>A GENTLE REMINDER</a:t>
            </a:r>
          </a:p>
        </p:txBody>
      </p:sp>
      <p:pic>
        <p:nvPicPr>
          <p:cNvPr id="7" name="15">
            <a:hlinkClick r:id="" action="ppaction://media"/>
            <a:extLst>
              <a:ext uri="{FF2B5EF4-FFF2-40B4-BE49-F238E27FC236}">
                <a16:creationId xmlns:a16="http://schemas.microsoft.com/office/drawing/2014/main" id="{8CE9280D-31F3-BF1D-7F77-C7009112D70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9200" y="80391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2" name="AutoShape 2"/>
          <p:cNvSpPr/>
          <p:nvPr/>
        </p:nvSpPr>
        <p:spPr>
          <a:xfrm>
            <a:off x="0" y="3668973"/>
            <a:ext cx="18288000" cy="908814"/>
          </a:xfrm>
          <a:prstGeom prst="rect">
            <a:avLst/>
          </a:prstGeom>
          <a:solidFill>
            <a:srgbClr val="FFFFFF"/>
          </a:solidFill>
        </p:spPr>
        <p:txBody>
          <a:bodyPr/>
          <a:lstStyle/>
          <a:p>
            <a:endParaRPr lang="en-US"/>
          </a:p>
        </p:txBody>
      </p:sp>
      <p:sp>
        <p:nvSpPr>
          <p:cNvPr id="3" name="TextBox 3"/>
          <p:cNvSpPr txBox="1"/>
          <p:nvPr/>
        </p:nvSpPr>
        <p:spPr>
          <a:xfrm>
            <a:off x="221910" y="3729793"/>
            <a:ext cx="18575750" cy="5437101"/>
          </a:xfrm>
          <a:prstGeom prst="rect">
            <a:avLst/>
          </a:prstGeom>
        </p:spPr>
        <p:txBody>
          <a:bodyPr lIns="0" tIns="0" rIns="0" bIns="0" rtlCol="0" anchor="t">
            <a:spAutoFit/>
          </a:bodyPr>
          <a:lstStyle/>
          <a:p>
            <a:pPr>
              <a:lnSpc>
                <a:spcPts val="6439"/>
              </a:lnSpc>
            </a:pPr>
            <a:r>
              <a:rPr lang="en-US" sz="4599">
                <a:solidFill>
                  <a:srgbClr val="0C45A6"/>
                </a:solidFill>
                <a:latin typeface="Open Sans Bold"/>
              </a:rPr>
              <a:t>THE FOLLOWING ARE NOT APPLICABLE FOR NEW INTAKE EPT:</a:t>
            </a:r>
          </a:p>
          <a:p>
            <a:pPr>
              <a:lnSpc>
                <a:spcPts val="7394"/>
              </a:lnSpc>
            </a:pPr>
            <a:endParaRPr lang="en-US" sz="4599">
              <a:solidFill>
                <a:srgbClr val="0C45A6"/>
              </a:solidFill>
              <a:latin typeface="Open Sans Bold"/>
            </a:endParaRPr>
          </a:p>
          <a:p>
            <a:pPr marL="1140344" lvl="1" indent="-570172">
              <a:lnSpc>
                <a:spcPts val="7394"/>
              </a:lnSpc>
              <a:buFont typeface="Arial"/>
              <a:buChar char="•"/>
            </a:pPr>
            <a:r>
              <a:rPr lang="en-US" sz="5281">
                <a:solidFill>
                  <a:srgbClr val="FFFFFF"/>
                </a:solidFill>
                <a:latin typeface="Open Sans"/>
              </a:rPr>
              <a:t>RECHECKING OF RESULT</a:t>
            </a:r>
          </a:p>
          <a:p>
            <a:pPr marL="1140344" lvl="1" indent="-570172">
              <a:lnSpc>
                <a:spcPts val="7394"/>
              </a:lnSpc>
              <a:buFont typeface="Arial"/>
              <a:buChar char="•"/>
            </a:pPr>
            <a:r>
              <a:rPr lang="en-US" sz="5281">
                <a:solidFill>
                  <a:srgbClr val="FFFFFF"/>
                </a:solidFill>
                <a:latin typeface="Open Sans"/>
              </a:rPr>
              <a:t>RESIT </a:t>
            </a:r>
          </a:p>
          <a:p>
            <a:pPr>
              <a:lnSpc>
                <a:spcPts val="7394"/>
              </a:lnSpc>
            </a:pPr>
            <a:endParaRPr lang="en-US" sz="5281">
              <a:solidFill>
                <a:srgbClr val="FFFFFF"/>
              </a:solidFill>
              <a:latin typeface="Open Sans"/>
            </a:endParaRPr>
          </a:p>
          <a:p>
            <a:pPr>
              <a:lnSpc>
                <a:spcPts val="7394"/>
              </a:lnSpc>
            </a:pPr>
            <a:endParaRPr lang="en-US" sz="5281">
              <a:solidFill>
                <a:srgbClr val="FFFFFF"/>
              </a:solidFill>
              <a:latin typeface="Open Sans"/>
            </a:endParaRPr>
          </a:p>
        </p:txBody>
      </p:sp>
      <p:sp>
        <p:nvSpPr>
          <p:cNvPr id="4" name="Freeform 4"/>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4"/>
            <a:stretch>
              <a:fillRect/>
            </a:stretch>
          </a:blipFill>
        </p:spPr>
        <p:txBody>
          <a:bodyPr/>
          <a:lstStyle/>
          <a:p>
            <a:endParaRPr lang="en-US"/>
          </a:p>
        </p:txBody>
      </p:sp>
      <p:pic>
        <p:nvPicPr>
          <p:cNvPr id="5" name="16">
            <a:hlinkClick r:id="" action="ppaction://media"/>
            <a:extLst>
              <a:ext uri="{FF2B5EF4-FFF2-40B4-BE49-F238E27FC236}">
                <a16:creationId xmlns:a16="http://schemas.microsoft.com/office/drawing/2014/main" id="{B07D3F6C-1901-6EAA-F9C1-EE2410A23C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9200" y="855729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4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2" name="Freeform 2"/>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4"/>
            <a:stretch>
              <a:fillRect/>
            </a:stretch>
          </a:blipFill>
        </p:spPr>
        <p:txBody>
          <a:bodyPr/>
          <a:lstStyle/>
          <a:p>
            <a:endParaRPr lang="en-US"/>
          </a:p>
        </p:txBody>
      </p:sp>
      <p:sp>
        <p:nvSpPr>
          <p:cNvPr id="3" name="TextBox 3"/>
          <p:cNvSpPr txBox="1"/>
          <p:nvPr/>
        </p:nvSpPr>
        <p:spPr>
          <a:xfrm>
            <a:off x="2043390" y="3360367"/>
            <a:ext cx="14201219" cy="3566266"/>
          </a:xfrm>
          <a:prstGeom prst="rect">
            <a:avLst/>
          </a:prstGeom>
        </p:spPr>
        <p:txBody>
          <a:bodyPr lIns="0" tIns="0" rIns="0" bIns="0" rtlCol="0" anchor="t">
            <a:spAutoFit/>
          </a:bodyPr>
          <a:lstStyle/>
          <a:p>
            <a:pPr algn="ctr">
              <a:lnSpc>
                <a:spcPts val="14064"/>
              </a:lnSpc>
            </a:pPr>
            <a:r>
              <a:rPr lang="en-US" sz="11720">
                <a:solidFill>
                  <a:srgbClr val="FDCF60"/>
                </a:solidFill>
                <a:latin typeface="Montserrat Semi-Bold"/>
              </a:rPr>
              <a:t>THANK YOU</a:t>
            </a:r>
          </a:p>
          <a:p>
            <a:pPr algn="ctr">
              <a:lnSpc>
                <a:spcPts val="14064"/>
              </a:lnSpc>
            </a:pPr>
            <a:r>
              <a:rPr lang="en-US" sz="11720">
                <a:solidFill>
                  <a:srgbClr val="FDCF60"/>
                </a:solidFill>
                <a:latin typeface="Montserrat Semi-Bold"/>
              </a:rPr>
              <a:t>ALL THE BEST!</a:t>
            </a:r>
          </a:p>
        </p:txBody>
      </p:sp>
      <p:pic>
        <p:nvPicPr>
          <p:cNvPr id="4" name="17">
            <a:hlinkClick r:id="" action="ppaction://media"/>
            <a:extLst>
              <a:ext uri="{FF2B5EF4-FFF2-40B4-BE49-F238E27FC236}">
                <a16:creationId xmlns:a16="http://schemas.microsoft.com/office/drawing/2014/main" id="{8DCBE295-C71E-C58F-688A-E591FEA54F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9199" y="820413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2" name="Freeform 2"/>
          <p:cNvSpPr/>
          <p:nvPr/>
        </p:nvSpPr>
        <p:spPr>
          <a:xfrm>
            <a:off x="2689490" y="5143500"/>
            <a:ext cx="2875176" cy="3720816"/>
          </a:xfrm>
          <a:custGeom>
            <a:avLst/>
            <a:gdLst/>
            <a:ahLst/>
            <a:cxnLst/>
            <a:rect l="l" t="t" r="r" b="b"/>
            <a:pathLst>
              <a:path w="2875176" h="3720816">
                <a:moveTo>
                  <a:pt x="0" y="0"/>
                </a:moveTo>
                <a:lnTo>
                  <a:pt x="2875176" y="0"/>
                </a:lnTo>
                <a:lnTo>
                  <a:pt x="2875176" y="3720816"/>
                </a:lnTo>
                <a:lnTo>
                  <a:pt x="0" y="37208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6"/>
            <a:stretch>
              <a:fillRect/>
            </a:stretch>
          </a:blipFill>
        </p:spPr>
        <p:txBody>
          <a:bodyPr/>
          <a:lstStyle/>
          <a:p>
            <a:endParaRPr lang="en-US"/>
          </a:p>
        </p:txBody>
      </p:sp>
      <p:sp>
        <p:nvSpPr>
          <p:cNvPr id="4" name="TextBox 4"/>
          <p:cNvSpPr txBox="1"/>
          <p:nvPr/>
        </p:nvSpPr>
        <p:spPr>
          <a:xfrm>
            <a:off x="7834022" y="2646978"/>
            <a:ext cx="10453978" cy="7393939"/>
          </a:xfrm>
          <a:prstGeom prst="rect">
            <a:avLst/>
          </a:prstGeom>
        </p:spPr>
        <p:txBody>
          <a:bodyPr lIns="0" tIns="0" rIns="0" bIns="0" rtlCol="0" anchor="t">
            <a:spAutoFit/>
          </a:bodyPr>
          <a:lstStyle/>
          <a:p>
            <a:pPr>
              <a:lnSpc>
                <a:spcPts val="6760"/>
              </a:lnSpc>
            </a:pPr>
            <a:r>
              <a:rPr lang="en-US" sz="5200" dirty="0">
                <a:solidFill>
                  <a:srgbClr val="E4E4E4"/>
                </a:solidFill>
                <a:latin typeface="Montserrat Semi-Bold Bold"/>
              </a:rPr>
              <a:t>1. INTRODUCTION</a:t>
            </a:r>
          </a:p>
          <a:p>
            <a:pPr>
              <a:lnSpc>
                <a:spcPts val="6760"/>
              </a:lnSpc>
            </a:pPr>
            <a:r>
              <a:rPr lang="en-US" sz="5200" dirty="0">
                <a:solidFill>
                  <a:srgbClr val="E4E4E4"/>
                </a:solidFill>
                <a:latin typeface="Montserrat Semi-Bold Bold"/>
              </a:rPr>
              <a:t>2. EXEMPTION FROM EPT</a:t>
            </a:r>
          </a:p>
          <a:p>
            <a:pPr>
              <a:lnSpc>
                <a:spcPts val="6760"/>
              </a:lnSpc>
            </a:pPr>
            <a:r>
              <a:rPr lang="en-US" sz="5200" dirty="0">
                <a:solidFill>
                  <a:srgbClr val="E4E4E4"/>
                </a:solidFill>
                <a:latin typeface="Montserrat Semi-Bold Bold"/>
              </a:rPr>
              <a:t>3. EPT STRUCTURE</a:t>
            </a:r>
          </a:p>
          <a:p>
            <a:pPr>
              <a:lnSpc>
                <a:spcPts val="6760"/>
              </a:lnSpc>
            </a:pPr>
            <a:r>
              <a:rPr lang="en-US" sz="5200" dirty="0">
                <a:solidFill>
                  <a:srgbClr val="E4E4E4"/>
                </a:solidFill>
                <a:latin typeface="Montserrat Semi-Bold Bold"/>
              </a:rPr>
              <a:t>4. TEST CONTENT</a:t>
            </a:r>
          </a:p>
          <a:p>
            <a:pPr>
              <a:lnSpc>
                <a:spcPts val="6760"/>
              </a:lnSpc>
            </a:pPr>
            <a:r>
              <a:rPr lang="en-US" sz="5200" dirty="0">
                <a:solidFill>
                  <a:srgbClr val="E4E4E4"/>
                </a:solidFill>
                <a:latin typeface="Montserrat Semi-Bold Bold"/>
              </a:rPr>
              <a:t>5. PASSING REQUIREMENTS</a:t>
            </a:r>
          </a:p>
          <a:p>
            <a:pPr>
              <a:lnSpc>
                <a:spcPts val="6760"/>
              </a:lnSpc>
            </a:pPr>
            <a:r>
              <a:rPr lang="en-US" sz="5200" dirty="0">
                <a:solidFill>
                  <a:srgbClr val="E4E4E4"/>
                </a:solidFill>
                <a:latin typeface="Montserrat Semi-Bold Bold"/>
              </a:rPr>
              <a:t>6. SCORING</a:t>
            </a:r>
          </a:p>
          <a:p>
            <a:pPr>
              <a:lnSpc>
                <a:spcPts val="6760"/>
              </a:lnSpc>
            </a:pPr>
            <a:r>
              <a:rPr lang="en-US" sz="5200" dirty="0">
                <a:solidFill>
                  <a:srgbClr val="E4E4E4"/>
                </a:solidFill>
                <a:latin typeface="Montserrat Semi-Bold Bold"/>
              </a:rPr>
              <a:t>7. PLACEMENT</a:t>
            </a:r>
          </a:p>
          <a:p>
            <a:pPr>
              <a:lnSpc>
                <a:spcPts val="6760"/>
              </a:lnSpc>
            </a:pPr>
            <a:r>
              <a:rPr lang="en-US" sz="5200" dirty="0">
                <a:solidFill>
                  <a:srgbClr val="E4E4E4"/>
                </a:solidFill>
                <a:latin typeface="Montserrat Semi-Bold Bold"/>
              </a:rPr>
              <a:t>8. REMINDER</a:t>
            </a:r>
          </a:p>
          <a:p>
            <a:pPr>
              <a:lnSpc>
                <a:spcPts val="4420"/>
              </a:lnSpc>
            </a:pPr>
            <a:endParaRPr lang="en-US" sz="5200" dirty="0">
              <a:solidFill>
                <a:srgbClr val="E4E4E4"/>
              </a:solidFill>
              <a:latin typeface="Montserrat Semi-Bold Bold"/>
            </a:endParaRPr>
          </a:p>
        </p:txBody>
      </p:sp>
      <p:sp>
        <p:nvSpPr>
          <p:cNvPr id="5" name="TextBox 5"/>
          <p:cNvSpPr txBox="1"/>
          <p:nvPr/>
        </p:nvSpPr>
        <p:spPr>
          <a:xfrm>
            <a:off x="1028700" y="3194004"/>
            <a:ext cx="6196757" cy="1533525"/>
          </a:xfrm>
          <a:prstGeom prst="rect">
            <a:avLst/>
          </a:prstGeom>
        </p:spPr>
        <p:txBody>
          <a:bodyPr lIns="0" tIns="0" rIns="0" bIns="0" rtlCol="0" anchor="t">
            <a:spAutoFit/>
          </a:bodyPr>
          <a:lstStyle/>
          <a:p>
            <a:pPr algn="ctr">
              <a:lnSpc>
                <a:spcPts val="12599"/>
              </a:lnSpc>
            </a:pPr>
            <a:r>
              <a:rPr lang="en-US" sz="9000">
                <a:solidFill>
                  <a:srgbClr val="FFFFFF"/>
                </a:solidFill>
                <a:latin typeface="Open Sans Extra Bold"/>
              </a:rPr>
              <a:t>CONTENTS</a:t>
            </a:r>
          </a:p>
        </p:txBody>
      </p:sp>
      <p:pic>
        <p:nvPicPr>
          <p:cNvPr id="6" name="2">
            <a:hlinkClick r:id="" action="ppaction://media"/>
            <a:extLst>
              <a:ext uri="{FF2B5EF4-FFF2-40B4-BE49-F238E27FC236}">
                <a16:creationId xmlns:a16="http://schemas.microsoft.com/office/drawing/2014/main" id="{64110DB3-37E6-4014-BE91-01E8AA523DD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39200" y="855951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19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986915"/>
            <a:ext cx="18288000" cy="8300085"/>
          </a:xfrm>
          <a:prstGeom prst="rect">
            <a:avLst/>
          </a:prstGeom>
          <a:solidFill>
            <a:srgbClr val="0C45A6"/>
          </a:solidFill>
        </p:spPr>
        <p:txBody>
          <a:bodyPr/>
          <a:lstStyle/>
          <a:p>
            <a:endParaRPr lang="en-US"/>
          </a:p>
        </p:txBody>
      </p:sp>
      <p:sp>
        <p:nvSpPr>
          <p:cNvPr id="3" name="TextBox 3"/>
          <p:cNvSpPr txBox="1"/>
          <p:nvPr/>
        </p:nvSpPr>
        <p:spPr>
          <a:xfrm>
            <a:off x="1028700" y="5057775"/>
            <a:ext cx="16230600" cy="3940636"/>
          </a:xfrm>
          <a:prstGeom prst="rect">
            <a:avLst/>
          </a:prstGeom>
        </p:spPr>
        <p:txBody>
          <a:bodyPr lIns="0" tIns="0" rIns="0" bIns="0" rtlCol="0" anchor="t">
            <a:spAutoFit/>
          </a:bodyPr>
          <a:lstStyle/>
          <a:p>
            <a:pPr algn="ctr">
              <a:lnSpc>
                <a:spcPts val="6253"/>
              </a:lnSpc>
            </a:pPr>
            <a:r>
              <a:rPr lang="en-US" sz="4466">
                <a:solidFill>
                  <a:srgbClr val="FFFFFF"/>
                </a:solidFill>
                <a:latin typeface="Open Sans"/>
              </a:rPr>
              <a:t>All students entering the International Islamic University Malaysia are given language tests in English and Arabic. The English Proficiency Test (EPT) is designed to place each student in the appropriate  English class to suit his or her current level of English. </a:t>
            </a:r>
          </a:p>
        </p:txBody>
      </p:sp>
      <p:sp>
        <p:nvSpPr>
          <p:cNvPr id="4" name="Freeform 4"/>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3067076" y="2856843"/>
            <a:ext cx="12137279" cy="1643775"/>
          </a:xfrm>
          <a:prstGeom prst="rect">
            <a:avLst/>
          </a:prstGeom>
        </p:spPr>
        <p:txBody>
          <a:bodyPr lIns="0" tIns="0" rIns="0" bIns="0" rtlCol="0" anchor="t">
            <a:spAutoFit/>
          </a:bodyPr>
          <a:lstStyle/>
          <a:p>
            <a:pPr algn="ctr">
              <a:lnSpc>
                <a:spcPts val="13437"/>
              </a:lnSpc>
            </a:pPr>
            <a:r>
              <a:rPr lang="en-US" sz="9598">
                <a:solidFill>
                  <a:srgbClr val="FFFFFF"/>
                </a:solidFill>
                <a:latin typeface="Open Sans Extra Bold"/>
              </a:rPr>
              <a:t>INTRODUCTION</a:t>
            </a:r>
          </a:p>
        </p:txBody>
      </p:sp>
      <p:pic>
        <p:nvPicPr>
          <p:cNvPr id="6" name="3">
            <a:hlinkClick r:id="" action="ppaction://media"/>
            <a:extLst>
              <a:ext uri="{FF2B5EF4-FFF2-40B4-BE49-F238E27FC236}">
                <a16:creationId xmlns:a16="http://schemas.microsoft.com/office/drawing/2014/main" id="{24A91037-75D8-96B4-E7DE-351E00C60FD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0915" y="8388811"/>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6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2" name="TextBox 2"/>
          <p:cNvSpPr txBox="1"/>
          <p:nvPr/>
        </p:nvSpPr>
        <p:spPr>
          <a:xfrm>
            <a:off x="437699" y="3686622"/>
            <a:ext cx="17412603" cy="6370847"/>
          </a:xfrm>
          <a:prstGeom prst="rect">
            <a:avLst/>
          </a:prstGeom>
        </p:spPr>
        <p:txBody>
          <a:bodyPr lIns="0" tIns="0" rIns="0" bIns="0" rtlCol="0" anchor="t">
            <a:spAutoFit/>
          </a:bodyPr>
          <a:lstStyle/>
          <a:p>
            <a:pPr>
              <a:lnSpc>
                <a:spcPts val="5040"/>
              </a:lnSpc>
              <a:spcBef>
                <a:spcPct val="0"/>
              </a:spcBef>
            </a:pPr>
            <a:r>
              <a:rPr lang="en-US" sz="3600" dirty="0">
                <a:solidFill>
                  <a:srgbClr val="FFFFFF"/>
                </a:solidFill>
                <a:latin typeface="Open Sans Extra Bold"/>
              </a:rPr>
              <a:t>Exemption from EPT also can be given for students who have graduated  from any educational institution such as schools, colleges and others of the following 5 English-speaking countries:</a:t>
            </a:r>
          </a:p>
          <a:p>
            <a:pPr>
              <a:lnSpc>
                <a:spcPts val="5040"/>
              </a:lnSpc>
              <a:spcBef>
                <a:spcPct val="0"/>
              </a:spcBef>
            </a:pPr>
            <a:endParaRPr lang="en-US" sz="3600" dirty="0">
              <a:solidFill>
                <a:srgbClr val="FFFFFF"/>
              </a:solidFill>
              <a:latin typeface="Open Sans Extra Bold"/>
            </a:endParaRPr>
          </a:p>
          <a:p>
            <a:pPr>
              <a:lnSpc>
                <a:spcPts val="5040"/>
              </a:lnSpc>
              <a:spcBef>
                <a:spcPct val="0"/>
              </a:spcBef>
            </a:pPr>
            <a:r>
              <a:rPr lang="en-US" sz="3600" dirty="0">
                <a:solidFill>
                  <a:srgbClr val="FFFFFF"/>
                </a:solidFill>
                <a:latin typeface="Open Sans Extra Bold"/>
              </a:rPr>
              <a:t>UK, Australia, New Zealand, Canada, USA. (Certificates from other than these 5 countries are not accepted).</a:t>
            </a:r>
          </a:p>
          <a:p>
            <a:pPr algn="ctr">
              <a:lnSpc>
                <a:spcPts val="5040"/>
              </a:lnSpc>
              <a:spcBef>
                <a:spcPct val="0"/>
              </a:spcBef>
            </a:pPr>
            <a:r>
              <a:rPr lang="en-US" sz="3600" dirty="0">
                <a:solidFill>
                  <a:srgbClr val="FFFFFF"/>
                </a:solidFill>
                <a:latin typeface="Open Sans Extra Bold"/>
              </a:rPr>
              <a:t>  </a:t>
            </a:r>
          </a:p>
          <a:p>
            <a:pPr algn="ctr">
              <a:lnSpc>
                <a:spcPts val="5040"/>
              </a:lnSpc>
              <a:spcBef>
                <a:spcPct val="0"/>
              </a:spcBef>
            </a:pPr>
            <a:r>
              <a:rPr lang="en-US" sz="3600" dirty="0">
                <a:solidFill>
                  <a:srgbClr val="FFFFFF"/>
                </a:solidFill>
                <a:latin typeface="Open Sans Extra Bold"/>
              </a:rPr>
              <a:t>               </a:t>
            </a:r>
          </a:p>
          <a:p>
            <a:pPr>
              <a:lnSpc>
                <a:spcPts val="5040"/>
              </a:lnSpc>
              <a:spcBef>
                <a:spcPct val="0"/>
              </a:spcBef>
            </a:pPr>
            <a:r>
              <a:rPr lang="en-US" sz="3600" dirty="0">
                <a:solidFill>
                  <a:srgbClr val="FFFFFF"/>
                </a:solidFill>
                <a:latin typeface="Open Sans Extra Bold"/>
              </a:rPr>
              <a:t>* For exemption matters, please email your certificate to </a:t>
            </a:r>
            <a:r>
              <a:rPr lang="en-US" sz="3600" dirty="0">
                <a:solidFill>
                  <a:srgbClr val="FFFF00"/>
                </a:solidFill>
                <a:latin typeface="Open Sans Extra Bold"/>
              </a:rPr>
              <a:t>eptcelpad@iium.edu.my</a:t>
            </a:r>
          </a:p>
        </p:txBody>
      </p:sp>
      <p:sp>
        <p:nvSpPr>
          <p:cNvPr id="3" name="Freeform 3"/>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2620750" y="2238822"/>
            <a:ext cx="13046501" cy="1057275"/>
          </a:xfrm>
          <a:prstGeom prst="rect">
            <a:avLst/>
          </a:prstGeom>
        </p:spPr>
        <p:txBody>
          <a:bodyPr lIns="0" tIns="0" rIns="0" bIns="0" rtlCol="0" anchor="t">
            <a:spAutoFit/>
          </a:bodyPr>
          <a:lstStyle/>
          <a:p>
            <a:pPr algn="ctr">
              <a:lnSpc>
                <a:spcPts val="8399"/>
              </a:lnSpc>
            </a:pPr>
            <a:r>
              <a:rPr lang="en-US" sz="6999">
                <a:solidFill>
                  <a:srgbClr val="FFFFFF"/>
                </a:solidFill>
                <a:latin typeface="Montserrat Semi-Bold Bold"/>
              </a:rPr>
              <a:t>EXEMPTION FROM EPT</a:t>
            </a:r>
          </a:p>
        </p:txBody>
      </p:sp>
      <p:pic>
        <p:nvPicPr>
          <p:cNvPr id="6" name="4">
            <a:hlinkClick r:id="" action="ppaction://media"/>
            <a:extLst>
              <a:ext uri="{FF2B5EF4-FFF2-40B4-BE49-F238E27FC236}">
                <a16:creationId xmlns:a16="http://schemas.microsoft.com/office/drawing/2014/main" id="{93F527FB-84DF-0FBF-2F15-5DEE05A80B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9200" y="806769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68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2" name="TextBox 2"/>
          <p:cNvSpPr txBox="1"/>
          <p:nvPr/>
        </p:nvSpPr>
        <p:spPr>
          <a:xfrm>
            <a:off x="499316" y="3144884"/>
            <a:ext cx="17289368" cy="6870471"/>
          </a:xfrm>
          <a:prstGeom prst="rect">
            <a:avLst/>
          </a:prstGeom>
        </p:spPr>
        <p:txBody>
          <a:bodyPr lIns="0" tIns="0" rIns="0" bIns="0" rtlCol="0" anchor="t">
            <a:spAutoFit/>
          </a:bodyPr>
          <a:lstStyle/>
          <a:p>
            <a:pPr>
              <a:lnSpc>
                <a:spcPts val="4880"/>
              </a:lnSpc>
            </a:pPr>
            <a:r>
              <a:rPr lang="en-US" sz="3486" dirty="0">
                <a:solidFill>
                  <a:srgbClr val="E4E4E4"/>
                </a:solidFill>
                <a:latin typeface="Open Sans Extra Bold"/>
              </a:rPr>
              <a:t>Other accepted certificates are as follows:</a:t>
            </a:r>
          </a:p>
          <a:p>
            <a:pPr marL="752662" lvl="1" indent="-376331">
              <a:lnSpc>
                <a:spcPts val="4880"/>
              </a:lnSpc>
              <a:buFont typeface="Arial"/>
              <a:buChar char="•"/>
            </a:pPr>
            <a:r>
              <a:rPr lang="en-US" sz="3486" dirty="0">
                <a:solidFill>
                  <a:srgbClr val="E4E4E4"/>
                </a:solidFill>
                <a:latin typeface="Open Sans Extra Bold"/>
              </a:rPr>
              <a:t>Cambridge Certificate of Proficiency in English (CPE): </a:t>
            </a:r>
            <a:r>
              <a:rPr lang="en-US" sz="3486" dirty="0">
                <a:solidFill>
                  <a:srgbClr val="FFFF00"/>
                </a:solidFill>
                <a:latin typeface="Open Sans Extra Bold"/>
              </a:rPr>
              <a:t>Minimum Grade C </a:t>
            </a:r>
          </a:p>
          <a:p>
            <a:pPr marL="752662" lvl="1" indent="-376331">
              <a:lnSpc>
                <a:spcPts val="4880"/>
              </a:lnSpc>
              <a:buFont typeface="Arial"/>
              <a:buChar char="•"/>
            </a:pPr>
            <a:r>
              <a:rPr lang="en-US" sz="3486" dirty="0">
                <a:solidFill>
                  <a:srgbClr val="E4E4E4"/>
                </a:solidFill>
                <a:latin typeface="Open Sans Extra Bold"/>
              </a:rPr>
              <a:t>Cambridge Certificate of Advanced English (CAE): </a:t>
            </a:r>
            <a:r>
              <a:rPr lang="en-US" sz="3486" dirty="0">
                <a:solidFill>
                  <a:srgbClr val="FFFF00"/>
                </a:solidFill>
                <a:latin typeface="Open Sans Extra Bold"/>
              </a:rPr>
              <a:t>Minimum Grade B</a:t>
            </a:r>
          </a:p>
          <a:p>
            <a:pPr marL="752662" lvl="1" indent="-376331">
              <a:lnSpc>
                <a:spcPts val="4880"/>
              </a:lnSpc>
              <a:buFont typeface="Arial"/>
              <a:buChar char="•"/>
            </a:pPr>
            <a:r>
              <a:rPr lang="en-US" sz="3486" dirty="0">
                <a:solidFill>
                  <a:srgbClr val="E4E4E4"/>
                </a:solidFill>
                <a:latin typeface="Open Sans Extra Bold"/>
              </a:rPr>
              <a:t>International Baccalaureate Standard Level (SL &amp; HL): </a:t>
            </a:r>
            <a:r>
              <a:rPr lang="en-US" sz="3486" dirty="0">
                <a:solidFill>
                  <a:srgbClr val="FFFF00"/>
                </a:solidFill>
                <a:latin typeface="Open Sans Extra Bold"/>
              </a:rPr>
              <a:t>Score of 5 in English</a:t>
            </a:r>
          </a:p>
          <a:p>
            <a:pPr marL="752662" lvl="1" indent="-376331">
              <a:lnSpc>
                <a:spcPts val="4880"/>
              </a:lnSpc>
              <a:buFont typeface="Arial"/>
              <a:buChar char="•"/>
            </a:pPr>
            <a:r>
              <a:rPr lang="en-US" sz="3486" dirty="0">
                <a:solidFill>
                  <a:srgbClr val="E4E4E4"/>
                </a:solidFill>
                <a:latin typeface="Open Sans Extra Bold"/>
              </a:rPr>
              <a:t>European Baccalaureate: </a:t>
            </a:r>
            <a:r>
              <a:rPr lang="en-US" sz="3486" dirty="0">
                <a:solidFill>
                  <a:srgbClr val="FFFF00"/>
                </a:solidFill>
                <a:latin typeface="Open Sans Extra Bold"/>
              </a:rPr>
              <a:t>Score of 70% in English</a:t>
            </a:r>
          </a:p>
          <a:p>
            <a:pPr marL="752662" lvl="1" indent="-376331">
              <a:lnSpc>
                <a:spcPts val="4880"/>
              </a:lnSpc>
              <a:buFont typeface="Arial"/>
              <a:buChar char="•"/>
            </a:pPr>
            <a:r>
              <a:rPr lang="en-US" sz="3486" dirty="0">
                <a:solidFill>
                  <a:srgbClr val="E4E4E4"/>
                </a:solidFill>
                <a:latin typeface="Open Sans Extra Bold"/>
              </a:rPr>
              <a:t>IDEXCEL PTE - </a:t>
            </a:r>
            <a:r>
              <a:rPr lang="en-US" sz="3486" dirty="0">
                <a:solidFill>
                  <a:srgbClr val="FFFF00"/>
                </a:solidFill>
                <a:latin typeface="Open Sans Extra Bold"/>
              </a:rPr>
              <a:t>Scores of 50 and above</a:t>
            </a:r>
          </a:p>
          <a:p>
            <a:pPr>
              <a:lnSpc>
                <a:spcPts val="4880"/>
              </a:lnSpc>
            </a:pPr>
            <a:endParaRPr lang="en-US" sz="3486" dirty="0">
              <a:solidFill>
                <a:srgbClr val="E4E4E4"/>
              </a:solidFill>
              <a:latin typeface="Open Sans Extra Bold"/>
            </a:endParaRPr>
          </a:p>
          <a:p>
            <a:pPr>
              <a:lnSpc>
                <a:spcPts val="4880"/>
              </a:lnSpc>
              <a:spcBef>
                <a:spcPct val="0"/>
              </a:spcBef>
            </a:pPr>
            <a:r>
              <a:rPr lang="en-US" sz="3486" dirty="0">
                <a:solidFill>
                  <a:srgbClr val="E4E4E4"/>
                </a:solidFill>
                <a:latin typeface="Open Sans Extra Bold"/>
              </a:rPr>
              <a:t>English Language IGCSE: </a:t>
            </a:r>
          </a:p>
          <a:p>
            <a:pPr marL="752662" lvl="1" indent="-376331">
              <a:lnSpc>
                <a:spcPts val="4880"/>
              </a:lnSpc>
              <a:buFont typeface="Arial"/>
              <a:buChar char="•"/>
            </a:pPr>
            <a:r>
              <a:rPr lang="en-US" sz="3486" dirty="0">
                <a:solidFill>
                  <a:srgbClr val="E4E4E4"/>
                </a:solidFill>
                <a:latin typeface="Open Sans Extra Bold"/>
              </a:rPr>
              <a:t>English as First Language- </a:t>
            </a:r>
            <a:r>
              <a:rPr lang="en-US" sz="3486" dirty="0">
                <a:solidFill>
                  <a:srgbClr val="FFFF00"/>
                </a:solidFill>
                <a:latin typeface="Open Sans Extra Bold"/>
              </a:rPr>
              <a:t>Minimum Grade C &amp; above</a:t>
            </a:r>
          </a:p>
          <a:p>
            <a:pPr marL="752662" lvl="1" indent="-376331">
              <a:lnSpc>
                <a:spcPts val="4880"/>
              </a:lnSpc>
              <a:buFont typeface="Arial"/>
              <a:buChar char="•"/>
            </a:pPr>
            <a:r>
              <a:rPr lang="en-US" sz="3486" dirty="0">
                <a:solidFill>
                  <a:srgbClr val="E4E4E4"/>
                </a:solidFill>
                <a:latin typeface="Open Sans Extra Bold"/>
              </a:rPr>
              <a:t>English as Second Language – </a:t>
            </a:r>
            <a:r>
              <a:rPr lang="en-US" sz="3486" dirty="0">
                <a:solidFill>
                  <a:srgbClr val="FFFF00"/>
                </a:solidFill>
                <a:latin typeface="Open Sans Extra Bold"/>
              </a:rPr>
              <a:t>Minimum</a:t>
            </a:r>
            <a:r>
              <a:rPr lang="en-US" sz="3486" dirty="0">
                <a:solidFill>
                  <a:srgbClr val="E4E4E4"/>
                </a:solidFill>
                <a:latin typeface="Open Sans Extra Bold"/>
              </a:rPr>
              <a:t> </a:t>
            </a:r>
            <a:r>
              <a:rPr lang="en-US" sz="3486" dirty="0">
                <a:solidFill>
                  <a:srgbClr val="FFFF00"/>
                </a:solidFill>
                <a:latin typeface="Open Sans Extra Bold"/>
              </a:rPr>
              <a:t>Grade B &amp; above</a:t>
            </a:r>
          </a:p>
        </p:txBody>
      </p:sp>
      <p:sp>
        <p:nvSpPr>
          <p:cNvPr id="3" name="Freeform 3"/>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2620750" y="1961411"/>
            <a:ext cx="13046501" cy="1057275"/>
          </a:xfrm>
          <a:prstGeom prst="rect">
            <a:avLst/>
          </a:prstGeom>
        </p:spPr>
        <p:txBody>
          <a:bodyPr lIns="0" tIns="0" rIns="0" bIns="0" rtlCol="0" anchor="t">
            <a:spAutoFit/>
          </a:bodyPr>
          <a:lstStyle/>
          <a:p>
            <a:pPr algn="ctr">
              <a:lnSpc>
                <a:spcPts val="8399"/>
              </a:lnSpc>
            </a:pPr>
            <a:r>
              <a:rPr lang="en-US" sz="6999" dirty="0">
                <a:solidFill>
                  <a:srgbClr val="FFFFFF"/>
                </a:solidFill>
                <a:latin typeface="Montserrat Semi-Bold Bold"/>
              </a:rPr>
              <a:t>EXEMPTION FROM EPT</a:t>
            </a:r>
          </a:p>
        </p:txBody>
      </p:sp>
      <p:pic>
        <p:nvPicPr>
          <p:cNvPr id="5" name="5">
            <a:hlinkClick r:id="" action="ppaction://media"/>
            <a:extLst>
              <a:ext uri="{FF2B5EF4-FFF2-40B4-BE49-F238E27FC236}">
                <a16:creationId xmlns:a16="http://schemas.microsoft.com/office/drawing/2014/main" id="{5EC028CF-2ECC-D9D1-3C13-BA4AB653F1D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9200" y="832558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80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3" name="Freeform 3"/>
          <p:cNvSpPr/>
          <p:nvPr/>
        </p:nvSpPr>
        <p:spPr>
          <a:xfrm rot="-5400000">
            <a:off x="-3829584" y="5144890"/>
            <a:ext cx="8971694" cy="1312526"/>
          </a:xfrm>
          <a:custGeom>
            <a:avLst/>
            <a:gdLst/>
            <a:ahLst/>
            <a:cxnLst/>
            <a:rect l="l" t="t" r="r" b="b"/>
            <a:pathLst>
              <a:path w="8971694" h="1312526">
                <a:moveTo>
                  <a:pt x="0" y="0"/>
                </a:moveTo>
                <a:lnTo>
                  <a:pt x="8971694" y="0"/>
                </a:lnTo>
                <a:lnTo>
                  <a:pt x="8971694" y="1312526"/>
                </a:lnTo>
                <a:lnTo>
                  <a:pt x="0" y="1312526"/>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2133600" y="109405"/>
            <a:ext cx="15697199" cy="738792"/>
          </a:xfrm>
          <a:prstGeom prst="rect">
            <a:avLst/>
          </a:prstGeom>
        </p:spPr>
        <p:txBody>
          <a:bodyPr wrap="square" lIns="0" tIns="0" rIns="0" bIns="0" rtlCol="0" anchor="t">
            <a:spAutoFit/>
          </a:bodyPr>
          <a:lstStyle/>
          <a:p>
            <a:pPr>
              <a:lnSpc>
                <a:spcPts val="6101"/>
              </a:lnSpc>
            </a:pPr>
            <a:r>
              <a:rPr lang="en-US" sz="4400" dirty="0">
                <a:solidFill>
                  <a:srgbClr val="FFFFFF"/>
                </a:solidFill>
                <a:latin typeface="Montserrat Semi-Bold" panose="020B0604020202020204" charset="0"/>
              </a:rPr>
              <a:t>IELTS, TOEFL (iBT) &amp; MUET SCORES FOR EXEMPTION</a:t>
            </a:r>
          </a:p>
        </p:txBody>
      </p:sp>
      <p:pic>
        <p:nvPicPr>
          <p:cNvPr id="16" name="Picture 15">
            <a:extLst>
              <a:ext uri="{FF2B5EF4-FFF2-40B4-BE49-F238E27FC236}">
                <a16:creationId xmlns:a16="http://schemas.microsoft.com/office/drawing/2014/main" id="{6CACF088-AD69-AE7E-73E9-D3E8569C0DC3}"/>
              </a:ext>
            </a:extLst>
          </p:cNvPr>
          <p:cNvPicPr>
            <a:picLocks noChangeAspect="1"/>
          </p:cNvPicPr>
          <p:nvPr/>
        </p:nvPicPr>
        <p:blipFill>
          <a:blip r:embed="rId5"/>
          <a:stretch>
            <a:fillRect/>
          </a:stretch>
        </p:blipFill>
        <p:spPr>
          <a:xfrm>
            <a:off x="1964826" y="1315306"/>
            <a:ext cx="15865974" cy="8704994"/>
          </a:xfrm>
          <a:prstGeom prst="rect">
            <a:avLst/>
          </a:prstGeom>
        </p:spPr>
      </p:pic>
      <p:pic>
        <p:nvPicPr>
          <p:cNvPr id="5" name="6">
            <a:hlinkClick r:id="" action="ppaction://media"/>
            <a:extLst>
              <a:ext uri="{FF2B5EF4-FFF2-40B4-BE49-F238E27FC236}">
                <a16:creationId xmlns:a16="http://schemas.microsoft.com/office/drawing/2014/main" id="{871C3899-F5C3-275A-621B-81DD6900B1A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9200" y="836209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161CD"/>
        </a:solidFill>
        <a:effectLst/>
      </p:bgPr>
    </p:bg>
    <p:spTree>
      <p:nvGrpSpPr>
        <p:cNvPr id="1" name=""/>
        <p:cNvGrpSpPr/>
        <p:nvPr/>
      </p:nvGrpSpPr>
      <p:grpSpPr>
        <a:xfrm>
          <a:off x="0" y="0"/>
          <a:ext cx="0" cy="0"/>
          <a:chOff x="0" y="0"/>
          <a:chExt cx="0" cy="0"/>
        </a:xfrm>
      </p:grpSpPr>
      <p:grpSp>
        <p:nvGrpSpPr>
          <p:cNvPr id="2" name="Group 2"/>
          <p:cNvGrpSpPr/>
          <p:nvPr/>
        </p:nvGrpSpPr>
        <p:grpSpPr>
          <a:xfrm>
            <a:off x="5195425" y="4189147"/>
            <a:ext cx="7897151" cy="5202486"/>
            <a:chOff x="0" y="0"/>
            <a:chExt cx="10529534" cy="6936648"/>
          </a:xfrm>
        </p:grpSpPr>
        <p:grpSp>
          <p:nvGrpSpPr>
            <p:cNvPr id="3" name="Group 3"/>
            <p:cNvGrpSpPr/>
            <p:nvPr/>
          </p:nvGrpSpPr>
          <p:grpSpPr>
            <a:xfrm>
              <a:off x="0" y="0"/>
              <a:ext cx="5264397" cy="1672251"/>
              <a:chOff x="0" y="0"/>
              <a:chExt cx="1913890" cy="607953"/>
            </a:xfrm>
          </p:grpSpPr>
          <p:sp>
            <p:nvSpPr>
              <p:cNvPr id="4" name="Freeform 4"/>
              <p:cNvSpPr/>
              <p:nvPr/>
            </p:nvSpPr>
            <p:spPr>
              <a:xfrm>
                <a:off x="0" y="0"/>
                <a:ext cx="1913890" cy="607953"/>
              </a:xfrm>
              <a:custGeom>
                <a:avLst/>
                <a:gdLst/>
                <a:ahLst/>
                <a:cxnLst/>
                <a:rect l="l" t="t" r="r" b="b"/>
                <a:pathLst>
                  <a:path w="1913890" h="607953">
                    <a:moveTo>
                      <a:pt x="0" y="0"/>
                    </a:moveTo>
                    <a:lnTo>
                      <a:pt x="1913890" y="0"/>
                    </a:lnTo>
                    <a:lnTo>
                      <a:pt x="1913890" y="607953"/>
                    </a:lnTo>
                    <a:lnTo>
                      <a:pt x="0" y="607953"/>
                    </a:lnTo>
                    <a:close/>
                  </a:path>
                </a:pathLst>
              </a:custGeom>
              <a:solidFill>
                <a:srgbClr val="0C45A6"/>
              </a:solidFill>
            </p:spPr>
            <p:txBody>
              <a:bodyPr/>
              <a:lstStyle/>
              <a:p>
                <a:endParaRPr lang="en-US"/>
              </a:p>
            </p:txBody>
          </p:sp>
        </p:grpSp>
        <p:grpSp>
          <p:nvGrpSpPr>
            <p:cNvPr id="5" name="Group 5"/>
            <p:cNvGrpSpPr/>
            <p:nvPr/>
          </p:nvGrpSpPr>
          <p:grpSpPr>
            <a:xfrm>
              <a:off x="5264397" y="0"/>
              <a:ext cx="5264397" cy="1672251"/>
              <a:chOff x="0" y="0"/>
              <a:chExt cx="1913890" cy="607953"/>
            </a:xfrm>
          </p:grpSpPr>
          <p:sp>
            <p:nvSpPr>
              <p:cNvPr id="6" name="Freeform 6"/>
              <p:cNvSpPr/>
              <p:nvPr/>
            </p:nvSpPr>
            <p:spPr>
              <a:xfrm>
                <a:off x="0" y="0"/>
                <a:ext cx="1913890" cy="607953"/>
              </a:xfrm>
              <a:custGeom>
                <a:avLst/>
                <a:gdLst/>
                <a:ahLst/>
                <a:cxnLst/>
                <a:rect l="l" t="t" r="r" b="b"/>
                <a:pathLst>
                  <a:path w="1913890" h="607953">
                    <a:moveTo>
                      <a:pt x="0" y="0"/>
                    </a:moveTo>
                    <a:lnTo>
                      <a:pt x="1913890" y="0"/>
                    </a:lnTo>
                    <a:lnTo>
                      <a:pt x="1913890" y="607953"/>
                    </a:lnTo>
                    <a:lnTo>
                      <a:pt x="0" y="607953"/>
                    </a:lnTo>
                    <a:close/>
                  </a:path>
                </a:pathLst>
              </a:custGeom>
              <a:solidFill>
                <a:srgbClr val="0C45A6"/>
              </a:solidFill>
            </p:spPr>
            <p:txBody>
              <a:bodyPr/>
              <a:lstStyle/>
              <a:p>
                <a:endParaRPr lang="en-US"/>
              </a:p>
            </p:txBody>
          </p:sp>
        </p:grpSp>
        <p:grpSp>
          <p:nvGrpSpPr>
            <p:cNvPr id="7" name="Group 7"/>
            <p:cNvGrpSpPr/>
            <p:nvPr/>
          </p:nvGrpSpPr>
          <p:grpSpPr>
            <a:xfrm>
              <a:off x="5264397" y="1672251"/>
              <a:ext cx="5264397" cy="5264397"/>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nvGrpSpPr>
            <p:cNvPr id="9" name="Group 9"/>
            <p:cNvGrpSpPr/>
            <p:nvPr/>
          </p:nvGrpSpPr>
          <p:grpSpPr>
            <a:xfrm>
              <a:off x="0" y="1672251"/>
              <a:ext cx="5264397" cy="5264397"/>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sp>
          <p:nvSpPr>
            <p:cNvPr id="11" name="AutoShape 11"/>
            <p:cNvSpPr/>
            <p:nvPr/>
          </p:nvSpPr>
          <p:spPr>
            <a:xfrm rot="-5400000">
              <a:off x="1773916" y="3446168"/>
              <a:ext cx="6936648" cy="0"/>
            </a:xfrm>
            <a:prstGeom prst="line">
              <a:avLst/>
            </a:prstGeom>
            <a:ln w="44313" cap="rnd">
              <a:solidFill>
                <a:srgbClr val="000000"/>
              </a:solidFill>
              <a:prstDash val="solid"/>
              <a:headEnd type="none" w="sm" len="sm"/>
              <a:tailEnd type="none" w="sm" len="sm"/>
            </a:ln>
          </p:spPr>
          <p:txBody>
            <a:bodyPr/>
            <a:lstStyle/>
            <a:p>
              <a:endParaRPr lang="en-US"/>
            </a:p>
          </p:txBody>
        </p:sp>
        <p:sp>
          <p:nvSpPr>
            <p:cNvPr id="12" name="TextBox 12"/>
            <p:cNvSpPr txBox="1"/>
            <p:nvPr/>
          </p:nvSpPr>
          <p:spPr>
            <a:xfrm>
              <a:off x="0" y="402538"/>
              <a:ext cx="5264397" cy="815862"/>
            </a:xfrm>
            <a:prstGeom prst="rect">
              <a:avLst/>
            </a:prstGeom>
          </p:spPr>
          <p:txBody>
            <a:bodyPr lIns="0" tIns="0" rIns="0" bIns="0" rtlCol="0" anchor="t">
              <a:spAutoFit/>
            </a:bodyPr>
            <a:lstStyle/>
            <a:p>
              <a:pPr algn="ctr">
                <a:lnSpc>
                  <a:spcPts val="5177"/>
                </a:lnSpc>
              </a:pPr>
              <a:r>
                <a:rPr lang="en-US" sz="3698">
                  <a:solidFill>
                    <a:srgbClr val="FFFFFF"/>
                  </a:solidFill>
                  <a:latin typeface="Open Sans"/>
                </a:rPr>
                <a:t>TEST</a:t>
              </a:r>
            </a:p>
          </p:txBody>
        </p:sp>
        <p:sp>
          <p:nvSpPr>
            <p:cNvPr id="13" name="TextBox 13"/>
            <p:cNvSpPr txBox="1"/>
            <p:nvPr/>
          </p:nvSpPr>
          <p:spPr>
            <a:xfrm>
              <a:off x="5264397" y="412063"/>
              <a:ext cx="5265137" cy="763205"/>
            </a:xfrm>
            <a:prstGeom prst="rect">
              <a:avLst/>
            </a:prstGeom>
          </p:spPr>
          <p:txBody>
            <a:bodyPr lIns="0" tIns="0" rIns="0" bIns="0" rtlCol="0" anchor="t">
              <a:spAutoFit/>
            </a:bodyPr>
            <a:lstStyle/>
            <a:p>
              <a:pPr algn="ctr">
                <a:lnSpc>
                  <a:spcPts val="4884"/>
                </a:lnSpc>
              </a:pPr>
              <a:r>
                <a:rPr lang="en-US" sz="3489">
                  <a:solidFill>
                    <a:srgbClr val="FFFFFF"/>
                  </a:solidFill>
                  <a:latin typeface="Open Sans"/>
                </a:rPr>
                <a:t>DURATION</a:t>
              </a:r>
            </a:p>
          </p:txBody>
        </p:sp>
        <p:sp>
          <p:nvSpPr>
            <p:cNvPr id="14" name="TextBox 14"/>
            <p:cNvSpPr txBox="1"/>
            <p:nvPr/>
          </p:nvSpPr>
          <p:spPr>
            <a:xfrm>
              <a:off x="0" y="2569901"/>
              <a:ext cx="5264397" cy="679897"/>
            </a:xfrm>
            <a:prstGeom prst="rect">
              <a:avLst/>
            </a:prstGeom>
          </p:spPr>
          <p:txBody>
            <a:bodyPr lIns="0" tIns="0" rIns="0" bIns="0" rtlCol="0" anchor="t">
              <a:spAutoFit/>
            </a:bodyPr>
            <a:lstStyle/>
            <a:p>
              <a:pPr algn="ctr">
                <a:lnSpc>
                  <a:spcPts val="4298"/>
                </a:lnSpc>
              </a:pPr>
              <a:r>
                <a:rPr lang="en-US" sz="3070">
                  <a:solidFill>
                    <a:srgbClr val="000000"/>
                  </a:solidFill>
                  <a:latin typeface="Open Sans Light Bold"/>
                </a:rPr>
                <a:t>PAPER 1 (READING)</a:t>
              </a:r>
            </a:p>
          </p:txBody>
        </p:sp>
        <p:sp>
          <p:nvSpPr>
            <p:cNvPr id="15" name="AutoShape 15"/>
            <p:cNvSpPr/>
            <p:nvPr/>
          </p:nvSpPr>
          <p:spPr>
            <a:xfrm>
              <a:off x="0" y="4260137"/>
              <a:ext cx="10529534" cy="0"/>
            </a:xfrm>
            <a:prstGeom prst="line">
              <a:avLst/>
            </a:prstGeom>
            <a:ln w="44313" cap="rnd">
              <a:solidFill>
                <a:srgbClr val="000000"/>
              </a:solidFill>
              <a:prstDash val="solid"/>
              <a:headEnd type="none" w="sm" len="sm"/>
              <a:tailEnd type="none" w="sm" len="sm"/>
            </a:ln>
          </p:spPr>
          <p:txBody>
            <a:bodyPr/>
            <a:lstStyle/>
            <a:p>
              <a:endParaRPr lang="en-US"/>
            </a:p>
          </p:txBody>
        </p:sp>
        <p:sp>
          <p:nvSpPr>
            <p:cNvPr id="16" name="TextBox 16"/>
            <p:cNvSpPr txBox="1"/>
            <p:nvPr/>
          </p:nvSpPr>
          <p:spPr>
            <a:xfrm>
              <a:off x="5265137" y="4575728"/>
              <a:ext cx="5264397" cy="1406632"/>
            </a:xfrm>
            <a:prstGeom prst="rect">
              <a:avLst/>
            </a:prstGeom>
          </p:spPr>
          <p:txBody>
            <a:bodyPr lIns="0" tIns="0" rIns="0" bIns="0" rtlCol="0" anchor="t">
              <a:spAutoFit/>
            </a:bodyPr>
            <a:lstStyle/>
            <a:p>
              <a:pPr algn="ctr">
                <a:lnSpc>
                  <a:spcPts val="4298"/>
                </a:lnSpc>
              </a:pPr>
              <a:endParaRPr/>
            </a:p>
            <a:p>
              <a:pPr algn="ctr">
                <a:lnSpc>
                  <a:spcPts val="4298"/>
                </a:lnSpc>
              </a:pPr>
              <a:r>
                <a:rPr lang="en-US" sz="3070">
                  <a:solidFill>
                    <a:srgbClr val="000000"/>
                  </a:solidFill>
                  <a:latin typeface="Open Sans Light Bold"/>
                </a:rPr>
                <a:t>60 MINUTES</a:t>
              </a:r>
            </a:p>
          </p:txBody>
        </p:sp>
        <p:sp>
          <p:nvSpPr>
            <p:cNvPr id="17" name="TextBox 17"/>
            <p:cNvSpPr txBox="1"/>
            <p:nvPr/>
          </p:nvSpPr>
          <p:spPr>
            <a:xfrm>
              <a:off x="6336174" y="2569901"/>
              <a:ext cx="3085392" cy="679897"/>
            </a:xfrm>
            <a:prstGeom prst="rect">
              <a:avLst/>
            </a:prstGeom>
          </p:spPr>
          <p:txBody>
            <a:bodyPr lIns="0" tIns="0" rIns="0" bIns="0" rtlCol="0" anchor="t">
              <a:spAutoFit/>
            </a:bodyPr>
            <a:lstStyle/>
            <a:p>
              <a:pPr algn="ctr">
                <a:lnSpc>
                  <a:spcPts val="4298"/>
                </a:lnSpc>
              </a:pPr>
              <a:r>
                <a:rPr lang="en-US" sz="3070">
                  <a:solidFill>
                    <a:srgbClr val="000000"/>
                  </a:solidFill>
                  <a:latin typeface="Open Sans Light Bold"/>
                </a:rPr>
                <a:t>90 MINUTES</a:t>
              </a:r>
            </a:p>
          </p:txBody>
        </p:sp>
        <p:sp>
          <p:nvSpPr>
            <p:cNvPr id="18" name="TextBox 18"/>
            <p:cNvSpPr txBox="1"/>
            <p:nvPr/>
          </p:nvSpPr>
          <p:spPr>
            <a:xfrm>
              <a:off x="268094" y="5250469"/>
              <a:ext cx="4951989" cy="679897"/>
            </a:xfrm>
            <a:prstGeom prst="rect">
              <a:avLst/>
            </a:prstGeom>
          </p:spPr>
          <p:txBody>
            <a:bodyPr lIns="0" tIns="0" rIns="0" bIns="0" rtlCol="0" anchor="t">
              <a:spAutoFit/>
            </a:bodyPr>
            <a:lstStyle/>
            <a:p>
              <a:pPr algn="ctr">
                <a:lnSpc>
                  <a:spcPts val="4298"/>
                </a:lnSpc>
              </a:pPr>
              <a:r>
                <a:rPr lang="en-US" sz="3070">
                  <a:solidFill>
                    <a:srgbClr val="000000"/>
                  </a:solidFill>
                  <a:latin typeface="Open Sans Light Bold"/>
                </a:rPr>
                <a:t>PAPER 2 (WRITING)</a:t>
              </a:r>
            </a:p>
          </p:txBody>
        </p:sp>
      </p:grpSp>
      <p:sp>
        <p:nvSpPr>
          <p:cNvPr id="19" name="Freeform 19"/>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4"/>
            <a:stretch>
              <a:fillRect/>
            </a:stretch>
          </a:blipFill>
        </p:spPr>
        <p:txBody>
          <a:bodyPr/>
          <a:lstStyle/>
          <a:p>
            <a:endParaRPr lang="en-US"/>
          </a:p>
        </p:txBody>
      </p:sp>
      <p:sp>
        <p:nvSpPr>
          <p:cNvPr id="20" name="TextBox 20"/>
          <p:cNvSpPr txBox="1"/>
          <p:nvPr/>
        </p:nvSpPr>
        <p:spPr>
          <a:xfrm>
            <a:off x="1383572" y="2247919"/>
            <a:ext cx="15520856" cy="1328498"/>
          </a:xfrm>
          <a:prstGeom prst="rect">
            <a:avLst/>
          </a:prstGeom>
        </p:spPr>
        <p:txBody>
          <a:bodyPr lIns="0" tIns="0" rIns="0" bIns="0" rtlCol="0" anchor="t">
            <a:spAutoFit/>
          </a:bodyPr>
          <a:lstStyle/>
          <a:p>
            <a:pPr algn="ctr">
              <a:lnSpc>
                <a:spcPts val="10891"/>
              </a:lnSpc>
            </a:pPr>
            <a:r>
              <a:rPr lang="en-US" sz="7779">
                <a:solidFill>
                  <a:srgbClr val="FFFFFF"/>
                </a:solidFill>
                <a:latin typeface="Montserrat Semi-Bold"/>
              </a:rPr>
              <a:t>EPT TEST STRUCTURE</a:t>
            </a:r>
          </a:p>
        </p:txBody>
      </p:sp>
      <p:pic>
        <p:nvPicPr>
          <p:cNvPr id="21" name="7">
            <a:hlinkClick r:id="" action="ppaction://media"/>
            <a:extLst>
              <a:ext uri="{FF2B5EF4-FFF2-40B4-BE49-F238E27FC236}">
                <a16:creationId xmlns:a16="http://schemas.microsoft.com/office/drawing/2014/main" id="{065FEC25-3917-47A9-1CE0-1F3A8E5B757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05688" y="849397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84"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2112000"/>
          </a:xfrm>
          <a:prstGeom prst="rect">
            <a:avLst/>
          </a:prstGeom>
          <a:solidFill>
            <a:srgbClr val="FFFFFF"/>
          </a:solidFill>
        </p:spPr>
        <p:txBody>
          <a:bodyPr/>
          <a:lstStyle/>
          <a:p>
            <a:endParaRPr lang="en-US"/>
          </a:p>
        </p:txBody>
      </p:sp>
      <p:sp>
        <p:nvSpPr>
          <p:cNvPr id="3" name="TextBox 3"/>
          <p:cNvSpPr txBox="1"/>
          <p:nvPr/>
        </p:nvSpPr>
        <p:spPr>
          <a:xfrm>
            <a:off x="0" y="2263542"/>
            <a:ext cx="18288000" cy="1533525"/>
          </a:xfrm>
          <a:prstGeom prst="rect">
            <a:avLst/>
          </a:prstGeom>
        </p:spPr>
        <p:txBody>
          <a:bodyPr lIns="0" tIns="0" rIns="0" bIns="0" rtlCol="0" anchor="t">
            <a:spAutoFit/>
          </a:bodyPr>
          <a:lstStyle/>
          <a:p>
            <a:pPr algn="ctr">
              <a:lnSpc>
                <a:spcPts val="12599"/>
              </a:lnSpc>
            </a:pPr>
            <a:r>
              <a:rPr lang="en-US" sz="9000">
                <a:solidFill>
                  <a:srgbClr val="FFFFFF"/>
                </a:solidFill>
                <a:latin typeface="Open Sans Extra Bold"/>
              </a:rPr>
              <a:t>TEST CONTENT</a:t>
            </a:r>
          </a:p>
        </p:txBody>
      </p:sp>
      <p:sp>
        <p:nvSpPr>
          <p:cNvPr id="4" name="TextBox 4"/>
          <p:cNvSpPr txBox="1"/>
          <p:nvPr/>
        </p:nvSpPr>
        <p:spPr>
          <a:xfrm>
            <a:off x="3311082" y="4035192"/>
            <a:ext cx="11909842" cy="6736445"/>
          </a:xfrm>
          <a:prstGeom prst="rect">
            <a:avLst/>
          </a:prstGeom>
        </p:spPr>
        <p:txBody>
          <a:bodyPr lIns="0" tIns="0" rIns="0" bIns="0" rtlCol="0" anchor="t">
            <a:spAutoFit/>
          </a:bodyPr>
          <a:lstStyle/>
          <a:p>
            <a:pPr algn="ctr">
              <a:lnSpc>
                <a:spcPts val="6699"/>
              </a:lnSpc>
            </a:pPr>
            <a:endParaRPr dirty="0"/>
          </a:p>
          <a:p>
            <a:pPr algn="ctr">
              <a:lnSpc>
                <a:spcPts val="6699"/>
              </a:lnSpc>
            </a:pPr>
            <a:r>
              <a:rPr lang="en-US" sz="4785" dirty="0">
                <a:solidFill>
                  <a:srgbClr val="E4E4E4"/>
                </a:solidFill>
                <a:latin typeface="Open Sans Bold"/>
              </a:rPr>
              <a:t>Paper 1 </a:t>
            </a:r>
          </a:p>
          <a:p>
            <a:pPr algn="ctr">
              <a:lnSpc>
                <a:spcPts val="6699"/>
              </a:lnSpc>
            </a:pPr>
            <a:r>
              <a:rPr lang="en-US" sz="4785" dirty="0">
                <a:solidFill>
                  <a:srgbClr val="E4E4E4"/>
                </a:solidFill>
                <a:latin typeface="Open Sans Bold"/>
              </a:rPr>
              <a:t>Reading: 3 passages (40 questions)</a:t>
            </a:r>
          </a:p>
          <a:p>
            <a:pPr algn="ctr">
              <a:lnSpc>
                <a:spcPts val="6699"/>
              </a:lnSpc>
            </a:pPr>
            <a:endParaRPr lang="en-US" sz="4785" dirty="0">
              <a:solidFill>
                <a:srgbClr val="E4E4E4"/>
              </a:solidFill>
              <a:latin typeface="Open Sans Bold"/>
            </a:endParaRPr>
          </a:p>
          <a:p>
            <a:pPr algn="ctr">
              <a:lnSpc>
                <a:spcPts val="6699"/>
              </a:lnSpc>
            </a:pPr>
            <a:r>
              <a:rPr lang="en-US" sz="4785" dirty="0">
                <a:solidFill>
                  <a:srgbClr val="E4E4E4"/>
                </a:solidFill>
                <a:latin typeface="Open Sans Bold"/>
              </a:rPr>
              <a:t>Paper 2 </a:t>
            </a:r>
          </a:p>
          <a:p>
            <a:pPr algn="ctr">
              <a:lnSpc>
                <a:spcPts val="6699"/>
              </a:lnSpc>
            </a:pPr>
            <a:r>
              <a:rPr lang="en-US" sz="4785" dirty="0">
                <a:solidFill>
                  <a:srgbClr val="E4E4E4"/>
                </a:solidFill>
                <a:latin typeface="Open Sans Bold"/>
              </a:rPr>
              <a:t>Writing: 2 writing tasks</a:t>
            </a:r>
          </a:p>
          <a:p>
            <a:pPr algn="ctr">
              <a:lnSpc>
                <a:spcPts val="6699"/>
              </a:lnSpc>
            </a:pPr>
            <a:endParaRPr lang="en-US" sz="4785" dirty="0">
              <a:solidFill>
                <a:srgbClr val="E4E4E4"/>
              </a:solidFill>
              <a:latin typeface="Open Sans Bold"/>
            </a:endParaRPr>
          </a:p>
          <a:p>
            <a:pPr algn="ctr">
              <a:lnSpc>
                <a:spcPts val="6699"/>
              </a:lnSpc>
            </a:pPr>
            <a:endParaRPr lang="en-US" sz="4785" dirty="0">
              <a:solidFill>
                <a:srgbClr val="E4E4E4"/>
              </a:solidFill>
              <a:latin typeface="Open Sans Bold"/>
            </a:endParaRPr>
          </a:p>
        </p:txBody>
      </p:sp>
      <p:sp>
        <p:nvSpPr>
          <p:cNvPr id="5" name="Freeform 5"/>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4"/>
            <a:stretch>
              <a:fillRect/>
            </a:stretch>
          </a:blipFill>
        </p:spPr>
        <p:txBody>
          <a:bodyPr/>
          <a:lstStyle/>
          <a:p>
            <a:endParaRPr lang="en-US"/>
          </a:p>
        </p:txBody>
      </p:sp>
      <p:pic>
        <p:nvPicPr>
          <p:cNvPr id="6" name="8">
            <a:hlinkClick r:id="" action="ppaction://media"/>
            <a:extLst>
              <a:ext uri="{FF2B5EF4-FFF2-40B4-BE49-F238E27FC236}">
                <a16:creationId xmlns:a16="http://schemas.microsoft.com/office/drawing/2014/main" id="{8698A78D-85D2-813A-486A-71AFEE316A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9200" y="84201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2" name="AutoShape 2"/>
          <p:cNvSpPr/>
          <p:nvPr/>
        </p:nvSpPr>
        <p:spPr>
          <a:xfrm>
            <a:off x="0" y="9378186"/>
            <a:ext cx="18288000" cy="908814"/>
          </a:xfrm>
          <a:prstGeom prst="rect">
            <a:avLst/>
          </a:prstGeom>
          <a:solidFill>
            <a:srgbClr val="16214B">
              <a:alpha val="67843"/>
            </a:srgbClr>
          </a:solidFill>
        </p:spPr>
        <p:txBody>
          <a:bodyPr/>
          <a:lstStyle/>
          <a:p>
            <a:endParaRPr lang="en-US"/>
          </a:p>
        </p:txBody>
      </p:sp>
      <p:sp>
        <p:nvSpPr>
          <p:cNvPr id="3" name="Freeform 3"/>
          <p:cNvSpPr/>
          <p:nvPr/>
        </p:nvSpPr>
        <p:spPr>
          <a:xfrm>
            <a:off x="3067076" y="3036948"/>
            <a:ext cx="3825625" cy="5082352"/>
          </a:xfrm>
          <a:custGeom>
            <a:avLst/>
            <a:gdLst/>
            <a:ahLst/>
            <a:cxnLst/>
            <a:rect l="l" t="t" r="r" b="b"/>
            <a:pathLst>
              <a:path w="3825625" h="5082352">
                <a:moveTo>
                  <a:pt x="0" y="0"/>
                </a:moveTo>
                <a:lnTo>
                  <a:pt x="3825625" y="0"/>
                </a:lnTo>
                <a:lnTo>
                  <a:pt x="3825625" y="5082352"/>
                </a:lnTo>
                <a:lnTo>
                  <a:pt x="0" y="50823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7335710" y="3801160"/>
            <a:ext cx="8879442" cy="2608479"/>
          </a:xfrm>
          <a:prstGeom prst="rect">
            <a:avLst/>
          </a:prstGeom>
        </p:spPr>
        <p:txBody>
          <a:bodyPr lIns="0" tIns="0" rIns="0" bIns="0" rtlCol="0" anchor="t">
            <a:spAutoFit/>
          </a:bodyPr>
          <a:lstStyle/>
          <a:p>
            <a:pPr>
              <a:lnSpc>
                <a:spcPts val="10400"/>
              </a:lnSpc>
            </a:pPr>
            <a:r>
              <a:rPr lang="en-US" sz="8000">
                <a:solidFill>
                  <a:srgbClr val="FFFFFF"/>
                </a:solidFill>
                <a:latin typeface="Montserrat Semi-Bold"/>
              </a:rPr>
              <a:t>PASSING REQUIREMENTS</a:t>
            </a:r>
          </a:p>
        </p:txBody>
      </p:sp>
      <p:pic>
        <p:nvPicPr>
          <p:cNvPr id="6" name="9">
            <a:hlinkClick r:id="" action="ppaction://media"/>
            <a:extLst>
              <a:ext uri="{FF2B5EF4-FFF2-40B4-BE49-F238E27FC236}">
                <a16:creationId xmlns:a16="http://schemas.microsoft.com/office/drawing/2014/main" id="{4D4F0629-F740-B371-47D0-A82D6251EE1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39200" y="843273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404</Words>
  <Application>Microsoft Office PowerPoint</Application>
  <PresentationFormat>Custom</PresentationFormat>
  <Paragraphs>73</Paragraphs>
  <Slides>17</Slides>
  <Notes>0</Notes>
  <HiddenSlides>0</HiddenSlides>
  <MMClips>17</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Open Sans Bold</vt:lpstr>
      <vt:lpstr>Bebas Neue</vt:lpstr>
      <vt:lpstr>Open Sans Light Bold</vt:lpstr>
      <vt:lpstr>Montserrat Semi-Bold</vt:lpstr>
      <vt:lpstr>Montserrat Semi-Bold Bold</vt:lpstr>
      <vt:lpstr>Open Sans</vt:lpstr>
      <vt:lpstr>Calibri</vt:lpstr>
      <vt:lpstr>Arimo</vt:lpstr>
      <vt:lpstr>Arial</vt:lpstr>
      <vt:lpstr>Open Sans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 FOR LANGUAGES AND PRE-UNIVERSITY ACADEMIC DEVELOPMENT (CELPAD)</dc:title>
  <dc:creator>PUAN ASMEZA</dc:creator>
  <cp:lastModifiedBy>ASMEZA BINTI ARJAN</cp:lastModifiedBy>
  <cp:revision>6</cp:revision>
  <dcterms:created xsi:type="dcterms:W3CDTF">2006-08-16T00:00:00Z</dcterms:created>
  <dcterms:modified xsi:type="dcterms:W3CDTF">2024-02-14T05:24:31Z</dcterms:modified>
  <dc:identifier>DAEtRVDfm1c</dc:identifier>
</cp:coreProperties>
</file>