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61" r:id="rId5"/>
    <p:sldId id="259" r:id="rId6"/>
    <p:sldId id="262" r:id="rId7"/>
    <p:sldId id="263" r:id="rId8"/>
    <p:sldId id="264" r:id="rId9"/>
    <p:sldId id="265" r:id="rId10"/>
    <p:sldId id="270" r:id="rId11"/>
    <p:sldId id="284" r:id="rId12"/>
    <p:sldId id="285" r:id="rId13"/>
    <p:sldId id="288" r:id="rId14"/>
    <p:sldId id="286" r:id="rId15"/>
    <p:sldId id="287" r:id="rId16"/>
    <p:sldId id="267" r:id="rId17"/>
    <p:sldId id="268" r:id="rId18"/>
    <p:sldId id="269" r:id="rId19"/>
    <p:sldId id="266" r:id="rId20"/>
    <p:sldId id="271" r:id="rId21"/>
    <p:sldId id="282" r:id="rId22"/>
    <p:sldId id="272" r:id="rId23"/>
    <p:sldId id="273" r:id="rId24"/>
    <p:sldId id="275" r:id="rId25"/>
    <p:sldId id="274" r:id="rId26"/>
    <p:sldId id="276" r:id="rId27"/>
    <p:sldId id="280" r:id="rId28"/>
    <p:sldId id="279" r:id="rId29"/>
    <p:sldId id="283" r:id="rId30"/>
    <p:sldId id="278" r:id="rId31"/>
    <p:sldId id="281" r:id="rId32"/>
    <p:sldId id="277" r:id="rId33"/>
    <p:sldId id="289" r:id="rId3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95269" y="1122363"/>
            <a:ext cx="9001462" cy="2387600"/>
          </a:xfrm>
        </p:spPr>
        <p:txBody>
          <a:bodyPr anchor="b">
            <a:normAutofit/>
          </a:bodyPr>
          <a:lstStyle>
            <a:lvl1pPr algn="ctr">
              <a:defRPr sz="4800"/>
            </a:lvl1pPr>
          </a:lstStyle>
          <a:p>
            <a:r>
              <a:rPr lang="en-US"/>
              <a:t>Click to edit Master title style</a:t>
            </a:r>
            <a:endParaRPr lang="en-US" dirty="0"/>
          </a:p>
        </p:txBody>
      </p:sp>
      <p:sp>
        <p:nvSpPr>
          <p:cNvPr id="3" name="Subtitle 2"/>
          <p:cNvSpPr>
            <a:spLocks noGrp="1"/>
          </p:cNvSpPr>
          <p:nvPr>
            <p:ph type="subTitle" idx="1"/>
          </p:nvPr>
        </p:nvSpPr>
        <p:spPr>
          <a:xfrm>
            <a:off x="1595269" y="3602038"/>
            <a:ext cx="9001462"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3806" y="4289372"/>
            <a:ext cx="10367564" cy="819355"/>
          </a:xfrm>
        </p:spPr>
        <p:txBody>
          <a:bodyPr anchor="b">
            <a:normAutofit/>
          </a:bodyPr>
          <a:lstStyle>
            <a:lvl1pPr>
              <a:defRPr sz="2800"/>
            </a:lvl1pPr>
          </a:lstStyle>
          <a:p>
            <a:r>
              <a:rPr lang="en-US"/>
              <a:t>Click to edit Master title style</a:t>
            </a:r>
            <a:endParaRPr lang="en-US" dirty="0"/>
          </a:p>
        </p:txBody>
      </p:sp>
      <p:sp>
        <p:nvSpPr>
          <p:cNvPr id="3" name="Picture Placeholder 2"/>
          <p:cNvSpPr>
            <a:spLocks noGrp="1" noChangeAspect="1"/>
          </p:cNvSpPr>
          <p:nvPr>
            <p:ph type="pic" idx="1"/>
          </p:nvPr>
        </p:nvSpPr>
        <p:spPr>
          <a:xfrm>
            <a:off x="913806" y="621321"/>
            <a:ext cx="10367564" cy="3379735"/>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5" y="5108728"/>
            <a:ext cx="10365998" cy="682472"/>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2" cy="3424859"/>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5" y="4204820"/>
            <a:ext cx="10353761" cy="1592186"/>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600"/>
            <a:ext cx="9302752" cy="2992904"/>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720644" y="3610032"/>
            <a:ext cx="8752299" cy="426812"/>
          </a:xfrm>
        </p:spPr>
        <p:txBody>
          <a:bodyPr anchor="t">
            <a:normAutofit/>
          </a:bodyPr>
          <a:lstStyle>
            <a:lvl1pPr marL="0" indent="0" algn="r">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913794" y="4204821"/>
            <a:ext cx="10353762" cy="1586380"/>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1" name="TextBox 10"/>
          <p:cNvSpPr txBox="1"/>
          <p:nvPr/>
        </p:nvSpPr>
        <p:spPr>
          <a:xfrm>
            <a:off x="836612" y="735241"/>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3" name="TextBox 12"/>
          <p:cNvSpPr txBox="1"/>
          <p:nvPr/>
        </p:nvSpPr>
        <p:spPr>
          <a:xfrm>
            <a:off x="10657956" y="2972093"/>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913806" y="2126942"/>
            <a:ext cx="10355327" cy="25118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913794" y="4650556"/>
            <a:ext cx="10353763"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913794" y="609600"/>
            <a:ext cx="10353762" cy="1325563"/>
          </a:xfrm>
        </p:spPr>
        <p:txBody>
          <a:bodyPr/>
          <a:lstStyle/>
          <a:p>
            <a:r>
              <a:rPr lang="en-US"/>
              <a:t>Click to edit Master title style</a:t>
            </a:r>
            <a:endParaRPr lang="en-US" dirty="0"/>
          </a:p>
        </p:txBody>
      </p:sp>
      <p:sp>
        <p:nvSpPr>
          <p:cNvPr id="7" name="Text Placeholder 2"/>
          <p:cNvSpPr>
            <a:spLocks noGrp="1"/>
          </p:cNvSpPr>
          <p:nvPr>
            <p:ph type="body" idx="1"/>
          </p:nvPr>
        </p:nvSpPr>
        <p:spPr>
          <a:xfrm>
            <a:off x="913794" y="2088319"/>
            <a:ext cx="3298956" cy="823305"/>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913794" y="2911624"/>
            <a:ext cx="3298956"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4444878" y="2088320"/>
            <a:ext cx="3298558"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4444878" y="2911624"/>
            <a:ext cx="329982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973298" y="2088320"/>
            <a:ext cx="3291211" cy="823304"/>
          </a:xfrm>
        </p:spPr>
        <p:txBody>
          <a:bodyPr anchor="b">
            <a:noAutofit/>
          </a:bodyPr>
          <a:lstStyle>
            <a:lvl1pPr marL="0" indent="0" algn="ctr">
              <a:lnSpc>
                <a:spcPct val="100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976346" y="2911624"/>
            <a:ext cx="3291211" cy="2879576"/>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913795" y="609600"/>
            <a:ext cx="10353762" cy="1325563"/>
          </a:xfrm>
        </p:spPr>
        <p:txBody>
          <a:bodyPr/>
          <a:lstStyle/>
          <a:p>
            <a:r>
              <a:rPr lang="en-US"/>
              <a:t>Click to edit Master title style</a:t>
            </a:r>
            <a:endParaRPr lang="en-US" dirty="0"/>
          </a:p>
        </p:txBody>
      </p:sp>
      <p:sp>
        <p:nvSpPr>
          <p:cNvPr id="19" name="Text Placeholder 2"/>
          <p:cNvSpPr>
            <a:spLocks noGrp="1"/>
          </p:cNvSpPr>
          <p:nvPr>
            <p:ph type="body" idx="1"/>
          </p:nvPr>
        </p:nvSpPr>
        <p:spPr>
          <a:xfrm>
            <a:off x="913795" y="4195899"/>
            <a:ext cx="3298955"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1092020" y="2298987"/>
            <a:ext cx="2940050"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913795" y="4772161"/>
            <a:ext cx="3298955"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4442701" y="4195899"/>
            <a:ext cx="3298983"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4568996" y="2298987"/>
            <a:ext cx="2930525"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4441348" y="4772160"/>
            <a:ext cx="3300336" cy="101903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973423" y="4195899"/>
            <a:ext cx="3289900" cy="576262"/>
          </a:xfrm>
        </p:spPr>
        <p:txBody>
          <a:bodyPr anchor="b">
            <a:noAutofit/>
          </a:bodyPr>
          <a:lstStyle>
            <a:lvl1pPr marL="0" indent="0" algn="ctr">
              <a:lnSpc>
                <a:spcPct val="100000"/>
              </a:lnSpc>
              <a:buNone/>
              <a:defRPr sz="20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8152803" y="2298987"/>
            <a:ext cx="2932113" cy="1524000"/>
          </a:xfrm>
          <a:prstGeom prst="roundRect">
            <a:avLst>
              <a:gd name="adj" fmla="val 0"/>
            </a:avLst>
          </a:prstGeom>
          <a:noFill/>
          <a:ln w="14605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973298" y="4772161"/>
            <a:ext cx="3294258" cy="1019037"/>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10/19/2019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609599"/>
            <a:ext cx="2542657" cy="5181601"/>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913794" y="609599"/>
            <a:ext cx="7658705" cy="518160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10/19/2019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29244" y="657226"/>
            <a:ext cx="9733512" cy="2852737"/>
          </a:xfrm>
        </p:spPr>
        <p:txBody>
          <a:bodyPr anchor="b">
            <a:normAutofit/>
          </a:bodyPr>
          <a:lstStyle>
            <a:lvl1pPr>
              <a:defRPr sz="3400"/>
            </a:lvl1pPr>
          </a:lstStyle>
          <a:p>
            <a:r>
              <a:rPr lang="en-US"/>
              <a:t>Click to edit Master title style</a:t>
            </a:r>
            <a:endParaRPr lang="en-US" dirty="0"/>
          </a:p>
        </p:txBody>
      </p:sp>
      <p:sp>
        <p:nvSpPr>
          <p:cNvPr id="3" name="Text Placeholder 2"/>
          <p:cNvSpPr>
            <a:spLocks noGrp="1"/>
          </p:cNvSpPr>
          <p:nvPr>
            <p:ph type="body" idx="1"/>
          </p:nvPr>
        </p:nvSpPr>
        <p:spPr>
          <a:xfrm>
            <a:off x="1229244" y="3602038"/>
            <a:ext cx="9733512" cy="1500187"/>
          </a:xfrm>
        </p:spPr>
        <p:txBody>
          <a:bodyPr/>
          <a:lstStyle>
            <a:lvl1pPr marL="0" indent="0" algn="ctr">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10/19/2019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6321"/>
          </a:xfrm>
        </p:spPr>
        <p:txBody>
          <a:bodyPr/>
          <a:lstStyle/>
          <a:p>
            <a:r>
              <a:rPr lang="en-US"/>
              <a:t>Click to edit Master title style</a:t>
            </a:r>
            <a:endParaRPr lang="en-US" dirty="0"/>
          </a:p>
        </p:txBody>
      </p:sp>
      <p:sp>
        <p:nvSpPr>
          <p:cNvPr id="3" name="Content Placeholder 2"/>
          <p:cNvSpPr>
            <a:spLocks noGrp="1"/>
          </p:cNvSpPr>
          <p:nvPr>
            <p:ph sz="half" idx="1"/>
          </p:nvPr>
        </p:nvSpPr>
        <p:spPr>
          <a:xfrm>
            <a:off x="913795" y="2088319"/>
            <a:ext cx="510600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3403" y="2088319"/>
            <a:ext cx="5094154" cy="37028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10/19/2019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3795" y="609600"/>
            <a:ext cx="10353761"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1141804" y="2088320"/>
            <a:ext cx="4879199"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913795" y="2912232"/>
            <a:ext cx="5107208"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02003" y="2088320"/>
            <a:ext cx="4865554" cy="823912"/>
          </a:xfrm>
        </p:spPr>
        <p:txBody>
          <a:bodyPr anchor="b"/>
          <a:lstStyle>
            <a:lvl1pPr marL="0" indent="0">
              <a:lnSpc>
                <a:spcPct val="100000"/>
              </a:lnSpc>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912232"/>
            <a:ext cx="5095357" cy="287896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10/19/2019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10/19/2019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10/19/2019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8" y="609600"/>
            <a:ext cx="3932237" cy="2362200"/>
          </a:xfrm>
        </p:spPr>
        <p:txBody>
          <a:bodyPr anchor="b">
            <a:normAutofit/>
          </a:bodyPr>
          <a:lstStyle>
            <a:lvl1pPr>
              <a:defRPr sz="2800"/>
            </a:lvl1pPr>
          </a:lstStyle>
          <a:p>
            <a:r>
              <a:rPr lang="en-US"/>
              <a:t>Click to edit Master title style</a:t>
            </a:r>
            <a:endParaRPr lang="en-US" dirty="0"/>
          </a:p>
        </p:txBody>
      </p:sp>
      <p:sp>
        <p:nvSpPr>
          <p:cNvPr id="3" name="Content Placeholder 2"/>
          <p:cNvSpPr>
            <a:spLocks noGrp="1"/>
          </p:cNvSpPr>
          <p:nvPr>
            <p:ph idx="1"/>
          </p:nvPr>
        </p:nvSpPr>
        <p:spPr>
          <a:xfrm>
            <a:off x="5078064" y="609600"/>
            <a:ext cx="6189492" cy="5181600"/>
          </a:xfrm>
        </p:spPr>
        <p:txBody>
          <a:bodyPr anchor="ct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917228" y="2971800"/>
            <a:ext cx="3932237" cy="2819399"/>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7227" y="609600"/>
            <a:ext cx="5929773" cy="2362200"/>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7424804" y="758881"/>
            <a:ext cx="3255356" cy="4883038"/>
          </a:xfrm>
          <a:noFill/>
          <a:ln w="1905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3794" y="2971800"/>
            <a:ext cx="5934950" cy="2819400"/>
          </a:xfrm>
        </p:spPr>
        <p:txBody>
          <a:bodyPr>
            <a:normAutofit/>
          </a:bodyPr>
          <a:lstStyle>
            <a:lvl1pPr marL="0" indent="0" algn="ctr">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10/19/2019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3795" y="609600"/>
            <a:ext cx="10353761" cy="1326321"/>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913795" y="2096064"/>
            <a:ext cx="10353762" cy="369513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678736" y="5883275"/>
            <a:ext cx="2743200"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10/19/2019</a:t>
            </a:fld>
            <a:endParaRPr lang="en-US" dirty="0"/>
          </a:p>
        </p:txBody>
      </p:sp>
      <p:sp>
        <p:nvSpPr>
          <p:cNvPr id="5" name="Footer Placeholder 4"/>
          <p:cNvSpPr>
            <a:spLocks noGrp="1"/>
          </p:cNvSpPr>
          <p:nvPr>
            <p:ph type="ftr" sz="quarter" idx="3"/>
          </p:nvPr>
        </p:nvSpPr>
        <p:spPr>
          <a:xfrm>
            <a:off x="913794" y="5883275"/>
            <a:ext cx="6672865" cy="365125"/>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514011" y="5883275"/>
            <a:ext cx="753545" cy="365125"/>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400" b="1" i="0" kern="1200" cap="all">
          <a:solidFill>
            <a:schemeClr val="tx1"/>
          </a:solidFill>
          <a:effectLst>
            <a:outerShdw blurRad="50800" dist="63500" dir="2700000" algn="tl" rotWithShape="0">
              <a:srgbClr val="000000">
                <a:alpha val="48000"/>
              </a:srgbClr>
            </a:outerShdw>
          </a:effectLst>
          <a:latin typeface="+mj-lt"/>
          <a:ea typeface="+mj-ea"/>
          <a:cs typeface="+mj-cs"/>
        </a:defRPr>
      </a:lvl1pPr>
    </p:titleStyle>
    <p:bodyStyle>
      <a:lvl1pPr marL="228600" indent="-228600" algn="l" defTabSz="914400" rtl="0" eaLnBrk="1" latinLnBrk="0" hangingPunct="1">
        <a:lnSpc>
          <a:spcPct val="120000"/>
        </a:lnSpc>
        <a:spcBef>
          <a:spcPts val="1000"/>
        </a:spcBef>
        <a:buFont typeface="Arial" panose="020B0604020202020204" pitchFamily="34" charset="0"/>
        <a:buChar char="•"/>
        <a:defRPr sz="2000" kern="1200">
          <a:solidFill>
            <a:schemeClr val="tx1"/>
          </a:solidFill>
          <a:effectLst>
            <a:outerShdw blurRad="50800" dist="38100" dir="2700000" algn="tl" rotWithShape="0">
              <a:srgbClr val="000000">
                <a:alpha val="48000"/>
              </a:srgbClr>
            </a:outerShdw>
          </a:effectLst>
          <a:latin typeface="+mn-lt"/>
          <a:ea typeface="+mn-ea"/>
          <a:cs typeface="+mn-cs"/>
        </a:defRPr>
      </a:lvl1pPr>
      <a:lvl2pPr marL="685800" indent="-228600" algn="l" defTabSz="914400" rtl="0" eaLnBrk="1" latinLnBrk="0" hangingPunct="1">
        <a:lnSpc>
          <a:spcPct val="120000"/>
        </a:lnSpc>
        <a:spcBef>
          <a:spcPts val="500"/>
        </a:spcBef>
        <a:buFont typeface="Arial" panose="020B0604020202020204" pitchFamily="34" charset="0"/>
        <a:buChar char="•"/>
        <a:defRPr sz="1800" kern="1200">
          <a:solidFill>
            <a:schemeClr val="tx1"/>
          </a:solidFill>
          <a:effectLst>
            <a:outerShdw blurRad="50800" dist="38100" dir="2700000" algn="tl" rotWithShape="0">
              <a:srgbClr val="000000">
                <a:alpha val="48000"/>
              </a:srgbClr>
            </a:outerShdw>
          </a:effectLst>
          <a:latin typeface="+mn-lt"/>
          <a:ea typeface="+mn-ea"/>
          <a:cs typeface="+mn-cs"/>
        </a:defRPr>
      </a:lvl2pPr>
      <a:lvl3pPr marL="1143000" indent="-228600" algn="l" defTabSz="914400" rtl="0" eaLnBrk="1" latinLnBrk="0" hangingPunct="1">
        <a:lnSpc>
          <a:spcPct val="120000"/>
        </a:lnSpc>
        <a:spcBef>
          <a:spcPts val="500"/>
        </a:spcBef>
        <a:buFont typeface="Arial" panose="020B0604020202020204" pitchFamily="34" charset="0"/>
        <a:buChar char="•"/>
        <a:defRPr sz="1600" kern="1200">
          <a:solidFill>
            <a:schemeClr val="tx1"/>
          </a:solidFill>
          <a:effectLst>
            <a:outerShdw blurRad="50800" dist="38100" dir="2700000" algn="tl" rotWithShape="0">
              <a:srgbClr val="000000">
                <a:alpha val="48000"/>
              </a:srgbClr>
            </a:outerShdw>
          </a:effectLst>
          <a:latin typeface="+mn-lt"/>
          <a:ea typeface="+mn-ea"/>
          <a:cs typeface="+mn-cs"/>
        </a:defRPr>
      </a:lvl3pPr>
      <a:lvl4pPr marL="1600200" indent="-228600" algn="l" defTabSz="914400" rtl="0" eaLnBrk="1" latinLnBrk="0" hangingPunct="1">
        <a:lnSpc>
          <a:spcPct val="120000"/>
        </a:lnSpc>
        <a:spcBef>
          <a:spcPts val="500"/>
        </a:spcBef>
        <a:buFont typeface="Arial" panose="020B0604020202020204" pitchFamily="34" charset="0"/>
        <a:buChar char="•"/>
        <a:defRPr sz="1400" kern="1200">
          <a:solidFill>
            <a:schemeClr val="tx1"/>
          </a:solidFill>
          <a:effectLst>
            <a:outerShdw blurRad="50800" dist="38100" dir="2700000" algn="tl" rotWithShape="0">
              <a:srgbClr val="000000">
                <a:alpha val="48000"/>
              </a:srgbClr>
            </a:outerShdw>
          </a:effectLst>
          <a:latin typeface="+mn-lt"/>
          <a:ea typeface="+mn-ea"/>
          <a:cs typeface="+mn-cs"/>
        </a:defRPr>
      </a:lvl4pPr>
      <a:lvl5pPr marL="20574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5pPr>
      <a:lvl6pPr marL="25146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6pPr>
      <a:lvl7pPr marL="29718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7pPr>
      <a:lvl8pPr marL="34290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8pPr>
      <a:lvl9pPr marL="3886200" indent="-228600" algn="l" defTabSz="914400" rtl="0" eaLnBrk="1" latinLnBrk="0" hangingPunct="1">
        <a:lnSpc>
          <a:spcPct val="120000"/>
        </a:lnSpc>
        <a:spcBef>
          <a:spcPts val="500"/>
        </a:spcBef>
        <a:buFont typeface="Arial" panose="020B0604020202020204" pitchFamily="34" charset="0"/>
        <a:buChar char="•"/>
        <a:defRPr sz="1200" kern="1200">
          <a:solidFill>
            <a:schemeClr val="tx1"/>
          </a:solidFill>
          <a:effectLst>
            <a:outerShdw blurRad="50800" dist="38100" dir="2700000" algn="tl" rotWithShape="0">
              <a:srgbClr val="000000">
                <a:alpha val="48000"/>
              </a:srgbClr>
            </a:outerShdw>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en.wikipedia.org/wiki/Day_of_Judgment" TargetMode="External"/><Relationship Id="rId2" Type="http://schemas.openxmlformats.org/officeDocument/2006/relationships/hyperlink" Target="http://www.perseus.tufts.edu/hopper/text?doc=Perseus%3Atext%3A2002.02.0006%3Asura%3D26%3Averse%3D88"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yaqeeninstitute.org/zohair/devil-in-the-details-an-analysis-of-the-dark-side-of-the-self/#ftnt2"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muftins.gov.my/component/content/article/60-koleksi-kertas-kerja/320-tazkiyat-al-nafs-jalan-taqarrub-kepada-allah-swt#_ftn1"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muftins.gov.my/component/content/article/60-koleksi-kertas-kerja/320-tazkiyat-al-nafs-jalan-taqarrub-kepada-allah-swt#_ftn3"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www.muftins.gov.my/component/content/article/60-koleksi-kertas-kerja/320-tazkiyat-al-nafs-jalan-taqarrub-kepada-allah-swt#_ftn11"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www.muftins.gov.my/component/content/article/60-koleksi-kertas-kerja/320-tazkiyat-al-nafs-jalan-taqarrub-kepada-allah-swt#_ftn15"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muftins.gov.my/component/content/article/60-koleksi-kertas-kerja/320-tazkiyat-al-nafs-jalan-taqarrub-kepada-allah-swt#_ftn21"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muftins.gov.my/component/content/article/60-koleksi-kertas-kerja/320-tazkiyat-al-nafs-jalan-taqarrub-kepada-allah-swt#_ftn22"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www.muftins.gov.my/component/content/article/60-koleksi-kertas-kerja/320-tazkiyat-al-nafs-jalan-taqarrub-kepada-allah-swt#_ftn5"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4CF22C-ADE5-4E13-AE0A-245F2E64EDD0}"/>
              </a:ext>
            </a:extLst>
          </p:cNvPr>
          <p:cNvSpPr>
            <a:spLocks noGrp="1"/>
          </p:cNvSpPr>
          <p:nvPr>
            <p:ph type="ctrTitle"/>
          </p:nvPr>
        </p:nvSpPr>
        <p:spPr>
          <a:xfrm>
            <a:off x="1595269" y="987460"/>
            <a:ext cx="9001462" cy="1972710"/>
          </a:xfrm>
        </p:spPr>
        <p:txBody>
          <a:bodyPr/>
          <a:lstStyle/>
          <a:p>
            <a:r>
              <a:rPr lang="ms-MY" dirty="0"/>
              <a:t>“</a:t>
            </a:r>
            <a:r>
              <a:rPr lang="ms-MY" sz="6600" i="1" dirty="0">
                <a:solidFill>
                  <a:srgbClr val="FFC000"/>
                </a:solidFill>
              </a:rPr>
              <a:t>QALB</a:t>
            </a:r>
            <a:r>
              <a:rPr lang="ms-MY" dirty="0">
                <a:solidFill>
                  <a:srgbClr val="FFFF00"/>
                </a:solidFill>
              </a:rPr>
              <a:t> AND </a:t>
            </a:r>
            <a:r>
              <a:rPr lang="ms-MY" sz="6000" i="1" dirty="0">
                <a:solidFill>
                  <a:srgbClr val="FFC000"/>
                </a:solidFill>
              </a:rPr>
              <a:t>TAZKIYAT AL-NAFS</a:t>
            </a:r>
            <a:r>
              <a:rPr lang="ms-MY" dirty="0"/>
              <a:t>”</a:t>
            </a:r>
          </a:p>
        </p:txBody>
      </p:sp>
      <p:sp>
        <p:nvSpPr>
          <p:cNvPr id="3" name="Subtitle 2">
            <a:extLst>
              <a:ext uri="{FF2B5EF4-FFF2-40B4-BE49-F238E27FC236}">
                <a16:creationId xmlns:a16="http://schemas.microsoft.com/office/drawing/2014/main" id="{3586FFF8-5D52-4BEF-86AB-EC88E6AE9C4C}"/>
              </a:ext>
            </a:extLst>
          </p:cNvPr>
          <p:cNvSpPr>
            <a:spLocks noGrp="1"/>
          </p:cNvSpPr>
          <p:nvPr>
            <p:ph type="subTitle" idx="1"/>
          </p:nvPr>
        </p:nvSpPr>
        <p:spPr>
          <a:xfrm>
            <a:off x="1595269" y="4567238"/>
            <a:ext cx="9001462" cy="1655762"/>
          </a:xfrm>
        </p:spPr>
        <p:txBody>
          <a:bodyPr/>
          <a:lstStyle/>
          <a:p>
            <a:r>
              <a:rPr lang="ms-MY" dirty="0"/>
              <a:t>m.kamal hassan</a:t>
            </a:r>
          </a:p>
          <a:p>
            <a:r>
              <a:rPr lang="ms-MY" dirty="0"/>
              <a:t>19 OCT 2019</a:t>
            </a:r>
          </a:p>
        </p:txBody>
      </p:sp>
    </p:spTree>
    <p:extLst>
      <p:ext uri="{BB962C8B-B14F-4D97-AF65-F5344CB8AC3E}">
        <p14:creationId xmlns:p14="http://schemas.microsoft.com/office/powerpoint/2010/main" val="4138720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123CA9-99AD-4C09-A6EE-CCB2D2B6BDE7}"/>
              </a:ext>
            </a:extLst>
          </p:cNvPr>
          <p:cNvSpPr>
            <a:spLocks noGrp="1"/>
          </p:cNvSpPr>
          <p:nvPr>
            <p:ph type="title"/>
          </p:nvPr>
        </p:nvSpPr>
        <p:spPr>
          <a:xfrm>
            <a:off x="919119" y="135468"/>
            <a:ext cx="10353761" cy="1719836"/>
          </a:xfrm>
        </p:spPr>
        <p:txBody>
          <a:bodyPr>
            <a:normAutofit/>
          </a:bodyPr>
          <a:lstStyle/>
          <a:p>
            <a:r>
              <a:rPr lang="ms-MY" sz="4000" dirty="0"/>
              <a:t>THE SOUND HEART (</a:t>
            </a:r>
            <a:r>
              <a:rPr lang="ms-MY" sz="4000" i="1" dirty="0">
                <a:solidFill>
                  <a:srgbClr val="FFC000"/>
                </a:solidFill>
              </a:rPr>
              <a:t>QALB SALIM</a:t>
            </a:r>
            <a:r>
              <a:rPr lang="ms-MY" sz="4000" dirty="0"/>
              <a:t>) IS THE GOAL OF BELIEVERS</a:t>
            </a:r>
          </a:p>
        </p:txBody>
      </p:sp>
      <p:sp>
        <p:nvSpPr>
          <p:cNvPr id="3" name="Content Placeholder 2">
            <a:extLst>
              <a:ext uri="{FF2B5EF4-FFF2-40B4-BE49-F238E27FC236}">
                <a16:creationId xmlns:a16="http://schemas.microsoft.com/office/drawing/2014/main" id="{44D4C83A-E2D0-4098-BA61-5E47474A1757}"/>
              </a:ext>
            </a:extLst>
          </p:cNvPr>
          <p:cNvSpPr>
            <a:spLocks noGrp="1"/>
          </p:cNvSpPr>
          <p:nvPr>
            <p:ph idx="1"/>
          </p:nvPr>
        </p:nvSpPr>
        <p:spPr>
          <a:xfrm>
            <a:off x="135467" y="1757385"/>
            <a:ext cx="11717866" cy="4978399"/>
          </a:xfrm>
        </p:spPr>
        <p:txBody>
          <a:bodyPr>
            <a:normAutofit/>
          </a:bodyPr>
          <a:lstStyle/>
          <a:p>
            <a:pPr algn="just"/>
            <a:r>
              <a:rPr lang="ms-MY" sz="3600" dirty="0">
                <a:effectLst/>
              </a:rPr>
              <a:t>"</a:t>
            </a:r>
            <a:r>
              <a:rPr lang="ms-MY" sz="3600" b="1" dirty="0">
                <a:solidFill>
                  <a:srgbClr val="FFC000"/>
                </a:solidFill>
                <a:effectLst/>
              </a:rPr>
              <a:t>On that Day, neither wealth nor children will be of any benefit, only he [will be happy] who comes before Allah with a sound heart free of evil."</a:t>
            </a:r>
            <a:r>
              <a:rPr lang="ms-MY" sz="3600" dirty="0">
                <a:effectLst/>
              </a:rPr>
              <a:t> </a:t>
            </a:r>
            <a:r>
              <a:rPr lang="ms-MY" sz="4800" baseline="30000" dirty="0">
                <a:effectLst/>
              </a:rPr>
              <a:t>[</a:t>
            </a:r>
            <a:r>
              <a:rPr lang="ms-MY" sz="4800" u="sng" baseline="30000" dirty="0">
                <a:effectLst/>
              </a:rPr>
              <a:t>Q,</a:t>
            </a:r>
            <a:r>
              <a:rPr lang="ms-MY" sz="4800" baseline="30000" dirty="0">
                <a:effectLst/>
              </a:rPr>
              <a:t> </a:t>
            </a:r>
            <a:r>
              <a:rPr lang="ms-MY" sz="4800" u="sng" baseline="30000" dirty="0">
                <a:effectLst/>
                <a:hlinkClick r:id="rId2"/>
              </a:rPr>
              <a:t>26:88</a:t>
            </a:r>
            <a:r>
              <a:rPr lang="ms-MY" sz="4800" baseline="30000" dirty="0">
                <a:effectLst/>
              </a:rPr>
              <a:t>]</a:t>
            </a:r>
            <a:endParaRPr lang="ms-MY" sz="4800" dirty="0">
              <a:effectLst/>
            </a:endParaRPr>
          </a:p>
          <a:p>
            <a:r>
              <a:rPr lang="ms-MY" sz="2800" dirty="0">
                <a:effectLst/>
              </a:rPr>
              <a:t>The  people who will be saved from punishment on the </a:t>
            </a:r>
            <a:r>
              <a:rPr lang="ms-MY" sz="2800" u="sng" dirty="0">
                <a:effectLst/>
                <a:hlinkClick r:id="rId3" tooltip="Day of Judgment"/>
              </a:rPr>
              <a:t>Day of Judgment</a:t>
            </a:r>
            <a:r>
              <a:rPr lang="ms-MY" sz="2800" dirty="0">
                <a:effectLst/>
              </a:rPr>
              <a:t> are those possessing </a:t>
            </a:r>
            <a:r>
              <a:rPr lang="ms-MY" sz="2800" i="1" dirty="0">
                <a:effectLst/>
              </a:rPr>
              <a:t>qulub salīma</a:t>
            </a:r>
            <a:r>
              <a:rPr lang="ms-MY" sz="2800" dirty="0">
                <a:effectLst/>
              </a:rPr>
              <a:t> (sound hearts: </a:t>
            </a:r>
            <a:r>
              <a:rPr lang="ar-SA" sz="2800" dirty="0">
                <a:effectLst/>
              </a:rPr>
              <a:t>بِقَلْبٍ سَلِيمٍ</a:t>
            </a:r>
            <a:r>
              <a:rPr lang="ms-MY" sz="2800" dirty="0">
                <a:effectLst/>
              </a:rPr>
              <a:t>). </a:t>
            </a:r>
            <a:endParaRPr lang="ms-MY" dirty="0"/>
          </a:p>
        </p:txBody>
      </p:sp>
    </p:spTree>
    <p:extLst>
      <p:ext uri="{BB962C8B-B14F-4D97-AF65-F5344CB8AC3E}">
        <p14:creationId xmlns:p14="http://schemas.microsoft.com/office/powerpoint/2010/main" val="12897884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250E95-D0A6-4322-B138-7A5EFB8475FF}"/>
              </a:ext>
            </a:extLst>
          </p:cNvPr>
          <p:cNvSpPr>
            <a:spLocks noGrp="1"/>
          </p:cNvSpPr>
          <p:nvPr>
            <p:ph type="title"/>
          </p:nvPr>
        </p:nvSpPr>
        <p:spPr>
          <a:xfrm>
            <a:off x="913795" y="265044"/>
            <a:ext cx="10353761" cy="1326321"/>
          </a:xfrm>
        </p:spPr>
        <p:txBody>
          <a:bodyPr>
            <a:normAutofit fontScale="90000"/>
          </a:bodyPr>
          <a:lstStyle/>
          <a:p>
            <a:r>
              <a:rPr lang="ms-MY" sz="4400" i="1" dirty="0">
                <a:solidFill>
                  <a:srgbClr val="FF0000"/>
                </a:solidFill>
              </a:rPr>
              <a:t>Shaitan</a:t>
            </a:r>
            <a:r>
              <a:rPr lang="ms-MY" dirty="0"/>
              <a:t> attacks and ambushes humans from many angles and diverse strategies</a:t>
            </a:r>
          </a:p>
        </p:txBody>
      </p:sp>
      <p:sp>
        <p:nvSpPr>
          <p:cNvPr id="3" name="Content Placeholder 2">
            <a:extLst>
              <a:ext uri="{FF2B5EF4-FFF2-40B4-BE49-F238E27FC236}">
                <a16:creationId xmlns:a16="http://schemas.microsoft.com/office/drawing/2014/main" id="{7974825A-BFD7-412E-B0F5-62C8F0CAEAC3}"/>
              </a:ext>
            </a:extLst>
          </p:cNvPr>
          <p:cNvSpPr>
            <a:spLocks noGrp="1"/>
          </p:cNvSpPr>
          <p:nvPr>
            <p:ph idx="1"/>
          </p:nvPr>
        </p:nvSpPr>
        <p:spPr>
          <a:xfrm>
            <a:off x="556591" y="1857524"/>
            <a:ext cx="11065565" cy="4735431"/>
          </a:xfrm>
        </p:spPr>
        <p:txBody>
          <a:bodyPr>
            <a:normAutofit fontScale="92500"/>
          </a:bodyPr>
          <a:lstStyle/>
          <a:p>
            <a:r>
              <a:rPr lang="ms-MY" sz="2800" b="1" dirty="0">
                <a:effectLst/>
              </a:rPr>
              <a:t>“Satan’s ways to the Heart”  by Al-Ghazali in his </a:t>
            </a:r>
            <a:r>
              <a:rPr lang="ms-MY" sz="2800" b="1" i="1" dirty="0">
                <a:solidFill>
                  <a:srgbClr val="FFFF00"/>
                </a:solidFill>
                <a:effectLst/>
              </a:rPr>
              <a:t>`AJA’IB AL-QALB</a:t>
            </a:r>
            <a:r>
              <a:rPr lang="ms-MY" sz="2800" b="1" dirty="0">
                <a:effectLst/>
              </a:rPr>
              <a:t> (Marvels of the Heart)</a:t>
            </a:r>
            <a:endParaRPr lang="ms-MY" sz="2800" dirty="0">
              <a:effectLst/>
            </a:endParaRPr>
          </a:p>
          <a:p>
            <a:r>
              <a:rPr lang="ms-MY" sz="2400" dirty="0">
                <a:solidFill>
                  <a:srgbClr val="FFFF00"/>
                </a:solidFill>
                <a:effectLst/>
              </a:rPr>
              <a:t>THE EXAMPLE OF The heart is like that of a fortress, and Satan is an enemy who seeks to storm this fortress, to take control of it, and to rule over it. Moreover, any fortress cannot be said to be secure from the enemy except when its entrances are guarded, and the gaps in its walls are vigilantly watched over. Therefore, he who is not wholly familiar with his fortress walls cannot guard them.</a:t>
            </a:r>
          </a:p>
          <a:p>
            <a:r>
              <a:rPr lang="ms-MY" sz="2400" dirty="0">
                <a:solidFill>
                  <a:srgbClr val="FFFF00"/>
                </a:solidFill>
                <a:effectLst/>
              </a:rPr>
              <a:t>Guarding the heart against the evil promptings of Satan is a prescribed duty and an individual obligation upon every Muslim who is </a:t>
            </a:r>
            <a:r>
              <a:rPr lang="ms-MY" sz="2400" i="1" dirty="0">
                <a:solidFill>
                  <a:srgbClr val="FFFF00"/>
                </a:solidFill>
                <a:effectLst/>
              </a:rPr>
              <a:t>mukallaf</a:t>
            </a:r>
            <a:r>
              <a:rPr lang="ms-MY" sz="2400" dirty="0">
                <a:solidFill>
                  <a:srgbClr val="FFFF00"/>
                </a:solidFill>
                <a:effectLst/>
              </a:rPr>
              <a:t> (a legally competent person from the standpoint of Sharîʿah)</a:t>
            </a:r>
          </a:p>
          <a:p>
            <a:endParaRPr lang="ms-MY" dirty="0"/>
          </a:p>
        </p:txBody>
      </p:sp>
    </p:spTree>
    <p:extLst>
      <p:ext uri="{BB962C8B-B14F-4D97-AF65-F5344CB8AC3E}">
        <p14:creationId xmlns:p14="http://schemas.microsoft.com/office/powerpoint/2010/main" val="186602021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CD97A-B7FB-4057-B70E-9D51190CE057}"/>
              </a:ext>
            </a:extLst>
          </p:cNvPr>
          <p:cNvSpPr>
            <a:spLocks noGrp="1"/>
          </p:cNvSpPr>
          <p:nvPr>
            <p:ph type="title"/>
          </p:nvPr>
        </p:nvSpPr>
        <p:spPr/>
        <p:txBody>
          <a:bodyPr>
            <a:normAutofit/>
          </a:bodyPr>
          <a:lstStyle/>
          <a:p>
            <a:r>
              <a:rPr lang="ms-MY" sz="4000" dirty="0"/>
              <a:t>Ibn al-Jauzi on </a:t>
            </a:r>
            <a:r>
              <a:rPr lang="ms-MY" sz="6600" i="1" dirty="0">
                <a:solidFill>
                  <a:srgbClr val="FF0000"/>
                </a:solidFill>
              </a:rPr>
              <a:t>IBLIS</a:t>
            </a:r>
            <a:endParaRPr lang="ms-MY" sz="4000" i="1" dirty="0">
              <a:solidFill>
                <a:srgbClr val="FF0000"/>
              </a:solidFill>
            </a:endParaRPr>
          </a:p>
        </p:txBody>
      </p:sp>
      <p:sp>
        <p:nvSpPr>
          <p:cNvPr id="3" name="Content Placeholder 2">
            <a:extLst>
              <a:ext uri="{FF2B5EF4-FFF2-40B4-BE49-F238E27FC236}">
                <a16:creationId xmlns:a16="http://schemas.microsoft.com/office/drawing/2014/main" id="{413EA201-71BE-4625-92B0-EB8D4C8CE67D}"/>
              </a:ext>
            </a:extLst>
          </p:cNvPr>
          <p:cNvSpPr>
            <a:spLocks noGrp="1"/>
          </p:cNvSpPr>
          <p:nvPr>
            <p:ph idx="1"/>
          </p:nvPr>
        </p:nvSpPr>
        <p:spPr>
          <a:xfrm>
            <a:off x="913795" y="2096064"/>
            <a:ext cx="10353762" cy="4583032"/>
          </a:xfrm>
        </p:spPr>
        <p:txBody>
          <a:bodyPr>
            <a:normAutofit/>
          </a:bodyPr>
          <a:lstStyle/>
          <a:p>
            <a:r>
              <a:rPr lang="ms-MY" sz="3600" b="1" dirty="0">
                <a:solidFill>
                  <a:srgbClr val="00B0F0"/>
                </a:solidFill>
                <a:effectLst/>
              </a:rPr>
              <a:t>According to Ibn al-Jawzi (d. 597 H):</a:t>
            </a:r>
          </a:p>
          <a:p>
            <a:r>
              <a:rPr lang="ms-MY" sz="2800" b="1" i="1" dirty="0">
                <a:effectLst/>
              </a:rPr>
              <a:t>Indeed, Iblis (Satan) only enters people by the measure he is able. His ability to do so is increased or decreased according to the degree of their mindfulness, their negligence, their ignorance, and their deeds. Know that the heart is like a fortress. Upon that fortress are walls and the walls have gates, and in it are chambers in which the mind resides. </a:t>
            </a:r>
            <a:endParaRPr lang="ms-MY" sz="2800" dirty="0"/>
          </a:p>
        </p:txBody>
      </p:sp>
    </p:spTree>
    <p:extLst>
      <p:ext uri="{BB962C8B-B14F-4D97-AF65-F5344CB8AC3E}">
        <p14:creationId xmlns:p14="http://schemas.microsoft.com/office/powerpoint/2010/main" val="23673178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A97489-9A0C-40B3-86CA-AE48398946B0}"/>
              </a:ext>
            </a:extLst>
          </p:cNvPr>
          <p:cNvSpPr>
            <a:spLocks noGrp="1"/>
          </p:cNvSpPr>
          <p:nvPr>
            <p:ph type="title"/>
          </p:nvPr>
        </p:nvSpPr>
        <p:spPr>
          <a:xfrm>
            <a:off x="159025" y="0"/>
            <a:ext cx="11267557" cy="1326321"/>
          </a:xfrm>
        </p:spPr>
        <p:txBody>
          <a:bodyPr/>
          <a:lstStyle/>
          <a:p>
            <a:pPr algn="l"/>
            <a:r>
              <a:rPr lang="ms-MY" dirty="0"/>
              <a:t>Cont.</a:t>
            </a:r>
          </a:p>
        </p:txBody>
      </p:sp>
      <p:sp>
        <p:nvSpPr>
          <p:cNvPr id="3" name="Content Placeholder 2">
            <a:extLst>
              <a:ext uri="{FF2B5EF4-FFF2-40B4-BE49-F238E27FC236}">
                <a16:creationId xmlns:a16="http://schemas.microsoft.com/office/drawing/2014/main" id="{D193968C-7508-4CB3-BDEC-3CAB3A4C6037}"/>
              </a:ext>
            </a:extLst>
          </p:cNvPr>
          <p:cNvSpPr>
            <a:spLocks noGrp="1"/>
          </p:cNvSpPr>
          <p:nvPr>
            <p:ph idx="1"/>
          </p:nvPr>
        </p:nvSpPr>
        <p:spPr>
          <a:xfrm>
            <a:off x="913795" y="1060173"/>
            <a:ext cx="10353762" cy="5446643"/>
          </a:xfrm>
        </p:spPr>
        <p:txBody>
          <a:bodyPr>
            <a:normAutofit/>
          </a:bodyPr>
          <a:lstStyle/>
          <a:p>
            <a:r>
              <a:rPr lang="ms-MY" sz="4000" b="1" i="1" dirty="0">
                <a:solidFill>
                  <a:srgbClr val="FFFF00"/>
                </a:solidFill>
                <a:effectLst/>
              </a:rPr>
              <a:t>The angels often visit that fortress. To its side are siege towers, in which are desires and devils frequently occupying them, with none to stop them. War is declared between the inhabitants of the fortress and the inhabitants of the siege towers.</a:t>
            </a:r>
            <a:endParaRPr lang="ms-MY" sz="4000" dirty="0">
              <a:solidFill>
                <a:srgbClr val="FFFF00"/>
              </a:solidFill>
            </a:endParaRPr>
          </a:p>
        </p:txBody>
      </p:sp>
    </p:spTree>
    <p:extLst>
      <p:ext uri="{BB962C8B-B14F-4D97-AF65-F5344CB8AC3E}">
        <p14:creationId xmlns:p14="http://schemas.microsoft.com/office/powerpoint/2010/main" val="28002362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9D8F39-56C7-4F02-8907-22CF7C108BED}"/>
              </a:ext>
            </a:extLst>
          </p:cNvPr>
          <p:cNvSpPr>
            <a:spLocks noGrp="1"/>
          </p:cNvSpPr>
          <p:nvPr>
            <p:ph type="title"/>
          </p:nvPr>
        </p:nvSpPr>
        <p:spPr>
          <a:xfrm>
            <a:off x="0" y="0"/>
            <a:ext cx="11267556" cy="1326321"/>
          </a:xfrm>
        </p:spPr>
        <p:txBody>
          <a:bodyPr/>
          <a:lstStyle/>
          <a:p>
            <a:pPr algn="l"/>
            <a:r>
              <a:rPr lang="ms-MY" dirty="0"/>
              <a:t>Cont.</a:t>
            </a:r>
          </a:p>
        </p:txBody>
      </p:sp>
      <p:sp>
        <p:nvSpPr>
          <p:cNvPr id="3" name="Content Placeholder 2">
            <a:extLst>
              <a:ext uri="{FF2B5EF4-FFF2-40B4-BE49-F238E27FC236}">
                <a16:creationId xmlns:a16="http://schemas.microsoft.com/office/drawing/2014/main" id="{242B9641-4E02-4CBB-B892-E945108812F6}"/>
              </a:ext>
            </a:extLst>
          </p:cNvPr>
          <p:cNvSpPr>
            <a:spLocks noGrp="1"/>
          </p:cNvSpPr>
          <p:nvPr>
            <p:ph idx="1"/>
          </p:nvPr>
        </p:nvSpPr>
        <p:spPr>
          <a:xfrm>
            <a:off x="913795" y="927652"/>
            <a:ext cx="10353762" cy="5632174"/>
          </a:xfrm>
        </p:spPr>
        <p:txBody>
          <a:bodyPr>
            <a:normAutofit/>
          </a:bodyPr>
          <a:lstStyle/>
          <a:p>
            <a:r>
              <a:rPr lang="ms-MY" sz="4000" b="1" dirty="0">
                <a:solidFill>
                  <a:srgbClr val="FFFF00"/>
                </a:solidFill>
                <a:effectLst/>
              </a:rPr>
              <a:t>The devils continuously circle around the fortress, seeking the negligence of the guards and passage into some of its chambers. Thus, the guards should know all of the gates of the fortress, upon which its protection depends.</a:t>
            </a:r>
            <a:r>
              <a:rPr lang="ms-MY" sz="4000" b="1" u="sng" baseline="30000" dirty="0">
                <a:solidFill>
                  <a:srgbClr val="FFFF00"/>
                </a:solidFill>
                <a:effectLst/>
                <a:hlinkClick r:id="rId2">
                  <a:extLst>
                    <a:ext uri="{A12FA001-AC4F-418D-AE19-62706E023703}">
                      <ahyp:hlinkClr xmlns:ahyp="http://schemas.microsoft.com/office/drawing/2018/hyperlinkcolor" val="tx"/>
                    </a:ext>
                  </a:extLst>
                </a:hlinkClick>
              </a:rPr>
              <a:t>[</a:t>
            </a:r>
            <a:r>
              <a:rPr lang="ms-MY" sz="4000" b="1" u="sng" baseline="30000" dirty="0">
                <a:effectLst/>
                <a:hlinkClick r:id="rId2">
                  <a:extLst>
                    <a:ext uri="{A12FA001-AC4F-418D-AE19-62706E023703}">
                      <ahyp:hlinkClr xmlns:ahyp="http://schemas.microsoft.com/office/drawing/2018/hyperlinkcolor" val="tx"/>
                    </a:ext>
                  </a:extLst>
                </a:hlinkClick>
              </a:rPr>
              <a:t>2</a:t>
            </a:r>
            <a:r>
              <a:rPr lang="ms-MY" sz="3000" b="1" u="sng" baseline="30000" dirty="0">
                <a:effectLst/>
                <a:hlinkClick r:id="rId2">
                  <a:extLst>
                    <a:ext uri="{A12FA001-AC4F-418D-AE19-62706E023703}">
                      <ahyp:hlinkClr xmlns:ahyp="http://schemas.microsoft.com/office/drawing/2018/hyperlinkcolor" val="tx"/>
                    </a:ext>
                  </a:extLst>
                </a:hlinkClick>
              </a:rPr>
              <a:t>]</a:t>
            </a:r>
            <a:endParaRPr lang="ms-MY" sz="3000" dirty="0">
              <a:effectLst/>
            </a:endParaRPr>
          </a:p>
          <a:p>
            <a:endParaRPr lang="ms-MY" dirty="0">
              <a:effectLst/>
            </a:endParaRPr>
          </a:p>
          <a:p>
            <a:endParaRPr lang="ms-MY" dirty="0">
              <a:effectLst/>
            </a:endParaRPr>
          </a:p>
          <a:p>
            <a:endParaRPr lang="ms-MY" dirty="0"/>
          </a:p>
        </p:txBody>
      </p:sp>
    </p:spTree>
    <p:extLst>
      <p:ext uri="{BB962C8B-B14F-4D97-AF65-F5344CB8AC3E}">
        <p14:creationId xmlns:p14="http://schemas.microsoft.com/office/powerpoint/2010/main" val="141553736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EAA5E8-6E79-49DA-9937-82EBE2815EC6}"/>
              </a:ext>
            </a:extLst>
          </p:cNvPr>
          <p:cNvSpPr>
            <a:spLocks noGrp="1"/>
          </p:cNvSpPr>
          <p:nvPr>
            <p:ph type="title"/>
          </p:nvPr>
        </p:nvSpPr>
        <p:spPr>
          <a:xfrm>
            <a:off x="0" y="0"/>
            <a:ext cx="11267556" cy="1326321"/>
          </a:xfrm>
        </p:spPr>
        <p:txBody>
          <a:bodyPr/>
          <a:lstStyle/>
          <a:p>
            <a:pPr algn="l"/>
            <a:r>
              <a:rPr lang="ms-MY" dirty="0"/>
              <a:t>Cont.</a:t>
            </a:r>
          </a:p>
        </p:txBody>
      </p:sp>
      <p:sp>
        <p:nvSpPr>
          <p:cNvPr id="3" name="Content Placeholder 2">
            <a:extLst>
              <a:ext uri="{FF2B5EF4-FFF2-40B4-BE49-F238E27FC236}">
                <a16:creationId xmlns:a16="http://schemas.microsoft.com/office/drawing/2014/main" id="{635EC456-9937-40BF-88B8-A3271B0E6633}"/>
              </a:ext>
            </a:extLst>
          </p:cNvPr>
          <p:cNvSpPr>
            <a:spLocks noGrp="1"/>
          </p:cNvSpPr>
          <p:nvPr>
            <p:ph idx="1"/>
          </p:nvPr>
        </p:nvSpPr>
        <p:spPr>
          <a:xfrm>
            <a:off x="291548" y="1326321"/>
            <a:ext cx="11608904" cy="5007102"/>
          </a:xfrm>
        </p:spPr>
        <p:txBody>
          <a:bodyPr>
            <a:normAutofit/>
          </a:bodyPr>
          <a:lstStyle/>
          <a:p>
            <a:pPr algn="just"/>
            <a:r>
              <a:rPr lang="ms-MY" sz="2800" b="1" dirty="0">
                <a:solidFill>
                  <a:srgbClr val="FFFF00"/>
                </a:solidFill>
                <a:effectLst/>
              </a:rPr>
              <a:t>In the event Satan gains access to our intellect, thereby utilizing the dark side of the self for his purposes, we must learn how to reclaim our inner territory. The first step can be the most difficult, especially if a person has not cultivated the mindfulness necessary to recognize the subtlest of evil changes in their mind, heart, and behavior. People might be under the control of Satan without even realizing it, mistakenly thinking they are actually righteous or ‘good’ people.</a:t>
            </a:r>
          </a:p>
          <a:p>
            <a:endParaRPr lang="ms-MY" dirty="0"/>
          </a:p>
        </p:txBody>
      </p:sp>
    </p:spTree>
    <p:extLst>
      <p:ext uri="{BB962C8B-B14F-4D97-AF65-F5344CB8AC3E}">
        <p14:creationId xmlns:p14="http://schemas.microsoft.com/office/powerpoint/2010/main" val="19890953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03580-6818-496E-A2D5-51B3A8CE13C1}"/>
              </a:ext>
            </a:extLst>
          </p:cNvPr>
          <p:cNvSpPr>
            <a:spLocks noGrp="1"/>
          </p:cNvSpPr>
          <p:nvPr>
            <p:ph type="title"/>
          </p:nvPr>
        </p:nvSpPr>
        <p:spPr>
          <a:xfrm>
            <a:off x="907511" y="149639"/>
            <a:ext cx="10353761" cy="1326321"/>
          </a:xfrm>
        </p:spPr>
        <p:txBody>
          <a:bodyPr>
            <a:normAutofit/>
          </a:bodyPr>
          <a:lstStyle/>
          <a:p>
            <a:r>
              <a:rPr lang="ms-MY" sz="4000" dirty="0">
                <a:solidFill>
                  <a:srgbClr val="FFFF00"/>
                </a:solidFill>
              </a:rPr>
              <a:t>HARDENING OF THE SPIRITUAL HEART</a:t>
            </a:r>
          </a:p>
        </p:txBody>
      </p:sp>
      <p:sp>
        <p:nvSpPr>
          <p:cNvPr id="3" name="Content Placeholder 2">
            <a:extLst>
              <a:ext uri="{FF2B5EF4-FFF2-40B4-BE49-F238E27FC236}">
                <a16:creationId xmlns:a16="http://schemas.microsoft.com/office/drawing/2014/main" id="{09459011-1F7B-4983-A5A5-C3423E311160}"/>
              </a:ext>
            </a:extLst>
          </p:cNvPr>
          <p:cNvSpPr>
            <a:spLocks noGrp="1"/>
          </p:cNvSpPr>
          <p:nvPr>
            <p:ph idx="1"/>
          </p:nvPr>
        </p:nvSpPr>
        <p:spPr>
          <a:xfrm>
            <a:off x="338667" y="1475960"/>
            <a:ext cx="11514665" cy="5077239"/>
          </a:xfrm>
        </p:spPr>
        <p:txBody>
          <a:bodyPr>
            <a:normAutofit fontScale="92500" lnSpcReduction="10000"/>
          </a:bodyPr>
          <a:lstStyle/>
          <a:p>
            <a:r>
              <a:rPr lang="ms-MY" sz="2800" b="1" i="1" dirty="0">
                <a:solidFill>
                  <a:schemeClr val="accent6"/>
                </a:solidFill>
                <a:effectLst/>
              </a:rPr>
              <a:t>The Healthy Qalb, The Sick Qalb and the Dead Qalb </a:t>
            </a:r>
            <a:r>
              <a:rPr lang="ms-MY" sz="2800" dirty="0">
                <a:effectLst/>
              </a:rPr>
              <a:t>(Ref, Ibn Qayyim), therefore the faithful supplicates:</a:t>
            </a:r>
          </a:p>
          <a:p>
            <a:r>
              <a:rPr lang="ms-MY" sz="2800" b="1" i="1" dirty="0">
                <a:effectLst/>
              </a:rPr>
              <a:t>"Our Lord, do not deviate our hearts after having guided us."(3:7)</a:t>
            </a:r>
            <a:endParaRPr lang="ms-MY" sz="2800" dirty="0">
              <a:effectLst/>
            </a:endParaRPr>
          </a:p>
          <a:p>
            <a:r>
              <a:rPr lang="ms-MY" sz="2800" dirty="0">
                <a:effectLst/>
              </a:rPr>
              <a:t>And, when describing those who do bad:</a:t>
            </a:r>
          </a:p>
          <a:p>
            <a:r>
              <a:rPr lang="ms-MY" sz="2800" b="1" i="1" dirty="0">
                <a:effectLst/>
              </a:rPr>
              <a:t>"No, what they were doing has rusted their hearts." (83:44)</a:t>
            </a:r>
            <a:endParaRPr lang="ms-MY" sz="2800" dirty="0">
              <a:effectLst/>
            </a:endParaRPr>
          </a:p>
          <a:p>
            <a:r>
              <a:rPr lang="ms-MY" sz="2800" dirty="0">
                <a:effectLst/>
              </a:rPr>
              <a:t>Or,</a:t>
            </a:r>
          </a:p>
          <a:p>
            <a:r>
              <a:rPr lang="ms-MY" sz="2800" b="1" i="1" dirty="0">
                <a:effectLst/>
              </a:rPr>
              <a:t>"Because they deviated, God caused their hearts to deviate." (61:5)</a:t>
            </a:r>
            <a:endParaRPr lang="ms-MY" sz="2800" dirty="0">
              <a:effectLst/>
            </a:endParaRPr>
          </a:p>
          <a:p>
            <a:r>
              <a:rPr lang="ms-MY" sz="2800" dirty="0">
                <a:effectLst/>
              </a:rPr>
              <a:t>The Quran similarly speaks about hearts being locked and sealed and becoming cruel:</a:t>
            </a:r>
          </a:p>
          <a:p>
            <a:endParaRPr lang="ms-MY" dirty="0"/>
          </a:p>
        </p:txBody>
      </p:sp>
    </p:spTree>
    <p:extLst>
      <p:ext uri="{BB962C8B-B14F-4D97-AF65-F5344CB8AC3E}">
        <p14:creationId xmlns:p14="http://schemas.microsoft.com/office/powerpoint/2010/main" val="17114381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0B9D3-1E83-42E6-A739-A4F13C67E34C}"/>
              </a:ext>
            </a:extLst>
          </p:cNvPr>
          <p:cNvSpPr>
            <a:spLocks noGrp="1"/>
          </p:cNvSpPr>
          <p:nvPr>
            <p:ph type="title"/>
          </p:nvPr>
        </p:nvSpPr>
        <p:spPr>
          <a:xfrm>
            <a:off x="1" y="203200"/>
            <a:ext cx="11267556" cy="1326321"/>
          </a:xfrm>
        </p:spPr>
        <p:txBody>
          <a:bodyPr/>
          <a:lstStyle/>
          <a:p>
            <a:pPr algn="l"/>
            <a:r>
              <a:rPr lang="ms-MY" dirty="0"/>
              <a:t>Cont.</a:t>
            </a:r>
          </a:p>
        </p:txBody>
      </p:sp>
      <p:sp>
        <p:nvSpPr>
          <p:cNvPr id="3" name="Content Placeholder 2">
            <a:extLst>
              <a:ext uri="{FF2B5EF4-FFF2-40B4-BE49-F238E27FC236}">
                <a16:creationId xmlns:a16="http://schemas.microsoft.com/office/drawing/2014/main" id="{EB5931F0-429D-4267-ABD5-DF9D30E6CC00}"/>
              </a:ext>
            </a:extLst>
          </p:cNvPr>
          <p:cNvSpPr>
            <a:spLocks noGrp="1"/>
          </p:cNvSpPr>
          <p:nvPr>
            <p:ph idx="1"/>
          </p:nvPr>
        </p:nvSpPr>
        <p:spPr>
          <a:xfrm>
            <a:off x="913795" y="1354667"/>
            <a:ext cx="10353762" cy="5300133"/>
          </a:xfrm>
        </p:spPr>
        <p:txBody>
          <a:bodyPr>
            <a:normAutofit fontScale="92500"/>
          </a:bodyPr>
          <a:lstStyle/>
          <a:p>
            <a:pPr algn="just"/>
            <a:r>
              <a:rPr lang="ms-MY" sz="4400" b="1" i="1" dirty="0">
                <a:solidFill>
                  <a:srgbClr val="FFFF00"/>
                </a:solidFill>
                <a:effectLst/>
              </a:rPr>
              <a:t>"God has sealed (</a:t>
            </a:r>
            <a:r>
              <a:rPr lang="ms-MY" sz="4400" b="1" i="1" dirty="0">
                <a:solidFill>
                  <a:schemeClr val="accent4">
                    <a:lumMod val="60000"/>
                    <a:lumOff val="40000"/>
                  </a:schemeClr>
                </a:solidFill>
                <a:effectLst/>
              </a:rPr>
              <a:t>khatama</a:t>
            </a:r>
            <a:r>
              <a:rPr lang="ms-MY" sz="4400" b="1" i="1" dirty="0">
                <a:solidFill>
                  <a:srgbClr val="FFFF00"/>
                </a:solidFill>
                <a:effectLst/>
              </a:rPr>
              <a:t>) on their hearts and their hearing and a covering (</a:t>
            </a:r>
            <a:r>
              <a:rPr lang="ms-MY" sz="4400" b="1" i="1" dirty="0">
                <a:solidFill>
                  <a:schemeClr val="accent4">
                    <a:lumMod val="60000"/>
                    <a:lumOff val="40000"/>
                  </a:schemeClr>
                </a:solidFill>
                <a:effectLst/>
              </a:rPr>
              <a:t>ghishawah</a:t>
            </a:r>
            <a:r>
              <a:rPr lang="ms-MY" sz="4400" b="1" i="1" dirty="0">
                <a:solidFill>
                  <a:srgbClr val="FFFF00"/>
                </a:solidFill>
                <a:effectLst/>
              </a:rPr>
              <a:t>) on their sight." (Q.2:7)</a:t>
            </a:r>
            <a:endParaRPr lang="ms-MY" sz="4400" dirty="0">
              <a:solidFill>
                <a:srgbClr val="FFFF00"/>
              </a:solidFill>
              <a:effectLst/>
            </a:endParaRPr>
          </a:p>
          <a:p>
            <a:pPr algn="just"/>
            <a:r>
              <a:rPr lang="ms-MY" sz="4400" b="1" i="1" dirty="0">
                <a:solidFill>
                  <a:srgbClr val="FFFF00"/>
                </a:solidFill>
                <a:effectLst/>
              </a:rPr>
              <a:t>“...And We put  veils (</a:t>
            </a:r>
            <a:r>
              <a:rPr lang="ms-MY" sz="4400" b="1" i="1" dirty="0">
                <a:solidFill>
                  <a:schemeClr val="accent4">
                    <a:lumMod val="60000"/>
                    <a:lumOff val="40000"/>
                  </a:schemeClr>
                </a:solidFill>
                <a:effectLst/>
              </a:rPr>
              <a:t>akinnah</a:t>
            </a:r>
            <a:r>
              <a:rPr lang="ms-MY" sz="4400" b="1" i="1" dirty="0">
                <a:solidFill>
                  <a:srgbClr val="FFFF00"/>
                </a:solidFill>
                <a:effectLst/>
              </a:rPr>
              <a:t>) over their hearts so they cannot understand it...." (Q.6:25)</a:t>
            </a:r>
            <a:endParaRPr lang="ms-MY" sz="4400" dirty="0">
              <a:solidFill>
                <a:srgbClr val="FFFF00"/>
              </a:solidFill>
              <a:effectLst/>
            </a:endParaRPr>
          </a:p>
          <a:p>
            <a:endParaRPr lang="ms-MY" dirty="0"/>
          </a:p>
        </p:txBody>
      </p:sp>
    </p:spTree>
    <p:extLst>
      <p:ext uri="{BB962C8B-B14F-4D97-AF65-F5344CB8AC3E}">
        <p14:creationId xmlns:p14="http://schemas.microsoft.com/office/powerpoint/2010/main" val="32862573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B0A9C9-B7E9-41D2-8101-43796E7DC71F}"/>
              </a:ext>
            </a:extLst>
          </p:cNvPr>
          <p:cNvSpPr>
            <a:spLocks noGrp="1"/>
          </p:cNvSpPr>
          <p:nvPr>
            <p:ph type="title"/>
          </p:nvPr>
        </p:nvSpPr>
        <p:spPr>
          <a:xfrm>
            <a:off x="0" y="0"/>
            <a:ext cx="11272880" cy="1326321"/>
          </a:xfrm>
        </p:spPr>
        <p:txBody>
          <a:bodyPr/>
          <a:lstStyle/>
          <a:p>
            <a:pPr algn="l"/>
            <a:r>
              <a:rPr lang="ms-MY" dirty="0"/>
              <a:t>Cont.</a:t>
            </a:r>
          </a:p>
        </p:txBody>
      </p:sp>
      <p:sp>
        <p:nvSpPr>
          <p:cNvPr id="3" name="Content Placeholder 2">
            <a:extLst>
              <a:ext uri="{FF2B5EF4-FFF2-40B4-BE49-F238E27FC236}">
                <a16:creationId xmlns:a16="http://schemas.microsoft.com/office/drawing/2014/main" id="{909C2B1C-0ADB-4993-800C-60186A2952F3}"/>
              </a:ext>
            </a:extLst>
          </p:cNvPr>
          <p:cNvSpPr>
            <a:spLocks noGrp="1"/>
          </p:cNvSpPr>
          <p:nvPr>
            <p:ph idx="1"/>
          </p:nvPr>
        </p:nvSpPr>
        <p:spPr>
          <a:xfrm>
            <a:off x="635000" y="1175031"/>
            <a:ext cx="10921999" cy="5259635"/>
          </a:xfrm>
        </p:spPr>
        <p:txBody>
          <a:bodyPr>
            <a:normAutofit lnSpcReduction="10000"/>
          </a:bodyPr>
          <a:lstStyle/>
          <a:p>
            <a:pPr algn="just"/>
            <a:r>
              <a:rPr lang="ms-MY" sz="3200" b="1" i="1" dirty="0">
                <a:solidFill>
                  <a:srgbClr val="00B050"/>
                </a:solidFill>
                <a:effectLst/>
              </a:rPr>
              <a:t>"Thus does God seal the hearts of the disbelievers." (7:101)</a:t>
            </a:r>
            <a:endParaRPr lang="ms-MY" sz="3200" dirty="0">
              <a:solidFill>
                <a:srgbClr val="00B050"/>
              </a:solidFill>
              <a:effectLst/>
            </a:endParaRPr>
          </a:p>
          <a:p>
            <a:pPr algn="just"/>
            <a:r>
              <a:rPr lang="ms-MY" sz="3200" b="1" i="1" dirty="0">
                <a:solidFill>
                  <a:srgbClr val="00B050"/>
                </a:solidFill>
                <a:effectLst/>
              </a:rPr>
              <a:t>"So their hearts hardened (</a:t>
            </a:r>
            <a:r>
              <a:rPr lang="ms-MY" sz="3600" b="1" i="1" dirty="0">
                <a:effectLst/>
              </a:rPr>
              <a:t>qasat, </a:t>
            </a:r>
            <a:r>
              <a:rPr lang="ms-MY" sz="3200" b="1" i="1" dirty="0">
                <a:solidFill>
                  <a:srgbClr val="00B050"/>
                </a:solidFill>
                <a:effectLst/>
              </a:rPr>
              <a:t>Q.57:16) , and many of them became wicked." (57:16)</a:t>
            </a:r>
            <a:endParaRPr lang="ms-MY" sz="3200" dirty="0">
              <a:solidFill>
                <a:srgbClr val="00B050"/>
              </a:solidFill>
              <a:effectLst/>
            </a:endParaRPr>
          </a:p>
          <a:p>
            <a:pPr algn="ctr"/>
            <a:r>
              <a:rPr lang="ms-MY" sz="3200" dirty="0">
                <a:solidFill>
                  <a:srgbClr val="FFC000"/>
                </a:solidFill>
                <a:effectLst/>
              </a:rPr>
              <a:t>It is therefore necessary for each human being to keep his/her  spiritual heart  sound and freed from influence of </a:t>
            </a:r>
            <a:r>
              <a:rPr lang="ms-MY" sz="4000" b="1" dirty="0">
                <a:solidFill>
                  <a:srgbClr val="FF0000"/>
                </a:solidFill>
                <a:effectLst/>
              </a:rPr>
              <a:t>Shaitan, Hawaa and Deceptions/Delusions of Worldly Life</a:t>
            </a:r>
            <a:endParaRPr lang="ms-MY" sz="3200" b="1" dirty="0">
              <a:solidFill>
                <a:srgbClr val="FF0000"/>
              </a:solidFill>
            </a:endParaRPr>
          </a:p>
        </p:txBody>
      </p:sp>
    </p:spTree>
    <p:extLst>
      <p:ext uri="{BB962C8B-B14F-4D97-AF65-F5344CB8AC3E}">
        <p14:creationId xmlns:p14="http://schemas.microsoft.com/office/powerpoint/2010/main" val="18153640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24F178-BF65-4A96-B7FE-158DAEFD02D0}"/>
              </a:ext>
            </a:extLst>
          </p:cNvPr>
          <p:cNvSpPr>
            <a:spLocks noGrp="1"/>
          </p:cNvSpPr>
          <p:nvPr>
            <p:ph type="title"/>
          </p:nvPr>
        </p:nvSpPr>
        <p:spPr>
          <a:xfrm>
            <a:off x="172278" y="169333"/>
            <a:ext cx="11847443" cy="1326321"/>
          </a:xfrm>
        </p:spPr>
        <p:txBody>
          <a:bodyPr>
            <a:normAutofit/>
          </a:bodyPr>
          <a:lstStyle/>
          <a:p>
            <a:r>
              <a:rPr lang="ms-MY" sz="4000" dirty="0">
                <a:solidFill>
                  <a:srgbClr val="FFFF00"/>
                </a:solidFill>
              </a:rPr>
              <a:t>DISEASES (</a:t>
            </a:r>
            <a:r>
              <a:rPr lang="ms-MY" sz="4400" i="1" dirty="0">
                <a:solidFill>
                  <a:srgbClr val="00B050"/>
                </a:solidFill>
              </a:rPr>
              <a:t>amrad</a:t>
            </a:r>
            <a:r>
              <a:rPr lang="ms-MY" sz="4000" dirty="0">
                <a:solidFill>
                  <a:srgbClr val="FFFF00"/>
                </a:solidFill>
              </a:rPr>
              <a:t>) OF THE SPIRITUAL HEART</a:t>
            </a:r>
          </a:p>
        </p:txBody>
      </p:sp>
      <p:sp>
        <p:nvSpPr>
          <p:cNvPr id="3" name="Content Placeholder 2">
            <a:extLst>
              <a:ext uri="{FF2B5EF4-FFF2-40B4-BE49-F238E27FC236}">
                <a16:creationId xmlns:a16="http://schemas.microsoft.com/office/drawing/2014/main" id="{19960033-E6F9-4E6C-B010-950CED10CFE0}"/>
              </a:ext>
            </a:extLst>
          </p:cNvPr>
          <p:cNvSpPr>
            <a:spLocks noGrp="1"/>
          </p:cNvSpPr>
          <p:nvPr>
            <p:ph idx="1"/>
          </p:nvPr>
        </p:nvSpPr>
        <p:spPr>
          <a:xfrm>
            <a:off x="357810" y="1192696"/>
            <a:ext cx="11661912" cy="5495971"/>
          </a:xfrm>
        </p:spPr>
        <p:txBody>
          <a:bodyPr>
            <a:normAutofit fontScale="92500" lnSpcReduction="20000"/>
          </a:bodyPr>
          <a:lstStyle/>
          <a:p>
            <a:pPr algn="just"/>
            <a:r>
              <a:rPr lang="ms-MY" sz="3200" dirty="0">
                <a:effectLst/>
              </a:rPr>
              <a:t>Al-Ghazali discusses the root vices which demand purification beginning with </a:t>
            </a:r>
            <a:r>
              <a:rPr lang="ms-MY" sz="3200" dirty="0">
                <a:solidFill>
                  <a:srgbClr val="FFC000"/>
                </a:solidFill>
                <a:effectLst/>
              </a:rPr>
              <a:t>GLUTTONY</a:t>
            </a:r>
            <a:r>
              <a:rPr lang="ms-MY" sz="3200" dirty="0">
                <a:effectLst/>
              </a:rPr>
              <a:t>, </a:t>
            </a:r>
            <a:r>
              <a:rPr lang="ms-MY" sz="3200" dirty="0">
                <a:solidFill>
                  <a:schemeClr val="tx2">
                    <a:lumMod val="75000"/>
                  </a:schemeClr>
                </a:solidFill>
                <a:effectLst/>
              </a:rPr>
              <a:t>EXCESS IN SEXUAL DESIRE</a:t>
            </a:r>
            <a:r>
              <a:rPr lang="ms-MY" sz="3200" dirty="0">
                <a:effectLst/>
              </a:rPr>
              <a:t>, </a:t>
            </a:r>
            <a:r>
              <a:rPr lang="ms-MY" sz="3200" dirty="0">
                <a:solidFill>
                  <a:srgbClr val="FFFF00"/>
                </a:solidFill>
                <a:effectLst/>
              </a:rPr>
              <a:t>DESIRE FOR EXCESSIVE SPEECH</a:t>
            </a:r>
            <a:r>
              <a:rPr lang="ms-MY" sz="3200" dirty="0">
                <a:effectLst/>
              </a:rPr>
              <a:t>, </a:t>
            </a:r>
            <a:r>
              <a:rPr lang="ms-MY" sz="3200" dirty="0">
                <a:solidFill>
                  <a:schemeClr val="accent4">
                    <a:lumMod val="60000"/>
                    <a:lumOff val="40000"/>
                  </a:schemeClr>
                </a:solidFill>
                <a:effectLst/>
              </a:rPr>
              <a:t>STRONG ANGER</a:t>
            </a:r>
            <a:r>
              <a:rPr lang="ms-MY" sz="3200" dirty="0">
                <a:effectLst/>
              </a:rPr>
              <a:t>, </a:t>
            </a:r>
            <a:r>
              <a:rPr lang="ms-MY" sz="4000" b="1" dirty="0">
                <a:solidFill>
                  <a:schemeClr val="accent6">
                    <a:lumMod val="60000"/>
                    <a:lumOff val="40000"/>
                  </a:schemeClr>
                </a:solidFill>
                <a:effectLst/>
              </a:rPr>
              <a:t>ENVY</a:t>
            </a:r>
            <a:r>
              <a:rPr lang="ms-MY" sz="3200" dirty="0">
                <a:effectLst/>
              </a:rPr>
              <a:t>, </a:t>
            </a:r>
            <a:r>
              <a:rPr lang="ms-MY" sz="4000" b="1" dirty="0">
                <a:solidFill>
                  <a:srgbClr val="92D050"/>
                </a:solidFill>
                <a:effectLst/>
              </a:rPr>
              <a:t>RANCOUR</a:t>
            </a:r>
            <a:r>
              <a:rPr lang="ms-MY" sz="3200" dirty="0">
                <a:effectLst/>
              </a:rPr>
              <a:t>, </a:t>
            </a:r>
            <a:r>
              <a:rPr lang="ms-MY" sz="4800" b="1" dirty="0">
                <a:solidFill>
                  <a:srgbClr val="FFC000"/>
                </a:solidFill>
                <a:effectLst/>
              </a:rPr>
              <a:t>LOVE OF THE WORLD,</a:t>
            </a:r>
            <a:r>
              <a:rPr lang="ms-MY" sz="3200" dirty="0">
                <a:effectLst/>
              </a:rPr>
              <a:t> </a:t>
            </a:r>
            <a:r>
              <a:rPr lang="ms-MY" sz="4800" b="1" dirty="0">
                <a:solidFill>
                  <a:schemeClr val="accent5">
                    <a:lumMod val="60000"/>
                    <a:lumOff val="40000"/>
                  </a:schemeClr>
                </a:solidFill>
                <a:effectLst/>
              </a:rPr>
              <a:t>LOVE OF WEALTH</a:t>
            </a:r>
            <a:r>
              <a:rPr lang="ms-MY" sz="3200" dirty="0">
                <a:effectLst/>
              </a:rPr>
              <a:t>, </a:t>
            </a:r>
            <a:r>
              <a:rPr lang="ms-MY" sz="3200" dirty="0">
                <a:solidFill>
                  <a:schemeClr val="bg2">
                    <a:lumMod val="40000"/>
                    <a:lumOff val="60000"/>
                  </a:schemeClr>
                </a:solidFill>
                <a:effectLst/>
              </a:rPr>
              <a:t>MISERLINESS</a:t>
            </a:r>
            <a:r>
              <a:rPr lang="ms-MY" sz="3200" dirty="0">
                <a:effectLst/>
              </a:rPr>
              <a:t>, </a:t>
            </a:r>
            <a:r>
              <a:rPr lang="ms-MY" sz="3500" b="1" dirty="0">
                <a:solidFill>
                  <a:srgbClr val="FFC000"/>
                </a:solidFill>
                <a:effectLst/>
              </a:rPr>
              <a:t>LOVE OF INFLUENCE</a:t>
            </a:r>
            <a:r>
              <a:rPr lang="ms-MY" sz="3200" dirty="0">
                <a:effectLst/>
              </a:rPr>
              <a:t>, </a:t>
            </a:r>
            <a:r>
              <a:rPr lang="ms-MY" sz="4300" b="1" dirty="0">
                <a:effectLst/>
              </a:rPr>
              <a:t>OSTENTATION</a:t>
            </a:r>
            <a:r>
              <a:rPr lang="ms-MY" sz="3200" dirty="0">
                <a:effectLst/>
              </a:rPr>
              <a:t>, </a:t>
            </a:r>
            <a:r>
              <a:rPr lang="ms-MY" sz="3900" b="1" dirty="0">
                <a:solidFill>
                  <a:srgbClr val="FFC000"/>
                </a:solidFill>
                <a:effectLst/>
              </a:rPr>
              <a:t>ARROGANCE</a:t>
            </a:r>
            <a:r>
              <a:rPr lang="ms-MY" sz="3200" dirty="0">
                <a:effectLst/>
              </a:rPr>
              <a:t> </a:t>
            </a:r>
            <a:r>
              <a:rPr lang="ms-MY" sz="4300" b="1" dirty="0">
                <a:solidFill>
                  <a:srgbClr val="FFC000"/>
                </a:solidFill>
                <a:effectLst/>
              </a:rPr>
              <a:t>PRIDE</a:t>
            </a:r>
            <a:r>
              <a:rPr lang="ms-MY" sz="3200" dirty="0">
                <a:effectLst/>
              </a:rPr>
              <a:t>, </a:t>
            </a:r>
            <a:r>
              <a:rPr lang="ms-MY" sz="3500" b="1" dirty="0">
                <a:solidFill>
                  <a:srgbClr val="00B0F0"/>
                </a:solidFill>
                <a:effectLst/>
              </a:rPr>
              <a:t>CONCEIT</a:t>
            </a:r>
            <a:r>
              <a:rPr lang="ms-MY" sz="3200" dirty="0">
                <a:effectLst/>
              </a:rPr>
              <a:t> and </a:t>
            </a:r>
            <a:r>
              <a:rPr lang="ms-MY" sz="4300" b="1" dirty="0">
                <a:solidFill>
                  <a:srgbClr val="FF0000"/>
                </a:solidFill>
                <a:effectLst/>
              </a:rPr>
              <a:t>DELUSION</a:t>
            </a:r>
            <a:r>
              <a:rPr lang="ms-MY" sz="3200" dirty="0">
                <a:effectLst/>
              </a:rPr>
              <a:t>. </a:t>
            </a:r>
            <a:r>
              <a:rPr lang="ms-MY" sz="3200" dirty="0">
                <a:solidFill>
                  <a:srgbClr val="FFFF00"/>
                </a:solidFill>
                <a:effectLst/>
              </a:rPr>
              <a:t>The love of the reprehensible world (al-dunya almadhmumah) is a great vice </a:t>
            </a:r>
            <a:r>
              <a:rPr lang="ms-MY" sz="3200" dirty="0">
                <a:effectLst/>
              </a:rPr>
              <a:t>which gives rise to other vices, and scholars may succumb to this disease. </a:t>
            </a:r>
            <a:endParaRPr lang="ms-MY" sz="3200" dirty="0"/>
          </a:p>
        </p:txBody>
      </p:sp>
    </p:spTree>
    <p:extLst>
      <p:ext uri="{BB962C8B-B14F-4D97-AF65-F5344CB8AC3E}">
        <p14:creationId xmlns:p14="http://schemas.microsoft.com/office/powerpoint/2010/main" val="36478764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A4A60-4D5F-4CAF-A3E0-6F6543530357}"/>
              </a:ext>
            </a:extLst>
          </p:cNvPr>
          <p:cNvSpPr>
            <a:spLocks noGrp="1"/>
          </p:cNvSpPr>
          <p:nvPr>
            <p:ph type="title"/>
          </p:nvPr>
        </p:nvSpPr>
        <p:spPr/>
        <p:txBody>
          <a:bodyPr/>
          <a:lstStyle/>
          <a:p>
            <a:r>
              <a:rPr lang="ms-MY" dirty="0"/>
              <a:t>THE SPIRITUAL ESSENCE OF HUMAN BEINGS</a:t>
            </a:r>
          </a:p>
        </p:txBody>
      </p:sp>
      <p:sp>
        <p:nvSpPr>
          <p:cNvPr id="3" name="Content Placeholder 2">
            <a:extLst>
              <a:ext uri="{FF2B5EF4-FFF2-40B4-BE49-F238E27FC236}">
                <a16:creationId xmlns:a16="http://schemas.microsoft.com/office/drawing/2014/main" id="{A49F986C-8B4F-41C0-894D-25D27088DAD6}"/>
              </a:ext>
            </a:extLst>
          </p:cNvPr>
          <p:cNvSpPr>
            <a:spLocks noGrp="1"/>
          </p:cNvSpPr>
          <p:nvPr>
            <p:ph idx="1"/>
          </p:nvPr>
        </p:nvSpPr>
        <p:spPr>
          <a:xfrm>
            <a:off x="608994" y="1935921"/>
            <a:ext cx="10353762" cy="4600346"/>
          </a:xfrm>
        </p:spPr>
        <p:txBody>
          <a:bodyPr>
            <a:normAutofit fontScale="92500" lnSpcReduction="20000"/>
          </a:bodyPr>
          <a:lstStyle/>
          <a:p>
            <a:r>
              <a:rPr lang="ms-MY" dirty="0">
                <a:effectLst/>
              </a:rPr>
              <a:t> </a:t>
            </a:r>
          </a:p>
          <a:p>
            <a:pPr algn="just" rtl="1"/>
            <a:r>
              <a:rPr lang="ar-SA" sz="3000" b="1" dirty="0">
                <a:solidFill>
                  <a:srgbClr val="FFFF00"/>
                </a:solidFill>
                <a:effectLst/>
              </a:rPr>
              <a:t>وَإِذْ قَالَ رَبُّكَ لِلْمَلَائِكَةِ إِنِّي خَالِقٌ بَشَرًا مِنْ صَلْصَالٍ مِنْ حَمَإٍ مَسْنُونٍ. فَإِذَا سَوَّيْتُهُ وَنَفَخْتُ فِيهِ مِنْ رُوحِي فَقَعُوا لَهُ سَاجِدِينَ</a:t>
            </a:r>
            <a:endParaRPr lang="ms-MY" sz="3000" dirty="0">
              <a:solidFill>
                <a:srgbClr val="FFFF00"/>
              </a:solidFill>
              <a:effectLst/>
            </a:endParaRPr>
          </a:p>
          <a:p>
            <a:pPr algn="just"/>
            <a:r>
              <a:rPr lang="ms-MY" sz="3000" dirty="0">
                <a:solidFill>
                  <a:srgbClr val="FFFF00"/>
                </a:solidFill>
                <a:effectLst/>
              </a:rPr>
              <a:t>Maksudnya: </a:t>
            </a:r>
            <a:r>
              <a:rPr lang="ms-MY" sz="3000" i="1" dirty="0">
                <a:solidFill>
                  <a:srgbClr val="FFFF00"/>
                </a:solidFill>
                <a:effectLst/>
              </a:rPr>
              <a:t>Dan (ingatlah peristiwa) tatkala Tuhanmu berfirman kepada para malaikat “sesungguhnya Aku (Allah) hendak menciptakan manusia daripada tanah liat yang kering berasal daripada tanah kental yang berubah warna dan baunya. Maka apabila Aku sempurnakan kejadiannya, serta Aku tiupkan padanya roh (ciptaan) Ku lalu mereka (para malaikat) sujud kepadanya”</a:t>
            </a:r>
            <a:r>
              <a:rPr lang="ms-MY" sz="3000" dirty="0">
                <a:solidFill>
                  <a:srgbClr val="FFFF00"/>
                </a:solidFill>
                <a:effectLst/>
              </a:rPr>
              <a:t>.</a:t>
            </a:r>
            <a:r>
              <a:rPr lang="ms-MY" sz="3000" u="sng" dirty="0">
                <a:solidFill>
                  <a:srgbClr val="FFFF00"/>
                </a:solidFill>
                <a:effectLst/>
                <a:hlinkClick r:id="rId2">
                  <a:extLst>
                    <a:ext uri="{A12FA001-AC4F-418D-AE19-62706E023703}">
                      <ahyp:hlinkClr xmlns:ahyp="http://schemas.microsoft.com/office/drawing/2018/hyperlinkcolor" val="tx"/>
                    </a:ext>
                  </a:extLst>
                </a:hlinkClick>
              </a:rPr>
              <a:t>[</a:t>
            </a:r>
            <a:r>
              <a:rPr lang="ms-MY" u="sng" dirty="0">
                <a:effectLst/>
                <a:hlinkClick r:id="rId2">
                  <a:extLst>
                    <a:ext uri="{A12FA001-AC4F-418D-AE19-62706E023703}">
                      <ahyp:hlinkClr xmlns:ahyp="http://schemas.microsoft.com/office/drawing/2018/hyperlinkcolor" val="tx"/>
                    </a:ext>
                  </a:extLst>
                </a:hlinkClick>
              </a:rPr>
              <a:t>1]</a:t>
            </a:r>
            <a:endParaRPr lang="ms-MY" dirty="0">
              <a:effectLst/>
            </a:endParaRPr>
          </a:p>
          <a:p>
            <a:endParaRPr lang="ms-MY" dirty="0"/>
          </a:p>
        </p:txBody>
      </p:sp>
    </p:spTree>
    <p:extLst>
      <p:ext uri="{BB962C8B-B14F-4D97-AF65-F5344CB8AC3E}">
        <p14:creationId xmlns:p14="http://schemas.microsoft.com/office/powerpoint/2010/main" val="10549441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76676B-9CA4-4FC5-9B01-0420227F6D9F}"/>
              </a:ext>
            </a:extLst>
          </p:cNvPr>
          <p:cNvSpPr>
            <a:spLocks noGrp="1"/>
          </p:cNvSpPr>
          <p:nvPr>
            <p:ph type="title"/>
          </p:nvPr>
        </p:nvSpPr>
        <p:spPr>
          <a:xfrm>
            <a:off x="344558" y="92766"/>
            <a:ext cx="11635408" cy="1762539"/>
          </a:xfrm>
        </p:spPr>
        <p:txBody>
          <a:bodyPr>
            <a:normAutofit/>
          </a:bodyPr>
          <a:lstStyle/>
          <a:p>
            <a:r>
              <a:rPr lang="ms-MY" sz="4000" dirty="0">
                <a:solidFill>
                  <a:srgbClr val="FF0000"/>
                </a:solidFill>
              </a:rPr>
              <a:t>Delusions/deceptions/SEDUCTIONS</a:t>
            </a:r>
            <a:br>
              <a:rPr lang="ms-MY" sz="4000" dirty="0">
                <a:solidFill>
                  <a:srgbClr val="FF0000"/>
                </a:solidFill>
              </a:rPr>
            </a:br>
            <a:r>
              <a:rPr lang="ms-MY" sz="4000" dirty="0">
                <a:solidFill>
                  <a:srgbClr val="FF0000"/>
                </a:solidFill>
              </a:rPr>
              <a:t>are poisons of the </a:t>
            </a:r>
            <a:r>
              <a:rPr lang="ms-MY" sz="4000" i="1" dirty="0">
                <a:solidFill>
                  <a:schemeClr val="accent1">
                    <a:lumMod val="20000"/>
                    <a:lumOff val="80000"/>
                  </a:schemeClr>
                </a:solidFill>
              </a:rPr>
              <a:t>QALB</a:t>
            </a:r>
          </a:p>
        </p:txBody>
      </p:sp>
      <p:sp>
        <p:nvSpPr>
          <p:cNvPr id="3" name="Content Placeholder 2">
            <a:extLst>
              <a:ext uri="{FF2B5EF4-FFF2-40B4-BE49-F238E27FC236}">
                <a16:creationId xmlns:a16="http://schemas.microsoft.com/office/drawing/2014/main" id="{20846A4B-5BEF-492F-AA40-7F5DAF891E38}"/>
              </a:ext>
            </a:extLst>
          </p:cNvPr>
          <p:cNvSpPr>
            <a:spLocks noGrp="1"/>
          </p:cNvSpPr>
          <p:nvPr>
            <p:ph idx="1"/>
          </p:nvPr>
        </p:nvSpPr>
        <p:spPr>
          <a:xfrm>
            <a:off x="543339" y="1855305"/>
            <a:ext cx="11436626" cy="5057907"/>
          </a:xfrm>
        </p:spPr>
        <p:txBody>
          <a:bodyPr>
            <a:normAutofit/>
          </a:bodyPr>
          <a:lstStyle/>
          <a:p>
            <a:pPr algn="just"/>
            <a:r>
              <a:rPr lang="ms-MY" sz="2800" dirty="0">
                <a:effectLst/>
              </a:rPr>
              <a:t>Delusions (</a:t>
            </a:r>
            <a:r>
              <a:rPr lang="ms-MY" sz="3200" b="1" i="1" dirty="0">
                <a:solidFill>
                  <a:srgbClr val="00B0F0"/>
                </a:solidFill>
                <a:effectLst/>
              </a:rPr>
              <a:t>ghurur</a:t>
            </a:r>
            <a:r>
              <a:rPr lang="ms-MY" sz="2800" dirty="0">
                <a:effectLst/>
              </a:rPr>
              <a:t>) abound in the world today and scholars are not spared of the disease either. These distructive maladies (</a:t>
            </a:r>
            <a:r>
              <a:rPr lang="ms-MY" sz="2800" b="1" i="1" dirty="0">
                <a:solidFill>
                  <a:srgbClr val="00B0F0"/>
                </a:solidFill>
                <a:effectLst/>
              </a:rPr>
              <a:t>muhlikat</a:t>
            </a:r>
            <a:r>
              <a:rPr lang="ms-MY" sz="2800" dirty="0">
                <a:effectLst/>
              </a:rPr>
              <a:t>) can destroy those scholars who do not have the fear of Allah’s displeasure and wrath in their hearts. </a:t>
            </a:r>
          </a:p>
        </p:txBody>
      </p:sp>
    </p:spTree>
    <p:extLst>
      <p:ext uri="{BB962C8B-B14F-4D97-AF65-F5344CB8AC3E}">
        <p14:creationId xmlns:p14="http://schemas.microsoft.com/office/powerpoint/2010/main" val="30649985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842129-33E3-4667-841A-5DBE72B9B3DC}"/>
              </a:ext>
            </a:extLst>
          </p:cNvPr>
          <p:cNvSpPr>
            <a:spLocks noGrp="1"/>
          </p:cNvSpPr>
          <p:nvPr>
            <p:ph type="title"/>
          </p:nvPr>
        </p:nvSpPr>
        <p:spPr>
          <a:xfrm>
            <a:off x="0" y="0"/>
            <a:ext cx="11267556" cy="1326321"/>
          </a:xfrm>
        </p:spPr>
        <p:txBody>
          <a:bodyPr/>
          <a:lstStyle/>
          <a:p>
            <a:pPr algn="l"/>
            <a:r>
              <a:rPr lang="ms-MY" dirty="0"/>
              <a:t>Cont.</a:t>
            </a:r>
          </a:p>
        </p:txBody>
      </p:sp>
      <p:sp>
        <p:nvSpPr>
          <p:cNvPr id="3" name="Content Placeholder 2">
            <a:extLst>
              <a:ext uri="{FF2B5EF4-FFF2-40B4-BE49-F238E27FC236}">
                <a16:creationId xmlns:a16="http://schemas.microsoft.com/office/drawing/2014/main" id="{7A210CB0-3EC4-425F-9CCA-BEAF2066AF1D}"/>
              </a:ext>
            </a:extLst>
          </p:cNvPr>
          <p:cNvSpPr>
            <a:spLocks noGrp="1"/>
          </p:cNvSpPr>
          <p:nvPr>
            <p:ph idx="1"/>
          </p:nvPr>
        </p:nvSpPr>
        <p:spPr>
          <a:xfrm>
            <a:off x="913795" y="1046921"/>
            <a:ext cx="10708362" cy="5552661"/>
          </a:xfrm>
        </p:spPr>
        <p:txBody>
          <a:bodyPr>
            <a:normAutofit/>
          </a:bodyPr>
          <a:lstStyle/>
          <a:p>
            <a:pPr algn="just"/>
            <a:r>
              <a:rPr lang="ms-MY" sz="4000" dirty="0">
                <a:solidFill>
                  <a:srgbClr val="FFFF00"/>
                </a:solidFill>
                <a:effectLst/>
              </a:rPr>
              <a:t>Hence the need to be constantly striving to </a:t>
            </a:r>
            <a:r>
              <a:rPr lang="ms-MY" sz="4000" dirty="0">
                <a:solidFill>
                  <a:srgbClr val="00B0F0"/>
                </a:solidFill>
                <a:effectLst/>
              </a:rPr>
              <a:t>PURIFY THE SOUL </a:t>
            </a:r>
            <a:r>
              <a:rPr lang="ms-MY" sz="4000" dirty="0">
                <a:solidFill>
                  <a:srgbClr val="FFFF00"/>
                </a:solidFill>
                <a:effectLst/>
              </a:rPr>
              <a:t>or </a:t>
            </a:r>
            <a:r>
              <a:rPr lang="ms-MY" sz="4000" b="1" dirty="0">
                <a:solidFill>
                  <a:schemeClr val="accent4">
                    <a:lumMod val="60000"/>
                    <a:lumOff val="40000"/>
                  </a:schemeClr>
                </a:solidFill>
                <a:effectLst/>
              </a:rPr>
              <a:t>CLEANSE THE SPIRITUAL HEART </a:t>
            </a:r>
            <a:r>
              <a:rPr lang="ms-MY" sz="4000" dirty="0">
                <a:solidFill>
                  <a:srgbClr val="FFFF00"/>
                </a:solidFill>
                <a:effectLst/>
              </a:rPr>
              <a:t>to remove the poisonous qualities or toxic elements which are hidden from human eyes, but not at all concealed from the sight and knowledge of Allah Most Gracious.  </a:t>
            </a:r>
            <a:endParaRPr lang="ms-MY" sz="4000" dirty="0">
              <a:solidFill>
                <a:srgbClr val="FFFF00"/>
              </a:solidFill>
            </a:endParaRPr>
          </a:p>
          <a:p>
            <a:pPr algn="just"/>
            <a:endParaRPr lang="ms-MY" dirty="0"/>
          </a:p>
        </p:txBody>
      </p:sp>
    </p:spTree>
    <p:extLst>
      <p:ext uri="{BB962C8B-B14F-4D97-AF65-F5344CB8AC3E}">
        <p14:creationId xmlns:p14="http://schemas.microsoft.com/office/powerpoint/2010/main" val="18492172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DF63C7-F09E-40D7-B4CC-24F584FB20EA}"/>
              </a:ext>
            </a:extLst>
          </p:cNvPr>
          <p:cNvSpPr>
            <a:spLocks noGrp="1"/>
          </p:cNvSpPr>
          <p:nvPr>
            <p:ph type="title"/>
          </p:nvPr>
        </p:nvSpPr>
        <p:spPr>
          <a:xfrm>
            <a:off x="913795" y="278296"/>
            <a:ext cx="10353761" cy="1657625"/>
          </a:xfrm>
        </p:spPr>
        <p:txBody>
          <a:bodyPr>
            <a:normAutofit fontScale="90000"/>
          </a:bodyPr>
          <a:lstStyle/>
          <a:p>
            <a:r>
              <a:rPr lang="ar-SA" sz="8800" dirty="0">
                <a:solidFill>
                  <a:srgbClr val="FF0000"/>
                </a:solidFill>
              </a:rPr>
              <a:t>الغرور</a:t>
            </a:r>
            <a:br>
              <a:rPr lang="en-MY" sz="3200" dirty="0"/>
            </a:br>
            <a:r>
              <a:rPr lang="en-MY" sz="3200" dirty="0">
                <a:solidFill>
                  <a:srgbClr val="FFFF00"/>
                </a:solidFill>
              </a:rPr>
              <a:t>DELUSION/DECEPTION/seduction</a:t>
            </a:r>
            <a:br>
              <a:rPr lang="en-MY" sz="3200" dirty="0">
                <a:solidFill>
                  <a:srgbClr val="FFFF00"/>
                </a:solidFill>
              </a:rPr>
            </a:br>
            <a:endParaRPr lang="ms-MY" dirty="0"/>
          </a:p>
        </p:txBody>
      </p:sp>
      <p:sp>
        <p:nvSpPr>
          <p:cNvPr id="3" name="Content Placeholder 2">
            <a:extLst>
              <a:ext uri="{FF2B5EF4-FFF2-40B4-BE49-F238E27FC236}">
                <a16:creationId xmlns:a16="http://schemas.microsoft.com/office/drawing/2014/main" id="{D954145F-6F8E-49B3-9E17-88812510C964}"/>
              </a:ext>
            </a:extLst>
          </p:cNvPr>
          <p:cNvSpPr>
            <a:spLocks noGrp="1"/>
          </p:cNvSpPr>
          <p:nvPr>
            <p:ph idx="1"/>
          </p:nvPr>
        </p:nvSpPr>
        <p:spPr>
          <a:xfrm>
            <a:off x="913794" y="2096063"/>
            <a:ext cx="10390310" cy="4066197"/>
          </a:xfrm>
        </p:spPr>
        <p:txBody>
          <a:bodyPr/>
          <a:lstStyle/>
          <a:p>
            <a:pPr marL="0" indent="0" algn="ctr">
              <a:buNone/>
            </a:pPr>
            <a:r>
              <a:rPr lang="ar-SA" sz="7200" dirty="0"/>
              <a:t>ومَا الْحَيَاةُ الدُّنْيَا إِلَّا مَتَاعُ الْغُرُورِ [آل عمران: </a:t>
            </a:r>
            <a:r>
              <a:rPr lang="ar-SA" sz="5400" b="1" dirty="0"/>
              <a:t>185</a:t>
            </a:r>
            <a:r>
              <a:rPr lang="ar-SA" sz="4000" b="1" dirty="0"/>
              <a:t> </a:t>
            </a:r>
            <a:endParaRPr lang="ms-MY" sz="4000" dirty="0"/>
          </a:p>
          <a:p>
            <a:pPr marL="0" indent="0" algn="ctr">
              <a:buNone/>
            </a:pPr>
            <a:endParaRPr lang="ms-MY" dirty="0"/>
          </a:p>
        </p:txBody>
      </p:sp>
    </p:spTree>
    <p:extLst>
      <p:ext uri="{BB962C8B-B14F-4D97-AF65-F5344CB8AC3E}">
        <p14:creationId xmlns:p14="http://schemas.microsoft.com/office/powerpoint/2010/main" val="41628336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F5FC7-6547-4738-896B-273C8550C963}"/>
              </a:ext>
            </a:extLst>
          </p:cNvPr>
          <p:cNvSpPr>
            <a:spLocks noGrp="1"/>
          </p:cNvSpPr>
          <p:nvPr>
            <p:ph type="title"/>
          </p:nvPr>
        </p:nvSpPr>
        <p:spPr>
          <a:xfrm>
            <a:off x="251791" y="-543339"/>
            <a:ext cx="11569148" cy="3167270"/>
          </a:xfrm>
        </p:spPr>
        <p:txBody>
          <a:bodyPr>
            <a:normAutofit/>
          </a:bodyPr>
          <a:lstStyle/>
          <a:p>
            <a:r>
              <a:rPr lang="en-MY" sz="4400" dirty="0">
                <a:solidFill>
                  <a:srgbClr val="FFFF00"/>
                </a:solidFill>
              </a:rPr>
              <a:t>DELUSION/DECEPTION/seduction</a:t>
            </a:r>
            <a:endParaRPr lang="ms-MY" sz="4000" dirty="0"/>
          </a:p>
        </p:txBody>
      </p:sp>
      <p:sp>
        <p:nvSpPr>
          <p:cNvPr id="3" name="Content Placeholder 2">
            <a:extLst>
              <a:ext uri="{FF2B5EF4-FFF2-40B4-BE49-F238E27FC236}">
                <a16:creationId xmlns:a16="http://schemas.microsoft.com/office/drawing/2014/main" id="{8471A5B9-1878-4DB5-8DAC-B0F729B2986C}"/>
              </a:ext>
            </a:extLst>
          </p:cNvPr>
          <p:cNvSpPr>
            <a:spLocks noGrp="1"/>
          </p:cNvSpPr>
          <p:nvPr>
            <p:ph idx="1"/>
          </p:nvPr>
        </p:nvSpPr>
        <p:spPr>
          <a:xfrm>
            <a:off x="913795" y="2096064"/>
            <a:ext cx="10353762" cy="4596284"/>
          </a:xfrm>
        </p:spPr>
        <p:txBody>
          <a:bodyPr>
            <a:normAutofit lnSpcReduction="10000"/>
          </a:bodyPr>
          <a:lstStyle/>
          <a:p>
            <a:pPr algn="ctr" rtl="1"/>
            <a:r>
              <a:rPr lang="ar-SA" sz="3600" b="1" dirty="0">
                <a:solidFill>
                  <a:srgbClr val="FFC000"/>
                </a:solidFill>
              </a:rPr>
              <a:t>و</a:t>
            </a:r>
            <a:r>
              <a:rPr lang="ar-SA" sz="4400" b="1" dirty="0">
                <a:solidFill>
                  <a:srgbClr val="FFC000"/>
                </a:solidFill>
              </a:rPr>
              <a:t>َ مَا الۡحَيٰوةُ الدُّنۡيَاۤ اِلَّا لَعِبٌ وَّلَهۡوٌ​ ؕ وَلَـلدَّارُ الۡاٰخِرَةُ خَيۡرٌ لِّـلَّذِيۡنَ يَتَّقُوۡنَ​ؕ اَفَلَا تَعۡقِلُوۡنَ‏ </a:t>
            </a:r>
          </a:p>
          <a:p>
            <a:pPr algn="ctr"/>
            <a:r>
              <a:rPr lang="en-MY" sz="2800" b="1" i="1" dirty="0"/>
              <a:t>The life of this world is nothing but a sport and a pastime,</a:t>
            </a:r>
            <a:r>
              <a:rPr lang="en-MY" sz="2800" b="1" i="1" baseline="30000" dirty="0"/>
              <a:t>20</a:t>
            </a:r>
            <a:r>
              <a:rPr lang="en-MY" sz="2800" b="1" i="1" dirty="0"/>
              <a:t> and the life of the Hereafter is far better for those who seek to ward off their ruin. Will you not, then, understand? (Q.6: 32)</a:t>
            </a:r>
          </a:p>
          <a:p>
            <a:pPr algn="ctr" rtl="1"/>
            <a:br>
              <a:rPr lang="ar-SA" sz="2800" dirty="0"/>
            </a:br>
            <a:endParaRPr lang="ms-MY" dirty="0"/>
          </a:p>
        </p:txBody>
      </p:sp>
    </p:spTree>
    <p:extLst>
      <p:ext uri="{BB962C8B-B14F-4D97-AF65-F5344CB8AC3E}">
        <p14:creationId xmlns:p14="http://schemas.microsoft.com/office/powerpoint/2010/main" val="192435302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6F15B9-48AC-4F6B-801A-A7409AC2F898}"/>
              </a:ext>
            </a:extLst>
          </p:cNvPr>
          <p:cNvSpPr>
            <a:spLocks noGrp="1"/>
          </p:cNvSpPr>
          <p:nvPr>
            <p:ph type="title"/>
          </p:nvPr>
        </p:nvSpPr>
        <p:spPr>
          <a:xfrm>
            <a:off x="913795" y="132522"/>
            <a:ext cx="10353761" cy="1232453"/>
          </a:xfrm>
        </p:spPr>
        <p:txBody>
          <a:bodyPr/>
          <a:lstStyle/>
          <a:p>
            <a:r>
              <a:rPr lang="en-MY" sz="3200" dirty="0">
                <a:solidFill>
                  <a:srgbClr val="FFFF00"/>
                </a:solidFill>
              </a:rPr>
              <a:t>DELUSION/DECEPTION/seduction</a:t>
            </a:r>
            <a:endParaRPr lang="ms-MY" dirty="0"/>
          </a:p>
        </p:txBody>
      </p:sp>
      <p:sp>
        <p:nvSpPr>
          <p:cNvPr id="3" name="Content Placeholder 2">
            <a:extLst>
              <a:ext uri="{FF2B5EF4-FFF2-40B4-BE49-F238E27FC236}">
                <a16:creationId xmlns:a16="http://schemas.microsoft.com/office/drawing/2014/main" id="{10F2B51B-D493-4E96-BF84-969924121ED2}"/>
              </a:ext>
            </a:extLst>
          </p:cNvPr>
          <p:cNvSpPr>
            <a:spLocks noGrp="1"/>
          </p:cNvSpPr>
          <p:nvPr>
            <p:ph idx="1"/>
          </p:nvPr>
        </p:nvSpPr>
        <p:spPr>
          <a:xfrm>
            <a:off x="913795" y="1524001"/>
            <a:ext cx="10353762" cy="5088834"/>
          </a:xfrm>
        </p:spPr>
        <p:txBody>
          <a:bodyPr/>
          <a:lstStyle/>
          <a:p>
            <a:pPr algn="ctr"/>
            <a:r>
              <a:rPr lang="ar-SA" sz="4800" dirty="0">
                <a:solidFill>
                  <a:srgbClr val="FFFF00"/>
                </a:solidFill>
              </a:rPr>
              <a:t>اعْلَمُوا أَنَّمَا الحَيَاةُ الدُّنْيَا لَعِبٌ وَلَهْوٌ وَزِينَةٌ وَتَفَاخُرٌ بَيْنَكُمْ وَتَكَاثُرٌ فِي الأَمْوَالِ وَالأَوْلَادِ كَمَثَلِ غَيْثٍ أَعْجَبَ الكُفَّارَ نَبَاتُهُ ثُمَّ يَهِيجُ فَتَرَاهُ مُصْفَرًّا ثُمَّ يَكُونُ حُطَامًا وَفِي الآَخِرَةِ عَذَابٌ شَدِيدٌ وَمَغْفِرَةٌ مِنَ اللهِ وَرِضْوَانٌ وَمَا الحَيَاةُ الدُّنْيَا إِلَّا مَتَاعُ الغُرُورِ (الحديد: 20</a:t>
            </a:r>
            <a:endParaRPr lang="en-MY" sz="4800" dirty="0">
              <a:solidFill>
                <a:srgbClr val="FFFF00"/>
              </a:solidFill>
            </a:endParaRPr>
          </a:p>
          <a:p>
            <a:endParaRPr lang="ms-MY" dirty="0"/>
          </a:p>
        </p:txBody>
      </p:sp>
    </p:spTree>
    <p:extLst>
      <p:ext uri="{BB962C8B-B14F-4D97-AF65-F5344CB8AC3E}">
        <p14:creationId xmlns:p14="http://schemas.microsoft.com/office/powerpoint/2010/main" val="325140149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48E5EC-BCC4-409E-978A-59C2D9F02430}"/>
              </a:ext>
            </a:extLst>
          </p:cNvPr>
          <p:cNvSpPr>
            <a:spLocks noGrp="1"/>
          </p:cNvSpPr>
          <p:nvPr>
            <p:ph type="title"/>
          </p:nvPr>
        </p:nvSpPr>
        <p:spPr>
          <a:xfrm>
            <a:off x="913795" y="132522"/>
            <a:ext cx="10353761" cy="1616765"/>
          </a:xfrm>
        </p:spPr>
        <p:txBody>
          <a:bodyPr>
            <a:normAutofit/>
          </a:bodyPr>
          <a:lstStyle/>
          <a:p>
            <a:r>
              <a:rPr lang="en-MY" sz="5400" dirty="0">
                <a:solidFill>
                  <a:srgbClr val="FF0000"/>
                </a:solidFill>
              </a:rPr>
              <a:t>THIS-WORLDLY LIFE</a:t>
            </a:r>
            <a:endParaRPr lang="ms-MY" sz="4800" dirty="0">
              <a:solidFill>
                <a:srgbClr val="FF0000"/>
              </a:solidFill>
            </a:endParaRPr>
          </a:p>
        </p:txBody>
      </p:sp>
      <p:sp>
        <p:nvSpPr>
          <p:cNvPr id="3" name="Content Placeholder 2">
            <a:extLst>
              <a:ext uri="{FF2B5EF4-FFF2-40B4-BE49-F238E27FC236}">
                <a16:creationId xmlns:a16="http://schemas.microsoft.com/office/drawing/2014/main" id="{D617D605-4B3E-4755-B03F-A1F28D759190}"/>
              </a:ext>
            </a:extLst>
          </p:cNvPr>
          <p:cNvSpPr>
            <a:spLocks noGrp="1"/>
          </p:cNvSpPr>
          <p:nvPr>
            <p:ph idx="1"/>
          </p:nvPr>
        </p:nvSpPr>
        <p:spPr>
          <a:xfrm>
            <a:off x="0" y="1417983"/>
            <a:ext cx="11267557" cy="5088834"/>
          </a:xfrm>
        </p:spPr>
        <p:txBody>
          <a:bodyPr>
            <a:normAutofit lnSpcReduction="10000"/>
          </a:bodyPr>
          <a:lstStyle/>
          <a:p>
            <a:pPr algn="just"/>
            <a:r>
              <a:rPr lang="en-MY" sz="3200" b="1" i="1" dirty="0">
                <a:solidFill>
                  <a:srgbClr val="FFFF00"/>
                </a:solidFill>
              </a:rPr>
              <a:t>“</a:t>
            </a:r>
            <a:r>
              <a:rPr lang="en-MY" sz="2800" b="1" i="1" dirty="0">
                <a:solidFill>
                  <a:srgbClr val="FFFF00"/>
                </a:solidFill>
              </a:rPr>
              <a:t>KNOW THAT THE LIFE OF THIS WORLD IS ONLY PLAY, AND IDLE TALK, AND ADORNMENT, AND BOASTING AMONG YOU, AND RIVALRY IN INCREASE OF WEALTH AND CHILDREN.  LIKE THE EXAMPLE OF RAIN WHOSE (RESULTING) VEGETATION PLEASES THE TILLERS, THEN IT DRIES, THEN YOU SEE IT TURN YELLOW, THEN IT BECOMES STRAW.  AND IN THE HEREAFTER IS SEVERE PUNISHMENT, AND FORGIVENESS FROM ALLAH, AND (HIS) GOOD PLEASURE.  AND THE THIS-WORLDLY LIFE IS NOTHING BUT A DECEIVING ENJOYMENT” (Q. 57:20) </a:t>
            </a:r>
          </a:p>
          <a:p>
            <a:pPr algn="just"/>
            <a:endParaRPr lang="ms-MY" dirty="0"/>
          </a:p>
        </p:txBody>
      </p:sp>
    </p:spTree>
    <p:extLst>
      <p:ext uri="{BB962C8B-B14F-4D97-AF65-F5344CB8AC3E}">
        <p14:creationId xmlns:p14="http://schemas.microsoft.com/office/powerpoint/2010/main" val="8044365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1A261A-EB9A-445A-8039-EB572B23BB4E}"/>
              </a:ext>
            </a:extLst>
          </p:cNvPr>
          <p:cNvSpPr>
            <a:spLocks noGrp="1"/>
          </p:cNvSpPr>
          <p:nvPr>
            <p:ph type="title"/>
          </p:nvPr>
        </p:nvSpPr>
        <p:spPr>
          <a:xfrm>
            <a:off x="386918" y="1066801"/>
            <a:ext cx="11115969" cy="1557793"/>
          </a:xfrm>
        </p:spPr>
        <p:txBody>
          <a:bodyPr>
            <a:normAutofit fontScale="90000"/>
          </a:bodyPr>
          <a:lstStyle/>
          <a:p>
            <a:r>
              <a:rPr lang="en-US" sz="6700" i="1" dirty="0">
                <a:solidFill>
                  <a:schemeClr val="tx2">
                    <a:lumMod val="75000"/>
                  </a:schemeClr>
                </a:solidFill>
              </a:rPr>
              <a:t>TAZKIYAT AL-NAFS:</a:t>
            </a:r>
            <a:r>
              <a:rPr lang="en-US" sz="5400" i="1" dirty="0">
                <a:solidFill>
                  <a:schemeClr val="tx2">
                    <a:lumMod val="75000"/>
                  </a:schemeClr>
                </a:solidFill>
              </a:rPr>
              <a:t> </a:t>
            </a:r>
            <a:r>
              <a:rPr lang="en-US" sz="5400" dirty="0">
                <a:solidFill>
                  <a:srgbClr val="FFC000"/>
                </a:solidFill>
              </a:rPr>
              <a:t>Purification/sanctification of the soul </a:t>
            </a:r>
            <a:r>
              <a:rPr lang="en-US" sz="3100" dirty="0">
                <a:solidFill>
                  <a:schemeClr val="accent5">
                    <a:lumMod val="60000"/>
                    <a:lumOff val="40000"/>
                  </a:schemeClr>
                </a:solidFill>
              </a:rPr>
              <a:t>FROM Diseases, corruptive elements, effects of sins, evil desires, whisperings of shaitan, deceptions, delusions, seductions</a:t>
            </a:r>
            <a:endParaRPr lang="ms-MY" sz="5400" dirty="0">
              <a:solidFill>
                <a:schemeClr val="accent5">
                  <a:lumMod val="60000"/>
                  <a:lumOff val="40000"/>
                </a:schemeClr>
              </a:solidFill>
            </a:endParaRPr>
          </a:p>
        </p:txBody>
      </p:sp>
      <p:sp>
        <p:nvSpPr>
          <p:cNvPr id="3" name="Content Placeholder 2">
            <a:extLst>
              <a:ext uri="{FF2B5EF4-FFF2-40B4-BE49-F238E27FC236}">
                <a16:creationId xmlns:a16="http://schemas.microsoft.com/office/drawing/2014/main" id="{73F12C3D-D7DE-48F3-B6FC-31973D8E9C06}"/>
              </a:ext>
            </a:extLst>
          </p:cNvPr>
          <p:cNvSpPr>
            <a:spLocks noGrp="1"/>
          </p:cNvSpPr>
          <p:nvPr>
            <p:ph idx="1"/>
          </p:nvPr>
        </p:nvSpPr>
        <p:spPr>
          <a:xfrm>
            <a:off x="913795" y="5745480"/>
            <a:ext cx="10353762" cy="45719"/>
          </a:xfrm>
        </p:spPr>
        <p:txBody>
          <a:bodyPr>
            <a:normAutofit fontScale="25000" lnSpcReduction="20000"/>
          </a:bodyPr>
          <a:lstStyle/>
          <a:p>
            <a:pPr marL="0" indent="0">
              <a:buNone/>
            </a:pPr>
            <a:endParaRPr lang="en-US" dirty="0"/>
          </a:p>
          <a:p>
            <a:pPr marL="0" indent="0">
              <a:buNone/>
            </a:pPr>
            <a:endParaRPr lang="ms-MY" dirty="0"/>
          </a:p>
          <a:p>
            <a:pPr marL="0" indent="0">
              <a:buNone/>
            </a:pPr>
            <a:endParaRPr lang="ms-MY" dirty="0"/>
          </a:p>
          <a:p>
            <a:pPr marL="0" indent="0">
              <a:buNone/>
            </a:pPr>
            <a:endParaRPr lang="ms-MY" dirty="0"/>
          </a:p>
        </p:txBody>
      </p:sp>
      <p:sp>
        <p:nvSpPr>
          <p:cNvPr id="5" name="Rectangle 4">
            <a:extLst>
              <a:ext uri="{FF2B5EF4-FFF2-40B4-BE49-F238E27FC236}">
                <a16:creationId xmlns:a16="http://schemas.microsoft.com/office/drawing/2014/main" id="{CA2B7DBC-11F0-4FAD-8A04-66C2D56C6804}"/>
              </a:ext>
            </a:extLst>
          </p:cNvPr>
          <p:cNvSpPr/>
          <p:nvPr/>
        </p:nvSpPr>
        <p:spPr>
          <a:xfrm>
            <a:off x="924443" y="2577549"/>
            <a:ext cx="10353762" cy="4135171"/>
          </a:xfrm>
          <a:prstGeom prst="rect">
            <a:avLst/>
          </a:prstGeom>
        </p:spPr>
        <p:txBody>
          <a:bodyPr wrap="square">
            <a:spAutoFit/>
          </a:bodyPr>
          <a:lstStyle/>
          <a:p>
            <a:pPr algn="ctr">
              <a:lnSpc>
                <a:spcPct val="115000"/>
              </a:lnSpc>
              <a:spcBef>
                <a:spcPts val="1125"/>
              </a:spcBef>
              <a:spcAft>
                <a:spcPts val="1125"/>
              </a:spcAft>
            </a:pPr>
            <a:r>
              <a:rPr lang="ms-MY" sz="3600" dirty="0">
                <a:latin typeface="Arial" panose="020B0604020202020204" pitchFamily="34" charset="0"/>
                <a:ea typeface="Times New Roman" panose="02020603050405020304" pitchFamily="18" charset="0"/>
              </a:rPr>
              <a:t> </a:t>
            </a:r>
            <a:endParaRPr lang="ms-MY" sz="2400" dirty="0">
              <a:latin typeface="Times New Roman" panose="02020603050405020304" pitchFamily="18" charset="0"/>
              <a:ea typeface="Times New Roman" panose="02020603050405020304" pitchFamily="18" charset="0"/>
            </a:endParaRPr>
          </a:p>
          <a:p>
            <a:pPr algn="ctr" rtl="1">
              <a:lnSpc>
                <a:spcPct val="115000"/>
              </a:lnSpc>
              <a:spcAft>
                <a:spcPts val="0"/>
              </a:spcAft>
            </a:pPr>
            <a:r>
              <a:rPr lang="ar-SA" sz="4800" b="1" dirty="0">
                <a:latin typeface="Times New Roman" panose="02020603050405020304" pitchFamily="18" charset="0"/>
                <a:ea typeface="Times New Roman" panose="02020603050405020304" pitchFamily="18" charset="0"/>
              </a:rPr>
              <a:t>هُوَ الَّذِي بَعَثَ فِي الْأُمِّيِّينَ رَسُولًا مِنْهُمْ يَتْلُو عَلَيْهِمْ آَيَاتِهِ </a:t>
            </a:r>
            <a:r>
              <a:rPr lang="ar-SA" sz="4800" b="1" dirty="0">
                <a:solidFill>
                  <a:srgbClr val="FFFF00"/>
                </a:solidFill>
                <a:latin typeface="Times New Roman" panose="02020603050405020304" pitchFamily="18" charset="0"/>
                <a:ea typeface="Times New Roman" panose="02020603050405020304" pitchFamily="18" charset="0"/>
              </a:rPr>
              <a:t>وَيُزَكِّيهِم</a:t>
            </a:r>
            <a:r>
              <a:rPr lang="ar-SA" sz="4800" b="1" dirty="0">
                <a:latin typeface="Times New Roman" panose="02020603050405020304" pitchFamily="18" charset="0"/>
                <a:ea typeface="Times New Roman" panose="02020603050405020304" pitchFamily="18" charset="0"/>
              </a:rPr>
              <a:t>ْ وَيُعَلِّمُهُمُ الْكِتَابَ وَالْحِكْمَةَ وَإِنْ كَانُوا مِنْ قَبْلُ لَفِي ضَلَالٍ مُبِينٍ</a:t>
            </a:r>
            <a:r>
              <a:rPr lang="en-US" sz="4000" b="1" dirty="0">
                <a:latin typeface="Times New Roman" panose="02020603050405020304" pitchFamily="18" charset="0"/>
                <a:ea typeface="Times New Roman" panose="02020603050405020304" pitchFamily="18" charset="0"/>
              </a:rPr>
              <a:t>[Q. 62:2; cf. 2: 129, 151; 3:164] </a:t>
            </a:r>
          </a:p>
        </p:txBody>
      </p:sp>
    </p:spTree>
    <p:extLst>
      <p:ext uri="{BB962C8B-B14F-4D97-AF65-F5344CB8AC3E}">
        <p14:creationId xmlns:p14="http://schemas.microsoft.com/office/powerpoint/2010/main" val="344715362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89E2B5-8786-4FE0-9BB4-A6F52AF4C459}"/>
              </a:ext>
            </a:extLst>
          </p:cNvPr>
          <p:cNvSpPr>
            <a:spLocks noGrp="1"/>
          </p:cNvSpPr>
          <p:nvPr>
            <p:ph type="title"/>
          </p:nvPr>
        </p:nvSpPr>
        <p:spPr>
          <a:xfrm>
            <a:off x="0" y="0"/>
            <a:ext cx="10353761" cy="1326321"/>
          </a:xfrm>
        </p:spPr>
        <p:txBody>
          <a:bodyPr/>
          <a:lstStyle/>
          <a:p>
            <a:pPr algn="l"/>
            <a:r>
              <a:rPr lang="en-US" dirty="0"/>
              <a:t>Cont.</a:t>
            </a:r>
            <a:endParaRPr lang="ms-MY" dirty="0"/>
          </a:p>
        </p:txBody>
      </p:sp>
      <p:sp>
        <p:nvSpPr>
          <p:cNvPr id="3" name="Content Placeholder 2">
            <a:extLst>
              <a:ext uri="{FF2B5EF4-FFF2-40B4-BE49-F238E27FC236}">
                <a16:creationId xmlns:a16="http://schemas.microsoft.com/office/drawing/2014/main" id="{2860329E-F052-4960-AD5B-D003AFBB8B1F}"/>
              </a:ext>
            </a:extLst>
          </p:cNvPr>
          <p:cNvSpPr>
            <a:spLocks noGrp="1"/>
          </p:cNvSpPr>
          <p:nvPr>
            <p:ph idx="1"/>
          </p:nvPr>
        </p:nvSpPr>
        <p:spPr>
          <a:xfrm>
            <a:off x="913795" y="914400"/>
            <a:ext cx="10353762" cy="5499652"/>
          </a:xfrm>
        </p:spPr>
        <p:txBody>
          <a:bodyPr>
            <a:normAutofit fontScale="92500" lnSpcReduction="10000"/>
          </a:bodyPr>
          <a:lstStyle/>
          <a:p>
            <a:pPr algn="just"/>
            <a:r>
              <a:rPr lang="ms-MY" sz="6500" dirty="0">
                <a:solidFill>
                  <a:srgbClr val="00B0F0"/>
                </a:solidFill>
                <a:effectLst/>
              </a:rPr>
              <a:t> </a:t>
            </a:r>
            <a:r>
              <a:rPr lang="ms-MY" sz="6500" i="1" dirty="0">
                <a:solidFill>
                  <a:srgbClr val="00B0F0"/>
                </a:solidFill>
                <a:effectLst/>
              </a:rPr>
              <a:t>Tazkiyat al-nafs</a:t>
            </a:r>
            <a:r>
              <a:rPr lang="ms-MY" sz="4800" dirty="0">
                <a:effectLst/>
              </a:rPr>
              <a:t> is necessary for spiritual soundness to rediscover the original </a:t>
            </a:r>
            <a:r>
              <a:rPr lang="ms-MY" sz="4800" b="1" i="1" dirty="0">
                <a:solidFill>
                  <a:srgbClr val="92D050"/>
                </a:solidFill>
                <a:effectLst/>
              </a:rPr>
              <a:t>FITRAH</a:t>
            </a:r>
            <a:r>
              <a:rPr lang="ms-MY" sz="4800" dirty="0">
                <a:effectLst/>
              </a:rPr>
              <a:t> and for </a:t>
            </a:r>
            <a:r>
              <a:rPr lang="ms-MY" sz="4800" i="1" dirty="0">
                <a:effectLst/>
                <a:highlight>
                  <a:srgbClr val="FF0000"/>
                </a:highlight>
              </a:rPr>
              <a:t>taqarrub ila’Llah.</a:t>
            </a:r>
            <a:r>
              <a:rPr lang="ms-MY" sz="4800" dirty="0">
                <a:effectLst/>
              </a:rPr>
              <a:t> It means </a:t>
            </a:r>
            <a:r>
              <a:rPr lang="ms-MY" sz="4800" dirty="0">
                <a:solidFill>
                  <a:srgbClr val="FFFF00"/>
                </a:solidFill>
                <a:effectLst/>
              </a:rPr>
              <a:t>purification</a:t>
            </a:r>
            <a:r>
              <a:rPr lang="ms-MY" sz="4800" dirty="0">
                <a:effectLst/>
              </a:rPr>
              <a:t> of the self from all evil inclinations and its </a:t>
            </a:r>
            <a:r>
              <a:rPr lang="ms-MY" sz="4800" dirty="0">
                <a:solidFill>
                  <a:srgbClr val="FFFF00"/>
                </a:solidFill>
                <a:effectLst/>
              </a:rPr>
              <a:t>beautification</a:t>
            </a:r>
            <a:r>
              <a:rPr lang="ms-MY" sz="4800" dirty="0">
                <a:effectLst/>
              </a:rPr>
              <a:t> with good values, </a:t>
            </a:r>
            <a:r>
              <a:rPr lang="ms-MY" sz="4800" b="1" i="1" dirty="0">
                <a:solidFill>
                  <a:schemeClr val="accent5">
                    <a:lumMod val="60000"/>
                    <a:lumOff val="40000"/>
                  </a:schemeClr>
                </a:solidFill>
                <a:effectLst/>
              </a:rPr>
              <a:t>akhlaq mahmudah </a:t>
            </a:r>
            <a:r>
              <a:rPr lang="ms-MY" sz="4800" dirty="0">
                <a:effectLst/>
              </a:rPr>
              <a:t>and virtues</a:t>
            </a:r>
            <a:r>
              <a:rPr lang="ms-MY" dirty="0">
                <a:effectLst/>
              </a:rPr>
              <a:t>. </a:t>
            </a:r>
            <a:endParaRPr lang="ms-MY" dirty="0"/>
          </a:p>
        </p:txBody>
      </p:sp>
    </p:spTree>
    <p:extLst>
      <p:ext uri="{BB962C8B-B14F-4D97-AF65-F5344CB8AC3E}">
        <p14:creationId xmlns:p14="http://schemas.microsoft.com/office/powerpoint/2010/main" val="40333001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794A32-A1A1-42FE-A11F-494F65B16693}"/>
              </a:ext>
            </a:extLst>
          </p:cNvPr>
          <p:cNvSpPr>
            <a:spLocks noGrp="1"/>
          </p:cNvSpPr>
          <p:nvPr>
            <p:ph type="title"/>
          </p:nvPr>
        </p:nvSpPr>
        <p:spPr>
          <a:xfrm>
            <a:off x="913795" y="99392"/>
            <a:ext cx="10353761" cy="1836529"/>
          </a:xfrm>
        </p:spPr>
        <p:txBody>
          <a:bodyPr>
            <a:normAutofit/>
          </a:bodyPr>
          <a:lstStyle/>
          <a:p>
            <a:r>
              <a:rPr lang="en-US" sz="8000" i="1" dirty="0">
                <a:solidFill>
                  <a:schemeClr val="tx2">
                    <a:lumMod val="90000"/>
                  </a:schemeClr>
                </a:solidFill>
              </a:rPr>
              <a:t>Al-NAFS</a:t>
            </a:r>
            <a:endParaRPr lang="ms-MY" sz="8000" i="1" dirty="0">
              <a:solidFill>
                <a:schemeClr val="tx2">
                  <a:lumMod val="90000"/>
                </a:schemeClr>
              </a:solidFill>
            </a:endParaRPr>
          </a:p>
        </p:txBody>
      </p:sp>
      <p:sp>
        <p:nvSpPr>
          <p:cNvPr id="3" name="Content Placeholder 2">
            <a:extLst>
              <a:ext uri="{FF2B5EF4-FFF2-40B4-BE49-F238E27FC236}">
                <a16:creationId xmlns:a16="http://schemas.microsoft.com/office/drawing/2014/main" id="{DBE69507-B835-4041-BFA4-950829E1EC18}"/>
              </a:ext>
            </a:extLst>
          </p:cNvPr>
          <p:cNvSpPr>
            <a:spLocks noGrp="1"/>
          </p:cNvSpPr>
          <p:nvPr>
            <p:ph idx="1"/>
          </p:nvPr>
        </p:nvSpPr>
        <p:spPr>
          <a:xfrm>
            <a:off x="924444" y="1632237"/>
            <a:ext cx="10353762" cy="5126371"/>
          </a:xfrm>
        </p:spPr>
        <p:txBody>
          <a:bodyPr>
            <a:normAutofit lnSpcReduction="10000"/>
          </a:bodyPr>
          <a:lstStyle/>
          <a:p>
            <a:pPr algn="just"/>
            <a:r>
              <a:rPr lang="ms-MY" sz="4000" dirty="0">
                <a:effectLst/>
              </a:rPr>
              <a:t>In the </a:t>
            </a:r>
            <a:r>
              <a:rPr lang="ms-MY" sz="4000" i="1" dirty="0">
                <a:effectLst/>
              </a:rPr>
              <a:t>Qur’an</a:t>
            </a:r>
            <a:r>
              <a:rPr lang="ms-MY" sz="4000" dirty="0">
                <a:effectLst/>
              </a:rPr>
              <a:t> the word </a:t>
            </a:r>
            <a:r>
              <a:rPr lang="ms-MY" sz="4000" i="1" dirty="0">
                <a:solidFill>
                  <a:srgbClr val="FF0000"/>
                </a:solidFill>
                <a:effectLst/>
              </a:rPr>
              <a:t>NAFS</a:t>
            </a:r>
            <a:r>
              <a:rPr lang="ms-MY" sz="4000" dirty="0">
                <a:effectLst/>
              </a:rPr>
              <a:t> is used in two ways:</a:t>
            </a:r>
          </a:p>
          <a:p>
            <a:pPr algn="just"/>
            <a:r>
              <a:rPr lang="ms-MY" sz="4000" dirty="0">
                <a:effectLst/>
              </a:rPr>
              <a:t>1.To indicate our own-self. Some people would translate it in English as </a:t>
            </a:r>
            <a:r>
              <a:rPr lang="ms-MY" sz="4000" dirty="0">
                <a:solidFill>
                  <a:srgbClr val="FF0000"/>
                </a:solidFill>
                <a:effectLst/>
              </a:rPr>
              <a:t>SELF</a:t>
            </a:r>
            <a:r>
              <a:rPr lang="ms-MY" sz="4000" dirty="0">
                <a:effectLst/>
              </a:rPr>
              <a:t>, some people would translate it in English as </a:t>
            </a:r>
            <a:r>
              <a:rPr lang="ms-MY" sz="4000" b="1" dirty="0">
                <a:solidFill>
                  <a:srgbClr val="FF0000"/>
                </a:solidFill>
                <a:effectLst/>
              </a:rPr>
              <a:t>SOUL.</a:t>
            </a:r>
          </a:p>
          <a:p>
            <a:pPr algn="just"/>
            <a:r>
              <a:rPr lang="ms-MY" sz="2400" dirty="0">
                <a:effectLst/>
              </a:rPr>
              <a:t> </a:t>
            </a:r>
            <a:endParaRPr lang="ms-MY" sz="2400" dirty="0"/>
          </a:p>
        </p:txBody>
      </p:sp>
    </p:spTree>
    <p:extLst>
      <p:ext uri="{BB962C8B-B14F-4D97-AF65-F5344CB8AC3E}">
        <p14:creationId xmlns:p14="http://schemas.microsoft.com/office/powerpoint/2010/main" val="385802578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A16225-2741-4E9F-ADAA-FE7665FDC43F}"/>
              </a:ext>
            </a:extLst>
          </p:cNvPr>
          <p:cNvSpPr>
            <a:spLocks noGrp="1"/>
          </p:cNvSpPr>
          <p:nvPr>
            <p:ph type="title"/>
          </p:nvPr>
        </p:nvSpPr>
        <p:spPr>
          <a:xfrm>
            <a:off x="-80117" y="0"/>
            <a:ext cx="11267556" cy="1326321"/>
          </a:xfrm>
        </p:spPr>
        <p:txBody>
          <a:bodyPr/>
          <a:lstStyle/>
          <a:p>
            <a:pPr algn="l"/>
            <a:r>
              <a:rPr lang="ms-MY" dirty="0"/>
              <a:t>Cont.</a:t>
            </a:r>
          </a:p>
        </p:txBody>
      </p:sp>
      <p:sp>
        <p:nvSpPr>
          <p:cNvPr id="3" name="Content Placeholder 2">
            <a:extLst>
              <a:ext uri="{FF2B5EF4-FFF2-40B4-BE49-F238E27FC236}">
                <a16:creationId xmlns:a16="http://schemas.microsoft.com/office/drawing/2014/main" id="{54FABE84-E554-4230-9E9E-2655812BFBE6}"/>
              </a:ext>
            </a:extLst>
          </p:cNvPr>
          <p:cNvSpPr>
            <a:spLocks noGrp="1"/>
          </p:cNvSpPr>
          <p:nvPr>
            <p:ph idx="1"/>
          </p:nvPr>
        </p:nvSpPr>
        <p:spPr>
          <a:xfrm>
            <a:off x="913795" y="1326321"/>
            <a:ext cx="10353762" cy="4928705"/>
          </a:xfrm>
        </p:spPr>
        <p:txBody>
          <a:bodyPr>
            <a:normAutofit/>
          </a:bodyPr>
          <a:lstStyle/>
          <a:p>
            <a:pPr algn="just"/>
            <a:r>
              <a:rPr lang="ms-MY" sz="4400" dirty="0">
                <a:effectLst/>
              </a:rPr>
              <a:t> 2.The </a:t>
            </a:r>
            <a:r>
              <a:rPr lang="ms-MY" sz="4400" b="1" i="1" dirty="0">
                <a:solidFill>
                  <a:srgbClr val="FFFF00"/>
                </a:solidFill>
                <a:effectLst/>
              </a:rPr>
              <a:t>NAFS</a:t>
            </a:r>
            <a:r>
              <a:rPr lang="ms-MY" sz="4400" dirty="0">
                <a:effectLst/>
              </a:rPr>
              <a:t>  refers to a specific part of our self and it is that part of our self that has </a:t>
            </a:r>
            <a:r>
              <a:rPr lang="ms-MY" sz="4400" dirty="0">
                <a:solidFill>
                  <a:srgbClr val="FFC000"/>
                </a:solidFill>
                <a:effectLst/>
              </a:rPr>
              <a:t>DESIRES, APPETITE</a:t>
            </a:r>
            <a:r>
              <a:rPr lang="ms-MY" sz="4400" dirty="0">
                <a:effectLst/>
              </a:rPr>
              <a:t>, some people call it </a:t>
            </a:r>
            <a:r>
              <a:rPr lang="ms-MY" sz="4400" dirty="0">
                <a:solidFill>
                  <a:srgbClr val="FF0000"/>
                </a:solidFill>
                <a:effectLst/>
              </a:rPr>
              <a:t>EGO</a:t>
            </a:r>
            <a:r>
              <a:rPr lang="ms-MY" sz="4400" dirty="0">
                <a:effectLst/>
              </a:rPr>
              <a:t>. It has </a:t>
            </a:r>
            <a:r>
              <a:rPr lang="ms-MY" sz="4400" dirty="0">
                <a:solidFill>
                  <a:srgbClr val="FF0000"/>
                </a:solidFill>
                <a:effectLst/>
              </a:rPr>
              <a:t>ANGER,</a:t>
            </a:r>
            <a:r>
              <a:rPr lang="ms-MY" sz="4400" dirty="0">
                <a:effectLst/>
              </a:rPr>
              <a:t> it has </a:t>
            </a:r>
            <a:r>
              <a:rPr lang="ms-MY" sz="4400" dirty="0">
                <a:solidFill>
                  <a:srgbClr val="FF0000"/>
                </a:solidFill>
                <a:effectLst/>
              </a:rPr>
              <a:t>PASSION</a:t>
            </a:r>
            <a:r>
              <a:rPr lang="ms-MY" sz="4400" dirty="0">
                <a:effectLst/>
              </a:rPr>
              <a:t>, it has </a:t>
            </a:r>
            <a:r>
              <a:rPr lang="ms-MY" sz="4400" dirty="0">
                <a:solidFill>
                  <a:srgbClr val="FFFF00"/>
                </a:solidFill>
                <a:effectLst/>
              </a:rPr>
              <a:t>LUST, DESIRE: THE CARNAL SELF OR THE CARNAL SOUL. </a:t>
            </a:r>
            <a:endParaRPr lang="ms-MY" sz="4400" dirty="0"/>
          </a:p>
        </p:txBody>
      </p:sp>
    </p:spTree>
    <p:extLst>
      <p:ext uri="{BB962C8B-B14F-4D97-AF65-F5344CB8AC3E}">
        <p14:creationId xmlns:p14="http://schemas.microsoft.com/office/powerpoint/2010/main" val="140366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17FCB5-12A6-43DF-9EDD-61CEB6BA31DA}"/>
              </a:ext>
            </a:extLst>
          </p:cNvPr>
          <p:cNvSpPr>
            <a:spLocks noGrp="1"/>
          </p:cNvSpPr>
          <p:nvPr>
            <p:ph type="title"/>
          </p:nvPr>
        </p:nvSpPr>
        <p:spPr>
          <a:xfrm>
            <a:off x="913793" y="113013"/>
            <a:ext cx="10353761" cy="1326321"/>
          </a:xfrm>
        </p:spPr>
        <p:txBody>
          <a:bodyPr/>
          <a:lstStyle/>
          <a:p>
            <a:r>
              <a:rPr lang="ms-MY" dirty="0"/>
              <a:t>THE DIVINELY ORIGINATED </a:t>
            </a:r>
            <a:r>
              <a:rPr lang="ms-MY" sz="4400" i="1" dirty="0">
                <a:solidFill>
                  <a:srgbClr val="FF0000"/>
                </a:solidFill>
              </a:rPr>
              <a:t>RUH</a:t>
            </a:r>
            <a:r>
              <a:rPr lang="ms-MY" dirty="0"/>
              <a:t> IN ITS ORIGINAL STATE</a:t>
            </a:r>
          </a:p>
        </p:txBody>
      </p:sp>
      <p:sp>
        <p:nvSpPr>
          <p:cNvPr id="3" name="Content Placeholder 2">
            <a:extLst>
              <a:ext uri="{FF2B5EF4-FFF2-40B4-BE49-F238E27FC236}">
                <a16:creationId xmlns:a16="http://schemas.microsoft.com/office/drawing/2014/main" id="{40D26FAE-1B9C-43F3-BEB1-73E9AC6D3A08}"/>
              </a:ext>
            </a:extLst>
          </p:cNvPr>
          <p:cNvSpPr>
            <a:spLocks noGrp="1"/>
          </p:cNvSpPr>
          <p:nvPr>
            <p:ph idx="1"/>
          </p:nvPr>
        </p:nvSpPr>
        <p:spPr>
          <a:xfrm>
            <a:off x="321734" y="1354667"/>
            <a:ext cx="11870266" cy="4893733"/>
          </a:xfrm>
        </p:spPr>
        <p:txBody>
          <a:bodyPr/>
          <a:lstStyle/>
          <a:p>
            <a:r>
              <a:rPr lang="ms-MY" dirty="0">
                <a:effectLst/>
              </a:rPr>
              <a:t> </a:t>
            </a:r>
          </a:p>
          <a:p>
            <a:pPr algn="r" rtl="1"/>
            <a:r>
              <a:rPr lang="ar-SA" sz="3600" b="1" dirty="0">
                <a:effectLst/>
              </a:rPr>
              <a:t>و</a:t>
            </a:r>
            <a:r>
              <a:rPr lang="ar-SA" sz="3600" b="1" dirty="0">
                <a:solidFill>
                  <a:srgbClr val="FFC000"/>
                </a:solidFill>
                <a:effectLst/>
              </a:rPr>
              <a:t>َإِذْ أَخَذَ رَبُّكَ مِنْ بَنِي آَدَمَ مِنْ ظُهُورِهِمْ ذُرِّيَّتَهُمْ وَأَشْهَدَهُمْ عَلَى أَنْفُسِهِمْ أَلَسْتُ بِرَبِّكُمْ قَالُوا بَلَى شَهِدْنَا أَنْ تَقُولُوا يَوْمَ الْقِيَامَةِ إِنَّا كُنَّا عَنْ هَذَا غَافِلِينَ</a:t>
            </a:r>
            <a:endParaRPr lang="ms-MY" sz="3600" dirty="0">
              <a:solidFill>
                <a:srgbClr val="FFC000"/>
              </a:solidFill>
              <a:effectLst/>
            </a:endParaRPr>
          </a:p>
          <a:p>
            <a:pPr algn="r"/>
            <a:endParaRPr lang="ms-MY" dirty="0"/>
          </a:p>
        </p:txBody>
      </p:sp>
      <p:sp>
        <p:nvSpPr>
          <p:cNvPr id="4" name="Rectangle 3">
            <a:extLst>
              <a:ext uri="{FF2B5EF4-FFF2-40B4-BE49-F238E27FC236}">
                <a16:creationId xmlns:a16="http://schemas.microsoft.com/office/drawing/2014/main" id="{B4C308B1-2CDE-4027-85BE-3AC09D0525F6}"/>
              </a:ext>
            </a:extLst>
          </p:cNvPr>
          <p:cNvSpPr/>
          <p:nvPr/>
        </p:nvSpPr>
        <p:spPr>
          <a:xfrm>
            <a:off x="460341" y="3156148"/>
            <a:ext cx="11260667" cy="3531864"/>
          </a:xfrm>
          <a:prstGeom prst="rect">
            <a:avLst/>
          </a:prstGeom>
        </p:spPr>
        <p:txBody>
          <a:bodyPr wrap="square">
            <a:spAutoFit/>
          </a:bodyPr>
          <a:lstStyle/>
          <a:p>
            <a:pPr algn="just">
              <a:lnSpc>
                <a:spcPct val="115000"/>
              </a:lnSpc>
              <a:spcAft>
                <a:spcPts val="0"/>
              </a:spcAft>
            </a:pPr>
            <a:r>
              <a:rPr lang="ms-MY" sz="2800" dirty="0">
                <a:latin typeface="Calibri" panose="020F0502020204030204" pitchFamily="34" charset="0"/>
                <a:ea typeface="Times New Roman" panose="02020603050405020304" pitchFamily="18" charset="0"/>
                <a:cs typeface="Calibri" panose="020F0502020204030204" pitchFamily="34" charset="0"/>
              </a:rPr>
              <a:t>Maksudnya : </a:t>
            </a:r>
            <a:r>
              <a:rPr lang="ms-MY" sz="2800" i="1" dirty="0">
                <a:latin typeface="Calibri" panose="020F0502020204030204" pitchFamily="34" charset="0"/>
                <a:ea typeface="Times New Roman" panose="02020603050405020304" pitchFamily="18" charset="0"/>
                <a:cs typeface="Calibri" panose="020F0502020204030204" pitchFamily="34" charset="0"/>
              </a:rPr>
              <a:t>Dan (ingatlah wahai Muhammad) ketika tuhanmu mengeluarkan zuriat anak-anak Adam (turun-temurun) dari (tulang) belakang mereka, dan Ia (Allah) jadikan mereka saksi terhadap diri mereka sendiri(sambil Ia bertanya dengan firmanNya) “Tidakkah Aku (Allah) tuhan kamu (wahai roh-roh)”. Mereka menjawab “Bahkan (Engkaulah tuhan kami), kami saksikan (ketuhanan Engkau)”. Supaya kamu tidak berkata pada hari kiamat nanti bahawa sesungguhnya kami lupa semua ini</a:t>
            </a:r>
            <a:r>
              <a:rPr lang="ms-MY" sz="2800" dirty="0">
                <a:latin typeface="Calibri" panose="020F0502020204030204" pitchFamily="34" charset="0"/>
                <a:ea typeface="Times New Roman" panose="02020603050405020304" pitchFamily="18" charset="0"/>
                <a:cs typeface="Calibri" panose="020F0502020204030204" pitchFamily="34" charset="0"/>
              </a:rPr>
              <a:t>.</a:t>
            </a:r>
            <a:r>
              <a:rPr lang="ms-MY" sz="2800" u="sng" dirty="0">
                <a:latin typeface="Calibri" panose="020F0502020204030204" pitchFamily="34" charset="0"/>
                <a:ea typeface="Times New Roman" panose="02020603050405020304" pitchFamily="18" charset="0"/>
                <a:cs typeface="Calibri" panose="020F0502020204030204" pitchFamily="34" charset="0"/>
                <a:hlinkClick r:id="rId2">
                  <a:extLst>
                    <a:ext uri="{A12FA001-AC4F-418D-AE19-62706E023703}">
                      <ahyp:hlinkClr xmlns:ahyp="http://schemas.microsoft.com/office/drawing/2018/hyperlinkcolor" val="tx"/>
                    </a:ext>
                  </a:extLst>
                </a:hlinkClick>
              </a:rPr>
              <a:t>[3]</a:t>
            </a:r>
            <a:endParaRPr lang="ms-MY" dirty="0">
              <a:effectLst/>
              <a:latin typeface="Calibri" panose="020F0502020204030204" pitchFamily="34" charset="0"/>
              <a:ea typeface="Times New Roman" panose="02020603050405020304" pitchFamily="18" charset="0"/>
              <a:cs typeface="Calibri" panose="020F0502020204030204" pitchFamily="34" charset="0"/>
            </a:endParaRPr>
          </a:p>
        </p:txBody>
      </p:sp>
    </p:spTree>
    <p:extLst>
      <p:ext uri="{BB962C8B-B14F-4D97-AF65-F5344CB8AC3E}">
        <p14:creationId xmlns:p14="http://schemas.microsoft.com/office/powerpoint/2010/main" val="354301308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A63035-8D4B-4025-A19D-5F312AA2F058}"/>
              </a:ext>
            </a:extLst>
          </p:cNvPr>
          <p:cNvSpPr>
            <a:spLocks noGrp="1"/>
          </p:cNvSpPr>
          <p:nvPr>
            <p:ph type="title"/>
          </p:nvPr>
        </p:nvSpPr>
        <p:spPr>
          <a:xfrm>
            <a:off x="781273" y="0"/>
            <a:ext cx="10353761" cy="1326321"/>
          </a:xfrm>
        </p:spPr>
        <p:txBody>
          <a:bodyPr>
            <a:normAutofit/>
          </a:bodyPr>
          <a:lstStyle/>
          <a:p>
            <a:r>
              <a:rPr lang="en-US" sz="4400" dirty="0"/>
              <a:t>THREE TYPES OF </a:t>
            </a:r>
            <a:r>
              <a:rPr lang="en-US" sz="4400" i="1" dirty="0">
                <a:solidFill>
                  <a:srgbClr val="FFFF00"/>
                </a:solidFill>
              </a:rPr>
              <a:t>NAFS</a:t>
            </a:r>
            <a:endParaRPr lang="ms-MY" sz="4400" i="1" dirty="0">
              <a:solidFill>
                <a:srgbClr val="FFFF00"/>
              </a:solidFill>
            </a:endParaRPr>
          </a:p>
        </p:txBody>
      </p:sp>
      <p:sp>
        <p:nvSpPr>
          <p:cNvPr id="3" name="Content Placeholder 2">
            <a:extLst>
              <a:ext uri="{FF2B5EF4-FFF2-40B4-BE49-F238E27FC236}">
                <a16:creationId xmlns:a16="http://schemas.microsoft.com/office/drawing/2014/main" id="{056D1CED-923E-4E34-854F-14BD0BF9F3E2}"/>
              </a:ext>
            </a:extLst>
          </p:cNvPr>
          <p:cNvSpPr>
            <a:spLocks noGrp="1"/>
          </p:cNvSpPr>
          <p:nvPr>
            <p:ph idx="1"/>
          </p:nvPr>
        </p:nvSpPr>
        <p:spPr>
          <a:xfrm>
            <a:off x="304800" y="978458"/>
            <a:ext cx="11582400" cy="5713889"/>
          </a:xfrm>
        </p:spPr>
        <p:txBody>
          <a:bodyPr>
            <a:normAutofit lnSpcReduction="10000"/>
          </a:bodyPr>
          <a:lstStyle/>
          <a:p>
            <a:pPr algn="ctr"/>
            <a:r>
              <a:rPr lang="ms-MY" dirty="0">
                <a:effectLst/>
              </a:rPr>
              <a:t> </a:t>
            </a:r>
            <a:r>
              <a:rPr lang="ar-SA" sz="4400" dirty="0">
                <a:effectLst/>
                <a:latin typeface="Andalus" panose="02020603050405020304" pitchFamily="18" charset="-78"/>
                <a:cs typeface="Andalus" panose="02020603050405020304" pitchFamily="18" charset="-78"/>
              </a:rPr>
              <a:t>إِنَّ النَّفْسَ لَأَمَّارَةٌ بِالسُّوءِ</a:t>
            </a:r>
            <a:endParaRPr lang="ms-MY" sz="4400" dirty="0">
              <a:effectLst/>
              <a:latin typeface="Andalus" panose="02020603050405020304" pitchFamily="18" charset="-78"/>
              <a:cs typeface="Andalus" panose="02020603050405020304" pitchFamily="18" charset="-78"/>
            </a:endParaRPr>
          </a:p>
          <a:p>
            <a:pPr algn="ctr"/>
            <a:r>
              <a:rPr lang="ms-MY" i="1" dirty="0">
                <a:effectLst/>
              </a:rPr>
              <a:t> </a:t>
            </a:r>
            <a:r>
              <a:rPr lang="ms-MY" sz="2800" dirty="0">
                <a:solidFill>
                  <a:srgbClr val="FFC000"/>
                </a:solidFill>
                <a:effectLst/>
              </a:rPr>
              <a:t>Indeed the nafs that overwhelmingly commands a person to do sin.[Q.12:53</a:t>
            </a:r>
            <a:r>
              <a:rPr lang="ms-MY" dirty="0">
                <a:solidFill>
                  <a:srgbClr val="FFC000"/>
                </a:solidFill>
                <a:effectLst/>
              </a:rPr>
              <a:t>]</a:t>
            </a:r>
          </a:p>
          <a:p>
            <a:pPr algn="ctr"/>
            <a:r>
              <a:rPr lang="ar-SA" sz="4000" dirty="0">
                <a:effectLst/>
                <a:latin typeface="Andalus" panose="02020603050405020304" pitchFamily="18" charset="-78"/>
                <a:cs typeface="Andalus" panose="02020603050405020304" pitchFamily="18" charset="-78"/>
              </a:rPr>
              <a:t>وَلَا أُقْسِمُ بِالنَّفْسِ اللَّوَّامَةِ</a:t>
            </a:r>
            <a:endParaRPr lang="en-US" sz="4000" dirty="0">
              <a:effectLst/>
              <a:latin typeface="Andalus" panose="02020603050405020304" pitchFamily="18" charset="-78"/>
              <a:cs typeface="Andalus" panose="02020603050405020304" pitchFamily="18" charset="-78"/>
            </a:endParaRPr>
          </a:p>
          <a:p>
            <a:pPr algn="ctr"/>
            <a:r>
              <a:rPr lang="en-US" sz="3200" b="1" dirty="0">
                <a:solidFill>
                  <a:srgbClr val="00B0F0"/>
                </a:solidFill>
                <a:effectLst/>
                <a:latin typeface="Andalus" panose="02020603050405020304" pitchFamily="18" charset="-78"/>
                <a:cs typeface="Andalus" panose="02020603050405020304" pitchFamily="18" charset="-78"/>
              </a:rPr>
              <a:t>But no! I call to witness the self-reproaching soul [Q. 75: 2]</a:t>
            </a:r>
          </a:p>
          <a:p>
            <a:pPr algn="ctr"/>
            <a:r>
              <a:rPr lang="ar-SA" sz="3600" dirty="0">
                <a:effectLst/>
                <a:latin typeface="Andalus" panose="02020603050405020304" pitchFamily="18" charset="-78"/>
                <a:cs typeface="Andalus" panose="02020603050405020304" pitchFamily="18" charset="-78"/>
              </a:rPr>
              <a:t>يَا أَيَّتُهَا النَّفْسُ الْمُطْمَئِنَّةُ ارْجِعِي إِلَى رَبِّكِ رَاضِيَةً مَرْضِيَّةً</a:t>
            </a:r>
            <a:endParaRPr lang="ms-MY" sz="3600" dirty="0">
              <a:effectLst/>
              <a:latin typeface="Andalus" panose="02020603050405020304" pitchFamily="18" charset="-78"/>
              <a:cs typeface="Andalus" panose="02020603050405020304" pitchFamily="18" charset="-78"/>
            </a:endParaRPr>
          </a:p>
          <a:p>
            <a:pPr algn="ctr"/>
            <a:r>
              <a:rPr lang="ms-MY" i="1" dirty="0">
                <a:effectLst/>
              </a:rPr>
              <a:t> </a:t>
            </a:r>
            <a:r>
              <a:rPr lang="ms-MY" sz="2800" dirty="0">
                <a:solidFill>
                  <a:srgbClr val="FFFF00"/>
                </a:solidFill>
                <a:effectLst/>
              </a:rPr>
              <a:t>To the righteous it will be said “O you the soul in tranquility and serenity with inner peace, return to your Lord well pleased, and pleasing to Him” [Q</a:t>
            </a:r>
            <a:r>
              <a:rPr lang="ms-MY" sz="3200" dirty="0">
                <a:solidFill>
                  <a:srgbClr val="FFFF00"/>
                </a:solidFill>
                <a:effectLst/>
              </a:rPr>
              <a:t>. </a:t>
            </a:r>
            <a:r>
              <a:rPr lang="ms-MY" sz="2400" dirty="0">
                <a:solidFill>
                  <a:srgbClr val="FFFF00"/>
                </a:solidFill>
                <a:effectLst/>
              </a:rPr>
              <a:t>89:27-28]</a:t>
            </a:r>
          </a:p>
          <a:p>
            <a:pPr algn="ctr"/>
            <a:endParaRPr lang="ms-MY" sz="2800" dirty="0">
              <a:effectLst/>
            </a:endParaRPr>
          </a:p>
          <a:p>
            <a:pPr algn="ctr"/>
            <a:endParaRPr lang="ms-MY" sz="3200" b="1" dirty="0">
              <a:solidFill>
                <a:srgbClr val="00B0F0"/>
              </a:solidFill>
              <a:effectLst/>
              <a:latin typeface="Andalus" panose="02020603050405020304" pitchFamily="18" charset="-78"/>
              <a:cs typeface="Andalus" panose="02020603050405020304" pitchFamily="18" charset="-78"/>
            </a:endParaRPr>
          </a:p>
          <a:p>
            <a:pPr algn="ctr"/>
            <a:endParaRPr lang="ms-MY" dirty="0"/>
          </a:p>
        </p:txBody>
      </p:sp>
    </p:spTree>
    <p:extLst>
      <p:ext uri="{BB962C8B-B14F-4D97-AF65-F5344CB8AC3E}">
        <p14:creationId xmlns:p14="http://schemas.microsoft.com/office/powerpoint/2010/main" val="256268544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FD2445-2CAD-4575-A617-4BCB03B4949E}"/>
              </a:ext>
            </a:extLst>
          </p:cNvPr>
          <p:cNvSpPr>
            <a:spLocks noGrp="1"/>
          </p:cNvSpPr>
          <p:nvPr>
            <p:ph type="title"/>
          </p:nvPr>
        </p:nvSpPr>
        <p:spPr>
          <a:xfrm>
            <a:off x="0" y="118166"/>
            <a:ext cx="11267556" cy="1326321"/>
          </a:xfrm>
        </p:spPr>
        <p:txBody>
          <a:bodyPr/>
          <a:lstStyle/>
          <a:p>
            <a:pPr algn="l"/>
            <a:r>
              <a:rPr lang="ms-MY" dirty="0"/>
              <a:t>Cont.</a:t>
            </a:r>
          </a:p>
        </p:txBody>
      </p:sp>
      <p:sp>
        <p:nvSpPr>
          <p:cNvPr id="3" name="Content Placeholder 2">
            <a:extLst>
              <a:ext uri="{FF2B5EF4-FFF2-40B4-BE49-F238E27FC236}">
                <a16:creationId xmlns:a16="http://schemas.microsoft.com/office/drawing/2014/main" id="{FC710C26-42B5-4B25-A0FD-88BC0E32EC12}"/>
              </a:ext>
            </a:extLst>
          </p:cNvPr>
          <p:cNvSpPr>
            <a:spLocks noGrp="1"/>
          </p:cNvSpPr>
          <p:nvPr>
            <p:ph idx="1"/>
          </p:nvPr>
        </p:nvSpPr>
        <p:spPr>
          <a:xfrm>
            <a:off x="397565" y="1166191"/>
            <a:ext cx="11145078" cy="5691809"/>
          </a:xfrm>
        </p:spPr>
        <p:txBody>
          <a:bodyPr>
            <a:normAutofit lnSpcReduction="10000"/>
          </a:bodyPr>
          <a:lstStyle/>
          <a:p>
            <a:pPr algn="just"/>
            <a:r>
              <a:rPr lang="ms-MY" sz="4000" dirty="0">
                <a:effectLst/>
              </a:rPr>
              <a:t>The </a:t>
            </a:r>
            <a:r>
              <a:rPr lang="ms-MY" sz="4000" b="1" i="1" dirty="0">
                <a:solidFill>
                  <a:srgbClr val="FFFF00"/>
                </a:solidFill>
                <a:effectLst/>
              </a:rPr>
              <a:t>NAFS</a:t>
            </a:r>
            <a:r>
              <a:rPr lang="ms-MY" sz="4000" i="1" dirty="0">
                <a:effectLst/>
              </a:rPr>
              <a:t> </a:t>
            </a:r>
            <a:r>
              <a:rPr lang="ms-MY" sz="4000" dirty="0">
                <a:effectLst/>
              </a:rPr>
              <a:t>can be purified by </a:t>
            </a:r>
            <a:r>
              <a:rPr lang="ms-MY" sz="4000" b="1" i="1" dirty="0">
                <a:solidFill>
                  <a:srgbClr val="92D050"/>
                </a:solidFill>
                <a:effectLst/>
              </a:rPr>
              <a:t>MUJAHADAH</a:t>
            </a:r>
            <a:r>
              <a:rPr lang="ms-MY" sz="4000" dirty="0">
                <a:effectLst/>
              </a:rPr>
              <a:t> and </a:t>
            </a:r>
            <a:r>
              <a:rPr lang="ms-MY" sz="4000" b="1" i="1" dirty="0">
                <a:solidFill>
                  <a:srgbClr val="FFC000"/>
                </a:solidFill>
                <a:effectLst/>
              </a:rPr>
              <a:t>JIHAD al-NAFS:</a:t>
            </a:r>
            <a:r>
              <a:rPr lang="ms-MY" sz="4000" dirty="0">
                <a:effectLst/>
              </a:rPr>
              <a:t> acts of </a:t>
            </a:r>
            <a:r>
              <a:rPr lang="ms-MY" sz="4000" b="1" i="1" dirty="0">
                <a:solidFill>
                  <a:schemeClr val="tx2">
                    <a:lumMod val="90000"/>
                  </a:schemeClr>
                </a:solidFill>
                <a:effectLst/>
              </a:rPr>
              <a:t>IBADAT</a:t>
            </a:r>
            <a:r>
              <a:rPr lang="ms-MY" sz="4000" dirty="0">
                <a:effectLst/>
              </a:rPr>
              <a:t>, </a:t>
            </a:r>
            <a:r>
              <a:rPr lang="ms-MY" sz="4000" b="1" dirty="0">
                <a:solidFill>
                  <a:schemeClr val="accent4">
                    <a:lumMod val="60000"/>
                    <a:lumOff val="40000"/>
                  </a:schemeClr>
                </a:solidFill>
                <a:effectLst/>
              </a:rPr>
              <a:t>AVOIDING THE FORBIDDEN</a:t>
            </a:r>
            <a:r>
              <a:rPr lang="ms-MY" sz="4000" dirty="0">
                <a:effectLst/>
              </a:rPr>
              <a:t>, generally being </a:t>
            </a:r>
            <a:r>
              <a:rPr lang="ms-MY" sz="4000" b="1" dirty="0">
                <a:effectLst/>
              </a:rPr>
              <a:t>CONSCIOUS OF THE CREATOR </a:t>
            </a:r>
            <a:r>
              <a:rPr lang="ms-MY" sz="4000" dirty="0">
                <a:effectLst/>
              </a:rPr>
              <a:t>[with </a:t>
            </a:r>
            <a:r>
              <a:rPr lang="ms-MY" sz="4000" b="1" i="1" dirty="0">
                <a:solidFill>
                  <a:schemeClr val="bg2">
                    <a:lumMod val="40000"/>
                    <a:lumOff val="60000"/>
                  </a:schemeClr>
                </a:solidFill>
                <a:effectLst/>
              </a:rPr>
              <a:t>taqwa</a:t>
            </a:r>
            <a:r>
              <a:rPr lang="ms-MY" sz="4000" b="1" dirty="0">
                <a:solidFill>
                  <a:schemeClr val="bg2">
                    <a:lumMod val="40000"/>
                    <a:lumOff val="60000"/>
                  </a:schemeClr>
                </a:solidFill>
                <a:effectLst/>
              </a:rPr>
              <a:t>]</a:t>
            </a:r>
            <a:r>
              <a:rPr lang="ms-MY" sz="4000" b="1" i="1" dirty="0">
                <a:solidFill>
                  <a:schemeClr val="bg2">
                    <a:lumMod val="40000"/>
                    <a:lumOff val="60000"/>
                  </a:schemeClr>
                </a:solidFill>
                <a:effectLst/>
              </a:rPr>
              <a:t> </a:t>
            </a:r>
            <a:r>
              <a:rPr lang="ms-MY" sz="4000" dirty="0">
                <a:effectLst/>
              </a:rPr>
              <a:t>and contemplation [</a:t>
            </a:r>
            <a:r>
              <a:rPr lang="ms-MY" sz="4000" b="1" i="1" dirty="0">
                <a:solidFill>
                  <a:srgbClr val="FFC000"/>
                </a:solidFill>
                <a:effectLst/>
              </a:rPr>
              <a:t>tafakkur</a:t>
            </a:r>
            <a:r>
              <a:rPr lang="ms-MY" sz="4000" dirty="0">
                <a:effectLst/>
              </a:rPr>
              <a:t>], constant remembrance of Allah SWT [with </a:t>
            </a:r>
            <a:r>
              <a:rPr lang="ms-MY" sz="4000" b="1" i="1" dirty="0">
                <a:solidFill>
                  <a:srgbClr val="FFFF00"/>
                </a:solidFill>
                <a:effectLst/>
              </a:rPr>
              <a:t>dhikr</a:t>
            </a:r>
            <a:r>
              <a:rPr lang="ms-MY" sz="4000" dirty="0">
                <a:effectLst/>
              </a:rPr>
              <a:t>], and nurturing good morals (</a:t>
            </a:r>
            <a:r>
              <a:rPr lang="ms-MY" sz="4000" b="1" i="1" dirty="0">
                <a:solidFill>
                  <a:srgbClr val="FFFF00"/>
                </a:solidFill>
                <a:effectLst/>
              </a:rPr>
              <a:t>akhlâq mahmûdah</a:t>
            </a:r>
            <a:r>
              <a:rPr lang="ms-MY" sz="4000" dirty="0">
                <a:effectLst/>
              </a:rPr>
              <a:t>) in life. </a:t>
            </a:r>
            <a:endParaRPr lang="ms-MY" sz="4000" dirty="0"/>
          </a:p>
        </p:txBody>
      </p:sp>
    </p:spTree>
    <p:extLst>
      <p:ext uri="{BB962C8B-B14F-4D97-AF65-F5344CB8AC3E}">
        <p14:creationId xmlns:p14="http://schemas.microsoft.com/office/powerpoint/2010/main" val="1875567588"/>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A927F0-D26E-4ACC-9235-19D7D29E73E1}"/>
              </a:ext>
            </a:extLst>
          </p:cNvPr>
          <p:cNvSpPr>
            <a:spLocks noGrp="1"/>
          </p:cNvSpPr>
          <p:nvPr>
            <p:ph type="title"/>
          </p:nvPr>
        </p:nvSpPr>
        <p:spPr>
          <a:xfrm>
            <a:off x="768021" y="265044"/>
            <a:ext cx="10353761" cy="1326321"/>
          </a:xfrm>
        </p:spPr>
        <p:txBody>
          <a:bodyPr>
            <a:normAutofit fontScale="90000"/>
          </a:bodyPr>
          <a:lstStyle/>
          <a:p>
            <a:r>
              <a:rPr lang="en-US" sz="4800" i="1" dirty="0">
                <a:solidFill>
                  <a:srgbClr val="FFFF00"/>
                </a:solidFill>
              </a:rPr>
              <a:t>DHIKR ALLAH, TAFAKKUR, the </a:t>
            </a:r>
            <a:r>
              <a:rPr lang="en-US" sz="4800" i="1" dirty="0" err="1">
                <a:solidFill>
                  <a:srgbClr val="00B0F0"/>
                </a:solidFill>
              </a:rPr>
              <a:t>qalb</a:t>
            </a:r>
            <a:r>
              <a:rPr lang="en-US" sz="4800" i="1" dirty="0">
                <a:solidFill>
                  <a:srgbClr val="00B0F0"/>
                </a:solidFill>
              </a:rPr>
              <a:t> </a:t>
            </a:r>
            <a:r>
              <a:rPr lang="en-US" sz="4800" i="1" dirty="0">
                <a:solidFill>
                  <a:srgbClr val="FFFF00"/>
                </a:solidFill>
              </a:rPr>
              <a:t>of </a:t>
            </a:r>
            <a:r>
              <a:rPr lang="en-US" sz="4800" i="1" dirty="0" err="1">
                <a:solidFill>
                  <a:srgbClr val="00B0F0"/>
                </a:solidFill>
              </a:rPr>
              <a:t>ulu’l-albab</a:t>
            </a:r>
            <a:endParaRPr lang="ms-MY" sz="4800" i="1" dirty="0">
              <a:solidFill>
                <a:srgbClr val="00B0F0"/>
              </a:solidFill>
            </a:endParaRPr>
          </a:p>
        </p:txBody>
      </p:sp>
      <p:sp>
        <p:nvSpPr>
          <p:cNvPr id="3" name="Content Placeholder 2">
            <a:extLst>
              <a:ext uri="{FF2B5EF4-FFF2-40B4-BE49-F238E27FC236}">
                <a16:creationId xmlns:a16="http://schemas.microsoft.com/office/drawing/2014/main" id="{75AADC21-E681-44CA-BE7D-A5124BDF508B}"/>
              </a:ext>
            </a:extLst>
          </p:cNvPr>
          <p:cNvSpPr>
            <a:spLocks noGrp="1"/>
          </p:cNvSpPr>
          <p:nvPr>
            <p:ph idx="1"/>
          </p:nvPr>
        </p:nvSpPr>
        <p:spPr>
          <a:xfrm>
            <a:off x="913795" y="2096064"/>
            <a:ext cx="10353762" cy="4470388"/>
          </a:xfrm>
        </p:spPr>
        <p:txBody>
          <a:bodyPr>
            <a:normAutofit/>
          </a:bodyPr>
          <a:lstStyle/>
          <a:p>
            <a:pPr marL="0" indent="0" algn="ctr">
              <a:buNone/>
            </a:pPr>
            <a:r>
              <a:rPr lang="ar-SA" b="1" dirty="0">
                <a:effectLst/>
              </a:rPr>
              <a:t>إ</a:t>
            </a:r>
            <a:r>
              <a:rPr lang="ar-SA" sz="4400" b="1" dirty="0">
                <a:effectLst/>
              </a:rPr>
              <a:t>ِنَّ فِي خَلْقِ السَّمَاوَاتِ وَالْأَرْضِ وَاخْتِلَافِ اللَّيْلِ وَالنَّهَارِ لَآَيَاتٍ لِأُولِي الْأَلْبَابِ. الَّذِينَ يَذْكُرُونَ اللَّهَ قِيَامًا وَقُعُودًا وَعَلَى جُنُوبِهِمْ وَيَتَفَكَّرُونَ فِي خَلْقِ السَّمَاوَاتِ وَالْأَرْضِ رَبَّنَا مَا خَلَقْتَ هَذَا بَاطِلًا سُبْحَانَكَ فَقِنَا عَذَابَ النَّارِ</a:t>
            </a:r>
            <a:endParaRPr lang="ms-MY" sz="4400" dirty="0">
              <a:effectLst/>
            </a:endParaRPr>
          </a:p>
          <a:p>
            <a:pPr marL="0" indent="0" algn="ctr">
              <a:buNone/>
            </a:pPr>
            <a:r>
              <a:rPr lang="ms-MY" sz="4400" dirty="0"/>
              <a:t>[Q. 3: 191]</a:t>
            </a:r>
          </a:p>
        </p:txBody>
      </p:sp>
    </p:spTree>
    <p:extLst>
      <p:ext uri="{BB962C8B-B14F-4D97-AF65-F5344CB8AC3E}">
        <p14:creationId xmlns:p14="http://schemas.microsoft.com/office/powerpoint/2010/main" val="38805090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0A9786-667E-425E-81ED-C4B9CC3E1087}"/>
              </a:ext>
            </a:extLst>
          </p:cNvPr>
          <p:cNvSpPr>
            <a:spLocks noGrp="1"/>
          </p:cNvSpPr>
          <p:nvPr>
            <p:ph type="title"/>
          </p:nvPr>
        </p:nvSpPr>
        <p:spPr/>
        <p:txBody>
          <a:bodyPr/>
          <a:lstStyle/>
          <a:p>
            <a:endParaRPr lang="ms-MY"/>
          </a:p>
        </p:txBody>
      </p:sp>
      <p:sp>
        <p:nvSpPr>
          <p:cNvPr id="3" name="Content Placeholder 2">
            <a:extLst>
              <a:ext uri="{FF2B5EF4-FFF2-40B4-BE49-F238E27FC236}">
                <a16:creationId xmlns:a16="http://schemas.microsoft.com/office/drawing/2014/main" id="{3CEDEF3E-A1C4-40A9-A6C1-4C42ABB9F03F}"/>
              </a:ext>
            </a:extLst>
          </p:cNvPr>
          <p:cNvSpPr>
            <a:spLocks noGrp="1"/>
          </p:cNvSpPr>
          <p:nvPr>
            <p:ph idx="1"/>
          </p:nvPr>
        </p:nvSpPr>
        <p:spPr/>
        <p:txBody>
          <a:bodyPr>
            <a:normAutofit fontScale="92500" lnSpcReduction="20000"/>
          </a:bodyPr>
          <a:lstStyle/>
          <a:p>
            <a:pPr algn="ctr"/>
            <a:r>
              <a:rPr lang="ar-SA" sz="23900" dirty="0">
                <a:solidFill>
                  <a:srgbClr val="FFFF00"/>
                </a:solidFill>
                <a:latin typeface="Andalus" panose="02020603050405020304" pitchFamily="18" charset="-78"/>
                <a:cs typeface="Andalus" panose="02020603050405020304" pitchFamily="18" charset="-78"/>
              </a:rPr>
              <a:t>شكرا جزيلا</a:t>
            </a:r>
          </a:p>
          <a:p>
            <a:endParaRPr lang="ms-MY" dirty="0"/>
          </a:p>
        </p:txBody>
      </p:sp>
    </p:spTree>
    <p:extLst>
      <p:ext uri="{BB962C8B-B14F-4D97-AF65-F5344CB8AC3E}">
        <p14:creationId xmlns:p14="http://schemas.microsoft.com/office/powerpoint/2010/main" val="16444566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A2E881-610B-4ABB-AD49-CBA3728649F7}"/>
              </a:ext>
            </a:extLst>
          </p:cNvPr>
          <p:cNvSpPr>
            <a:spLocks noGrp="1"/>
          </p:cNvSpPr>
          <p:nvPr>
            <p:ph type="title"/>
          </p:nvPr>
        </p:nvSpPr>
        <p:spPr>
          <a:xfrm>
            <a:off x="913796" y="118533"/>
            <a:ext cx="10353761" cy="1326321"/>
          </a:xfrm>
        </p:spPr>
        <p:txBody>
          <a:bodyPr/>
          <a:lstStyle/>
          <a:p>
            <a:r>
              <a:rPr lang="ms-MY" dirty="0"/>
              <a:t>THE </a:t>
            </a:r>
            <a:r>
              <a:rPr lang="ms-MY" sz="5400" i="1" dirty="0">
                <a:solidFill>
                  <a:schemeClr val="tx2">
                    <a:lumMod val="75000"/>
                  </a:schemeClr>
                </a:solidFill>
              </a:rPr>
              <a:t>FITRAH</a:t>
            </a:r>
            <a:endParaRPr lang="ms-MY" i="1" dirty="0">
              <a:solidFill>
                <a:schemeClr val="tx2">
                  <a:lumMod val="75000"/>
                </a:schemeClr>
              </a:solidFill>
            </a:endParaRPr>
          </a:p>
        </p:txBody>
      </p:sp>
      <p:sp>
        <p:nvSpPr>
          <p:cNvPr id="3" name="Content Placeholder 2">
            <a:extLst>
              <a:ext uri="{FF2B5EF4-FFF2-40B4-BE49-F238E27FC236}">
                <a16:creationId xmlns:a16="http://schemas.microsoft.com/office/drawing/2014/main" id="{C0A8E140-5895-45B6-80CC-4ADE6C64F3CD}"/>
              </a:ext>
            </a:extLst>
          </p:cNvPr>
          <p:cNvSpPr>
            <a:spLocks noGrp="1"/>
          </p:cNvSpPr>
          <p:nvPr>
            <p:ph idx="1"/>
          </p:nvPr>
        </p:nvSpPr>
        <p:spPr>
          <a:xfrm>
            <a:off x="1133928" y="1029264"/>
            <a:ext cx="10353762" cy="5828736"/>
          </a:xfrm>
        </p:spPr>
        <p:txBody>
          <a:bodyPr/>
          <a:lstStyle/>
          <a:p>
            <a:r>
              <a:rPr lang="ms-MY" dirty="0">
                <a:effectLst/>
              </a:rPr>
              <a:t> </a:t>
            </a:r>
          </a:p>
          <a:p>
            <a:pPr algn="r" rtl="1"/>
            <a:r>
              <a:rPr lang="ar-SA" sz="3400" b="1" dirty="0">
                <a:solidFill>
                  <a:srgbClr val="FFC000"/>
                </a:solidFill>
                <a:effectLst/>
              </a:rPr>
              <a:t>فَأَقِمْ وَجْهَكَ لِلدِّينِ حَنِيفًا فِطْرَةَ اللَّهِ الَّتِي فَطَرَ النَّاسَ عَلَيْهَا لَا تَبْدِيلَ لِخَلْقِ اللَّهِ ذَلِكَ الدِّينُ الْقَيِّمُ وَلَكِنَّ أَكْثَرَ النَّاسِ لَا يَعْلَمُونَ</a:t>
            </a:r>
            <a:endParaRPr lang="ms-MY" sz="3400" dirty="0">
              <a:solidFill>
                <a:srgbClr val="FFC000"/>
              </a:solidFill>
              <a:effectLst/>
            </a:endParaRPr>
          </a:p>
          <a:p>
            <a:pPr algn="r"/>
            <a:endParaRPr lang="ms-MY" dirty="0"/>
          </a:p>
        </p:txBody>
      </p:sp>
      <p:sp>
        <p:nvSpPr>
          <p:cNvPr id="4" name="Rectangle 3">
            <a:extLst>
              <a:ext uri="{FF2B5EF4-FFF2-40B4-BE49-F238E27FC236}">
                <a16:creationId xmlns:a16="http://schemas.microsoft.com/office/drawing/2014/main" id="{DF3B6BEB-0039-420B-8054-E7EBD88D34DA}"/>
              </a:ext>
            </a:extLst>
          </p:cNvPr>
          <p:cNvSpPr/>
          <p:nvPr/>
        </p:nvSpPr>
        <p:spPr>
          <a:xfrm>
            <a:off x="440268" y="2897307"/>
            <a:ext cx="11413066" cy="3444276"/>
          </a:xfrm>
          <a:prstGeom prst="rect">
            <a:avLst/>
          </a:prstGeom>
        </p:spPr>
        <p:txBody>
          <a:bodyPr wrap="square">
            <a:spAutoFit/>
          </a:bodyPr>
          <a:lstStyle/>
          <a:p>
            <a:pPr algn="just">
              <a:lnSpc>
                <a:spcPct val="115000"/>
              </a:lnSpc>
              <a:spcAft>
                <a:spcPts val="0"/>
              </a:spcAft>
            </a:pPr>
            <a:r>
              <a:rPr lang="ms-MY" sz="3200" dirty="0">
                <a:latin typeface="Arial" panose="020B0604020202020204" pitchFamily="34" charset="0"/>
                <a:ea typeface="Times New Roman" panose="02020603050405020304" pitchFamily="18" charset="0"/>
              </a:rPr>
              <a:t>Maksudnya: </a:t>
            </a:r>
            <a:r>
              <a:rPr lang="ms-MY" sz="3200" i="1" dirty="0">
                <a:latin typeface="Arial" panose="020B0604020202020204" pitchFamily="34" charset="0"/>
                <a:ea typeface="Times New Roman" panose="02020603050405020304" pitchFamily="18" charset="0"/>
              </a:rPr>
              <a:t>Maka hadapkanlah mukamu (sepenuh jiwa ragamu) kepada agama (Islam/ tauhid) dalam keadaan bersih (dari syirik), (ia adalah) fitrah Allah yang mana Allah menjadikan manusia berada atas fitrah ini, tidak ada perubahan bagi ciptaan Allah, itulah agama yang lurus, tetapi kebanyakkan manusia tidak mengetahui</a:t>
            </a:r>
            <a:r>
              <a:rPr lang="ms-MY" sz="3200" dirty="0">
                <a:latin typeface="Arial" panose="020B0604020202020204" pitchFamily="34" charset="0"/>
                <a:ea typeface="Times New Roman" panose="02020603050405020304" pitchFamily="18" charset="0"/>
              </a:rPr>
              <a:t>.</a:t>
            </a:r>
            <a:r>
              <a:rPr lang="ms-MY" sz="3200" u="sng" dirty="0">
                <a:latin typeface="Arial" panose="020B0604020202020204" pitchFamily="34" charset="0"/>
                <a:ea typeface="Times New Roman" panose="02020603050405020304" pitchFamily="18" charset="0"/>
                <a:hlinkClick r:id="rId2">
                  <a:extLst>
                    <a:ext uri="{A12FA001-AC4F-418D-AE19-62706E023703}">
                      <ahyp:hlinkClr xmlns:ahyp="http://schemas.microsoft.com/office/drawing/2018/hyperlinkcolor" val="tx"/>
                    </a:ext>
                  </a:extLst>
                </a:hlinkClick>
              </a:rPr>
              <a:t>[11]</a:t>
            </a:r>
            <a:endParaRPr lang="ms-MY" sz="2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1591608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8E7FCC-7A55-4E2B-8FAC-0B3F88E9885F}"/>
              </a:ext>
            </a:extLst>
          </p:cNvPr>
          <p:cNvSpPr>
            <a:spLocks noGrp="1"/>
          </p:cNvSpPr>
          <p:nvPr>
            <p:ph type="title"/>
          </p:nvPr>
        </p:nvSpPr>
        <p:spPr>
          <a:xfrm>
            <a:off x="913795" y="0"/>
            <a:ext cx="10353761" cy="1935921"/>
          </a:xfrm>
        </p:spPr>
        <p:txBody>
          <a:bodyPr/>
          <a:lstStyle/>
          <a:p>
            <a:r>
              <a:rPr lang="ms-MY" dirty="0"/>
              <a:t>THE </a:t>
            </a:r>
            <a:r>
              <a:rPr lang="ms-MY" sz="4400" i="1" dirty="0">
                <a:solidFill>
                  <a:srgbClr val="92D050"/>
                </a:solidFill>
              </a:rPr>
              <a:t>QALB</a:t>
            </a:r>
            <a:r>
              <a:rPr lang="ms-MY" i="1" dirty="0">
                <a:solidFill>
                  <a:srgbClr val="92D050"/>
                </a:solidFill>
              </a:rPr>
              <a:t> </a:t>
            </a:r>
            <a:r>
              <a:rPr lang="ms-MY" dirty="0"/>
              <a:t>HAS BEEN ENDOWED WITH TWO INClinATIONS OR POTENTIALS</a:t>
            </a:r>
          </a:p>
        </p:txBody>
      </p:sp>
      <p:sp>
        <p:nvSpPr>
          <p:cNvPr id="3" name="Content Placeholder 2">
            <a:extLst>
              <a:ext uri="{FF2B5EF4-FFF2-40B4-BE49-F238E27FC236}">
                <a16:creationId xmlns:a16="http://schemas.microsoft.com/office/drawing/2014/main" id="{32436F25-4AD8-4EB7-A50A-2C1203F10D59}"/>
              </a:ext>
            </a:extLst>
          </p:cNvPr>
          <p:cNvSpPr>
            <a:spLocks noGrp="1"/>
          </p:cNvSpPr>
          <p:nvPr>
            <p:ph idx="1"/>
          </p:nvPr>
        </p:nvSpPr>
        <p:spPr>
          <a:xfrm>
            <a:off x="270934" y="1608667"/>
            <a:ext cx="11921066" cy="4927599"/>
          </a:xfrm>
        </p:spPr>
        <p:txBody>
          <a:bodyPr>
            <a:normAutofit fontScale="70000" lnSpcReduction="20000"/>
          </a:bodyPr>
          <a:lstStyle/>
          <a:p>
            <a:pPr rtl="1"/>
            <a:r>
              <a:rPr lang="ar-SA" sz="2900" b="1" dirty="0">
                <a:solidFill>
                  <a:srgbClr val="FFC000"/>
                </a:solidFill>
                <a:effectLst/>
              </a:rPr>
              <a:t>أ</a:t>
            </a:r>
            <a:r>
              <a:rPr lang="ar-SA" sz="5800" b="1" dirty="0">
                <a:solidFill>
                  <a:srgbClr val="FFC000"/>
                </a:solidFill>
                <a:effectLst/>
              </a:rPr>
              <a:t>َلَاْ وَاِنَّ فِيْ الْجَسَدِ مُضْغَةً اِذَاْ صَلُحَتْ صَلُحَ الْجَسَدُ كُلُّهُ وَاِذَاْ فَسَدَتْ فَسَدَ الْجَسَدُ كُلُّهُ أَلَاْ وَهِيَ الْقَلْبُ</a:t>
            </a:r>
            <a:endParaRPr lang="ms-MY" sz="5800" dirty="0">
              <a:solidFill>
                <a:srgbClr val="FFC000"/>
              </a:solidFill>
              <a:effectLst/>
            </a:endParaRPr>
          </a:p>
          <a:p>
            <a:r>
              <a:rPr lang="ms-MY" sz="5800" dirty="0">
                <a:effectLst/>
              </a:rPr>
              <a:t>Maksudnya : </a:t>
            </a:r>
            <a:r>
              <a:rPr lang="ms-MY" sz="5800" i="1" dirty="0">
                <a:effectLst/>
              </a:rPr>
              <a:t>Ketahuilah sesunggunya dalam tubuh manusia itu ada segumpal darah, apabila ia baik maka baiklah seluruh jasadnya dan apabila ia rosak maka rosaklah seluruh tubuhnya, ketahuilah, itulah hati</a:t>
            </a:r>
            <a:r>
              <a:rPr lang="ms-MY" sz="5800" dirty="0">
                <a:effectLst/>
              </a:rPr>
              <a:t>.</a:t>
            </a:r>
            <a:r>
              <a:rPr lang="ms-MY" sz="5800" u="sng" dirty="0">
                <a:effectLst/>
                <a:hlinkClick r:id="rId2"/>
              </a:rPr>
              <a:t>[15</a:t>
            </a:r>
            <a:r>
              <a:rPr lang="ms-MY" sz="2900" u="sng" dirty="0">
                <a:effectLst/>
                <a:hlinkClick r:id="rId2"/>
              </a:rPr>
              <a:t>]</a:t>
            </a:r>
            <a:endParaRPr lang="ms-MY" sz="2900" dirty="0">
              <a:effectLst/>
            </a:endParaRPr>
          </a:p>
          <a:p>
            <a:endParaRPr lang="ms-MY" dirty="0"/>
          </a:p>
        </p:txBody>
      </p:sp>
    </p:spTree>
    <p:extLst>
      <p:ext uri="{BB962C8B-B14F-4D97-AF65-F5344CB8AC3E}">
        <p14:creationId xmlns:p14="http://schemas.microsoft.com/office/powerpoint/2010/main" val="2677888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696FCF-AEF3-4627-B235-178B27E66272}"/>
              </a:ext>
            </a:extLst>
          </p:cNvPr>
          <p:cNvSpPr>
            <a:spLocks noGrp="1"/>
          </p:cNvSpPr>
          <p:nvPr>
            <p:ph type="title"/>
          </p:nvPr>
        </p:nvSpPr>
        <p:spPr>
          <a:xfrm>
            <a:off x="440267" y="270933"/>
            <a:ext cx="11407176" cy="1326321"/>
          </a:xfrm>
        </p:spPr>
        <p:txBody>
          <a:bodyPr>
            <a:normAutofit fontScale="90000"/>
          </a:bodyPr>
          <a:lstStyle/>
          <a:p>
            <a:r>
              <a:rPr lang="ms-MY" sz="4400" dirty="0">
                <a:solidFill>
                  <a:srgbClr val="FF0000"/>
                </a:solidFill>
              </a:rPr>
              <a:t>THE SOUL (</a:t>
            </a:r>
            <a:r>
              <a:rPr lang="ms-MY" sz="4400" i="1" dirty="0">
                <a:solidFill>
                  <a:srgbClr val="FFC000"/>
                </a:solidFill>
              </a:rPr>
              <a:t>NAFS</a:t>
            </a:r>
            <a:r>
              <a:rPr lang="ms-MY" sz="4400" dirty="0">
                <a:solidFill>
                  <a:srgbClr val="FF0000"/>
                </a:solidFill>
              </a:rPr>
              <a:t>) HAS TWO OPPOSITE TENDENCIES OR POTENTIALS</a:t>
            </a:r>
          </a:p>
        </p:txBody>
      </p:sp>
      <p:sp>
        <p:nvSpPr>
          <p:cNvPr id="3" name="Content Placeholder 2">
            <a:extLst>
              <a:ext uri="{FF2B5EF4-FFF2-40B4-BE49-F238E27FC236}">
                <a16:creationId xmlns:a16="http://schemas.microsoft.com/office/drawing/2014/main" id="{F130EE42-CDB2-4B8F-9005-204BEB8E7A65}"/>
              </a:ext>
            </a:extLst>
          </p:cNvPr>
          <p:cNvSpPr>
            <a:spLocks noGrp="1"/>
          </p:cNvSpPr>
          <p:nvPr>
            <p:ph idx="1"/>
          </p:nvPr>
        </p:nvSpPr>
        <p:spPr>
          <a:xfrm>
            <a:off x="440267" y="1825130"/>
            <a:ext cx="11098223" cy="4761937"/>
          </a:xfrm>
        </p:spPr>
        <p:txBody>
          <a:bodyPr>
            <a:normAutofit lnSpcReduction="10000"/>
          </a:bodyPr>
          <a:lstStyle/>
          <a:p>
            <a:pPr algn="just"/>
            <a:r>
              <a:rPr lang="ar-SA" sz="2800" b="1" dirty="0">
                <a:solidFill>
                  <a:srgbClr val="FFFF00"/>
                </a:solidFill>
                <a:effectLst/>
              </a:rPr>
              <a:t>ق</a:t>
            </a:r>
            <a:r>
              <a:rPr lang="ar-SA" sz="5400" b="1" dirty="0">
                <a:solidFill>
                  <a:srgbClr val="FFFF00"/>
                </a:solidFill>
                <a:effectLst/>
              </a:rPr>
              <a:t>َدْ أَفْلَحَ مَنْ زَكَّاهَا. وَقَدْ خَابَ مَنْ دَسَّاهَا</a:t>
            </a:r>
            <a:endParaRPr lang="ms-MY" sz="8000" dirty="0">
              <a:solidFill>
                <a:srgbClr val="FFFF00"/>
              </a:solidFill>
              <a:effectLst/>
            </a:endParaRPr>
          </a:p>
          <a:p>
            <a:pPr algn="just"/>
            <a:r>
              <a:rPr lang="ms-MY" sz="4000" i="1" dirty="0">
                <a:effectLst/>
              </a:rPr>
              <a:t>“By the Soul, and the proportion and order given to it;  And its enlightenment as to its wrong and its right; Truly he succeeds that purifies it, And he fails that corrupts it</a:t>
            </a:r>
            <a:r>
              <a:rPr lang="ms-MY" sz="4000" dirty="0">
                <a:effectLst/>
              </a:rPr>
              <a:t>” (al-Qur’ân, 91: 7-10).</a:t>
            </a:r>
          </a:p>
          <a:p>
            <a:pPr algn="just"/>
            <a:endParaRPr lang="ms-MY" sz="3200" dirty="0"/>
          </a:p>
        </p:txBody>
      </p:sp>
    </p:spTree>
    <p:extLst>
      <p:ext uri="{BB962C8B-B14F-4D97-AF65-F5344CB8AC3E}">
        <p14:creationId xmlns:p14="http://schemas.microsoft.com/office/powerpoint/2010/main" val="4686581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7931DF-8E56-42D9-B3D0-9287AA9D476B}"/>
              </a:ext>
            </a:extLst>
          </p:cNvPr>
          <p:cNvSpPr>
            <a:spLocks noGrp="1"/>
          </p:cNvSpPr>
          <p:nvPr>
            <p:ph type="title"/>
          </p:nvPr>
        </p:nvSpPr>
        <p:spPr>
          <a:xfrm>
            <a:off x="913795" y="403639"/>
            <a:ext cx="10353761" cy="1326321"/>
          </a:xfrm>
        </p:spPr>
        <p:txBody>
          <a:bodyPr>
            <a:normAutofit/>
          </a:bodyPr>
          <a:lstStyle/>
          <a:p>
            <a:r>
              <a:rPr lang="ms-MY" sz="3600" dirty="0">
                <a:solidFill>
                  <a:srgbClr val="00B0F0"/>
                </a:solidFill>
              </a:rPr>
              <a:t>ALLAH SWT WANTS BELIEVERS TO HAVE </a:t>
            </a:r>
            <a:r>
              <a:rPr lang="ms-MY" sz="3600" dirty="0">
                <a:solidFill>
                  <a:srgbClr val="92D050"/>
                </a:solidFill>
              </a:rPr>
              <a:t>TAQWA</a:t>
            </a:r>
          </a:p>
        </p:txBody>
      </p:sp>
      <p:sp>
        <p:nvSpPr>
          <p:cNvPr id="3" name="Content Placeholder 2">
            <a:extLst>
              <a:ext uri="{FF2B5EF4-FFF2-40B4-BE49-F238E27FC236}">
                <a16:creationId xmlns:a16="http://schemas.microsoft.com/office/drawing/2014/main" id="{8C938D24-2051-4BD0-B463-D7930D515872}"/>
              </a:ext>
            </a:extLst>
          </p:cNvPr>
          <p:cNvSpPr>
            <a:spLocks noGrp="1"/>
          </p:cNvSpPr>
          <p:nvPr>
            <p:ph idx="1"/>
          </p:nvPr>
        </p:nvSpPr>
        <p:spPr>
          <a:xfrm>
            <a:off x="913795" y="1964266"/>
            <a:ext cx="10353762" cy="5384799"/>
          </a:xfrm>
        </p:spPr>
        <p:txBody>
          <a:bodyPr>
            <a:normAutofit/>
          </a:bodyPr>
          <a:lstStyle/>
          <a:p>
            <a:pPr algn="ctr" rtl="1"/>
            <a:r>
              <a:rPr lang="ar-SA" sz="4000" b="1" dirty="0">
                <a:effectLst/>
              </a:rPr>
              <a:t>يَا أَيُّهَا الَّذِينَ آَمَنُوا اتَّقُوا اللَّهَ وَكُونُوا مَعَ الصَّادِقِينَ</a:t>
            </a:r>
            <a:endParaRPr lang="ms-MY" sz="4000" dirty="0">
              <a:effectLst/>
            </a:endParaRPr>
          </a:p>
          <a:p>
            <a:pPr algn="ctr"/>
            <a:r>
              <a:rPr lang="ms-MY" sz="4000" dirty="0">
                <a:effectLst/>
              </a:rPr>
              <a:t>Maksudnya : </a:t>
            </a:r>
            <a:r>
              <a:rPr lang="ms-MY" sz="4000" i="1" dirty="0">
                <a:effectLst/>
              </a:rPr>
              <a:t>Wahai orang-orang yang beriman, hendaklah kamu bertaqwa kepada Allah dan hendaklah kamu bersama-sama dengan orang-orang yang benar</a:t>
            </a:r>
            <a:r>
              <a:rPr lang="ms-MY" sz="4000" dirty="0">
                <a:effectLst/>
              </a:rPr>
              <a:t>.</a:t>
            </a:r>
            <a:r>
              <a:rPr lang="ms-MY" sz="4000" u="sng" dirty="0">
                <a:effectLst/>
                <a:hlinkClick r:id="rId2"/>
              </a:rPr>
              <a:t>[Q. 9:119]</a:t>
            </a:r>
            <a:r>
              <a:rPr lang="ms-MY" sz="4000" dirty="0">
                <a:effectLst/>
              </a:rPr>
              <a:t>    </a:t>
            </a:r>
            <a:r>
              <a:rPr lang="ms-MY" dirty="0">
                <a:effectLst/>
              </a:rPr>
              <a:t>                        </a:t>
            </a:r>
          </a:p>
          <a:p>
            <a:pPr algn="ctr"/>
            <a:endParaRPr lang="ms-MY" dirty="0"/>
          </a:p>
        </p:txBody>
      </p:sp>
    </p:spTree>
    <p:extLst>
      <p:ext uri="{BB962C8B-B14F-4D97-AF65-F5344CB8AC3E}">
        <p14:creationId xmlns:p14="http://schemas.microsoft.com/office/powerpoint/2010/main" val="21891298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99AB28-74E3-47D9-97C9-A633D6331800}"/>
              </a:ext>
            </a:extLst>
          </p:cNvPr>
          <p:cNvSpPr>
            <a:spLocks noGrp="1"/>
          </p:cNvSpPr>
          <p:nvPr>
            <p:ph type="title"/>
          </p:nvPr>
        </p:nvSpPr>
        <p:spPr/>
        <p:txBody>
          <a:bodyPr>
            <a:normAutofit fontScale="90000"/>
          </a:bodyPr>
          <a:lstStyle/>
          <a:p>
            <a:r>
              <a:rPr lang="ms-MY" sz="4800" i="1" dirty="0">
                <a:solidFill>
                  <a:srgbClr val="FFC000"/>
                </a:solidFill>
              </a:rPr>
              <a:t>JIHAD FI SABIL ALLAH </a:t>
            </a:r>
            <a:r>
              <a:rPr lang="ms-MY" sz="4800" dirty="0">
                <a:solidFill>
                  <a:srgbClr val="FFC000"/>
                </a:solidFill>
              </a:rPr>
              <a:t>SWT with </a:t>
            </a:r>
            <a:r>
              <a:rPr lang="ms-MY" sz="4800" i="1" dirty="0">
                <a:solidFill>
                  <a:schemeClr val="bg2">
                    <a:lumMod val="60000"/>
                    <a:lumOff val="40000"/>
                  </a:schemeClr>
                </a:solidFill>
              </a:rPr>
              <a:t>TAQWA</a:t>
            </a:r>
          </a:p>
        </p:txBody>
      </p:sp>
      <p:sp>
        <p:nvSpPr>
          <p:cNvPr id="3" name="Content Placeholder 2">
            <a:extLst>
              <a:ext uri="{FF2B5EF4-FFF2-40B4-BE49-F238E27FC236}">
                <a16:creationId xmlns:a16="http://schemas.microsoft.com/office/drawing/2014/main" id="{534D1A81-E29B-4041-968A-17008219A1F4}"/>
              </a:ext>
            </a:extLst>
          </p:cNvPr>
          <p:cNvSpPr>
            <a:spLocks noGrp="1"/>
          </p:cNvSpPr>
          <p:nvPr>
            <p:ph idx="1"/>
          </p:nvPr>
        </p:nvSpPr>
        <p:spPr>
          <a:xfrm>
            <a:off x="924444" y="1591733"/>
            <a:ext cx="10353762" cy="4656667"/>
          </a:xfrm>
        </p:spPr>
        <p:txBody>
          <a:bodyPr>
            <a:normAutofit fontScale="92500" lnSpcReduction="10000"/>
          </a:bodyPr>
          <a:lstStyle/>
          <a:p>
            <a:pPr algn="ctr"/>
            <a:r>
              <a:rPr lang="ms-MY" dirty="0">
                <a:effectLst/>
              </a:rPr>
              <a:t> </a:t>
            </a:r>
            <a:endParaRPr lang="ms-MY" sz="3200" dirty="0">
              <a:effectLst/>
            </a:endParaRPr>
          </a:p>
          <a:p>
            <a:pPr algn="ctr" rtl="1"/>
            <a:r>
              <a:rPr lang="ar-SA" sz="4300" b="1" dirty="0">
                <a:effectLst/>
              </a:rPr>
              <a:t>ي</a:t>
            </a:r>
            <a:r>
              <a:rPr lang="ar-SA" sz="4300" b="1" dirty="0">
                <a:solidFill>
                  <a:srgbClr val="00B0F0"/>
                </a:solidFill>
                <a:effectLst/>
              </a:rPr>
              <a:t>َا أَيُّهَا الَّذِينَ آَمَنُوا اتَّقُوا اللَّهَ وَابْتَغُوا إِلَيْهِ الْوَسِيلَةَوَجَاهِدُوا فِي سَبِيلِهِ لَعَلَّكُمْ </a:t>
            </a:r>
            <a:r>
              <a:rPr lang="ar-SA" sz="4800" b="1" dirty="0">
                <a:solidFill>
                  <a:srgbClr val="00B0F0"/>
                </a:solidFill>
                <a:effectLst/>
              </a:rPr>
              <a:t>تُفْلِحُونَ</a:t>
            </a:r>
            <a:endParaRPr lang="ms-MY" sz="4300" dirty="0">
              <a:solidFill>
                <a:srgbClr val="00B0F0"/>
              </a:solidFill>
              <a:effectLst/>
            </a:endParaRPr>
          </a:p>
          <a:p>
            <a:pPr algn="ctr"/>
            <a:r>
              <a:rPr lang="ms-MY" sz="3200" dirty="0">
                <a:effectLst/>
              </a:rPr>
              <a:t>Maksudnya: </a:t>
            </a:r>
            <a:r>
              <a:rPr lang="ms-MY" sz="3200" i="1" dirty="0">
                <a:effectLst/>
              </a:rPr>
              <a:t>Wahai orang-orang yang beriman, hendaklah kamu bertaqwa kepada Allah dan carilah wasilah kepadaNya, dan berjuanglah pada jalan Allah (untuk menegakkan Islam) supaya kamu beroleh kejayaan.</a:t>
            </a:r>
            <a:r>
              <a:rPr lang="ms-MY" sz="3200" u="sng" dirty="0">
                <a:effectLst/>
                <a:hlinkClick r:id="rId2"/>
              </a:rPr>
              <a:t>[Q.5:35]</a:t>
            </a:r>
            <a:endParaRPr lang="ms-MY" sz="3200" dirty="0">
              <a:effectLst/>
            </a:endParaRPr>
          </a:p>
          <a:p>
            <a:endParaRPr lang="ms-MY" dirty="0"/>
          </a:p>
        </p:txBody>
      </p:sp>
    </p:spTree>
    <p:extLst>
      <p:ext uri="{BB962C8B-B14F-4D97-AF65-F5344CB8AC3E}">
        <p14:creationId xmlns:p14="http://schemas.microsoft.com/office/powerpoint/2010/main" val="35127465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56BC81-4D7C-4F10-B247-7156C1531CE3}"/>
              </a:ext>
            </a:extLst>
          </p:cNvPr>
          <p:cNvSpPr>
            <a:spLocks noGrp="1"/>
          </p:cNvSpPr>
          <p:nvPr>
            <p:ph type="title"/>
          </p:nvPr>
        </p:nvSpPr>
        <p:spPr>
          <a:xfrm>
            <a:off x="913796" y="0"/>
            <a:ext cx="10770204" cy="1693333"/>
          </a:xfrm>
        </p:spPr>
        <p:txBody>
          <a:bodyPr>
            <a:normAutofit/>
          </a:bodyPr>
          <a:lstStyle/>
          <a:p>
            <a:r>
              <a:rPr lang="ms-MY" sz="4400" dirty="0">
                <a:solidFill>
                  <a:srgbClr val="FF0000"/>
                </a:solidFill>
              </a:rPr>
              <a:t>EVIL INFLUENCE OF </a:t>
            </a:r>
            <a:r>
              <a:rPr lang="ms-MY" sz="5400" i="1" dirty="0">
                <a:solidFill>
                  <a:srgbClr val="FFFF00"/>
                </a:solidFill>
              </a:rPr>
              <a:t>TAGHUT</a:t>
            </a:r>
            <a:r>
              <a:rPr lang="ms-MY" sz="4400" dirty="0">
                <a:solidFill>
                  <a:srgbClr val="FF0000"/>
                </a:solidFill>
              </a:rPr>
              <a:t> AND </a:t>
            </a:r>
            <a:r>
              <a:rPr lang="ms-MY" sz="5400" i="1" dirty="0">
                <a:solidFill>
                  <a:srgbClr val="FFFF00"/>
                </a:solidFill>
              </a:rPr>
              <a:t>SHAITAN</a:t>
            </a:r>
            <a:endParaRPr lang="ms-MY" sz="4400" i="1" dirty="0">
              <a:solidFill>
                <a:srgbClr val="FFFF00"/>
              </a:solidFill>
            </a:endParaRPr>
          </a:p>
        </p:txBody>
      </p:sp>
      <p:sp>
        <p:nvSpPr>
          <p:cNvPr id="3" name="Content Placeholder 2">
            <a:extLst>
              <a:ext uri="{FF2B5EF4-FFF2-40B4-BE49-F238E27FC236}">
                <a16:creationId xmlns:a16="http://schemas.microsoft.com/office/drawing/2014/main" id="{3D2A76DA-0FC3-473A-A7E6-9D4EAD273351}"/>
              </a:ext>
            </a:extLst>
          </p:cNvPr>
          <p:cNvSpPr>
            <a:spLocks noGrp="1"/>
          </p:cNvSpPr>
          <p:nvPr>
            <p:ph idx="1"/>
          </p:nvPr>
        </p:nvSpPr>
        <p:spPr>
          <a:xfrm>
            <a:off x="338667" y="1693333"/>
            <a:ext cx="11514666" cy="4995334"/>
          </a:xfrm>
        </p:spPr>
        <p:txBody>
          <a:bodyPr>
            <a:normAutofit/>
          </a:bodyPr>
          <a:lstStyle/>
          <a:p>
            <a:pPr algn="ctr"/>
            <a:r>
              <a:rPr lang="ms-MY" dirty="0">
                <a:effectLst/>
              </a:rPr>
              <a:t> </a:t>
            </a:r>
            <a:endParaRPr lang="ms-MY" sz="3200" dirty="0">
              <a:effectLst/>
            </a:endParaRPr>
          </a:p>
          <a:p>
            <a:pPr algn="ctr" rtl="1"/>
            <a:r>
              <a:rPr lang="ar-SA" sz="4000" b="1" dirty="0">
                <a:solidFill>
                  <a:schemeClr val="accent2">
                    <a:lumMod val="60000"/>
                    <a:lumOff val="40000"/>
                  </a:schemeClr>
                </a:solidFill>
                <a:effectLst/>
              </a:rPr>
              <a:t>و</a:t>
            </a:r>
            <a:r>
              <a:rPr lang="ar-SA" sz="4800" b="1" dirty="0">
                <a:solidFill>
                  <a:schemeClr val="accent2">
                    <a:lumMod val="60000"/>
                    <a:lumOff val="40000"/>
                  </a:schemeClr>
                </a:solidFill>
                <a:effectLst/>
              </a:rPr>
              <a:t>َلَقَدْ بَعَثْنَا فِي كُلِّ أُمَّةٍ رَسُولًا أَنِ اعْبُدُوا اللَّهَ وَاجْتَنِبُوا الطَّاغُوتَ</a:t>
            </a:r>
            <a:endParaRPr lang="ms-MY" sz="3200" dirty="0">
              <a:effectLst/>
            </a:endParaRPr>
          </a:p>
          <a:p>
            <a:pPr algn="ctr"/>
            <a:r>
              <a:rPr lang="ms-MY" sz="3200" dirty="0">
                <a:effectLst/>
              </a:rPr>
              <a:t>Maksudnya; </a:t>
            </a:r>
            <a:r>
              <a:rPr lang="ms-MY" sz="3200" i="1" dirty="0">
                <a:effectLst/>
              </a:rPr>
              <a:t>Sesungguhnya Kami (Allah) telah mengutuskan kepada setiap umat itu rasul (yang menyeru mereka supaya) mengabdikan diri kepada Allah dan menjauhi kezaliman</a:t>
            </a:r>
            <a:r>
              <a:rPr lang="ms-MY" sz="3200" dirty="0">
                <a:effectLst/>
              </a:rPr>
              <a:t>.</a:t>
            </a:r>
            <a:r>
              <a:rPr lang="ms-MY" sz="3200" u="sng" dirty="0">
                <a:effectLst/>
                <a:hlinkClick r:id="rId2"/>
              </a:rPr>
              <a:t>[Q.16:36</a:t>
            </a:r>
            <a:r>
              <a:rPr lang="ms-MY" u="sng" dirty="0">
                <a:effectLst/>
                <a:hlinkClick r:id="rId2"/>
              </a:rPr>
              <a:t>]</a:t>
            </a:r>
            <a:endParaRPr lang="ms-MY" dirty="0">
              <a:effectLst/>
            </a:endParaRPr>
          </a:p>
          <a:p>
            <a:pPr algn="ctr"/>
            <a:endParaRPr lang="ms-MY" dirty="0"/>
          </a:p>
        </p:txBody>
      </p:sp>
    </p:spTree>
    <p:extLst>
      <p:ext uri="{BB962C8B-B14F-4D97-AF65-F5344CB8AC3E}">
        <p14:creationId xmlns:p14="http://schemas.microsoft.com/office/powerpoint/2010/main" val="40280664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amask">
  <a:themeElements>
    <a:clrScheme name="Damask">
      <a:dk1>
        <a:sysClr val="windowText" lastClr="000000"/>
      </a:dk1>
      <a:lt1>
        <a:sysClr val="window" lastClr="FFFFFF"/>
      </a:lt1>
      <a:dk2>
        <a:srgbClr val="2A5B7F"/>
      </a:dk2>
      <a:lt2>
        <a:srgbClr val="ABDAFC"/>
      </a:lt2>
      <a:accent1>
        <a:srgbClr val="9EC544"/>
      </a:accent1>
      <a:accent2>
        <a:srgbClr val="50BEA3"/>
      </a:accent2>
      <a:accent3>
        <a:srgbClr val="4A9CCC"/>
      </a:accent3>
      <a:accent4>
        <a:srgbClr val="9A66CA"/>
      </a:accent4>
      <a:accent5>
        <a:srgbClr val="C54F71"/>
      </a:accent5>
      <a:accent6>
        <a:srgbClr val="DE9C3C"/>
      </a:accent6>
      <a:hlink>
        <a:srgbClr val="6BA9DA"/>
      </a:hlink>
      <a:folHlink>
        <a:srgbClr val="A0BCD3"/>
      </a:folHlink>
    </a:clrScheme>
    <a:fontScheme name="Damask">
      <a:majorFont>
        <a:latin typeface="Bookman Old Style" panose="02050604050505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amask">
      <a:fillStyleLst>
        <a:solidFill>
          <a:schemeClr val="phClr"/>
        </a:solidFill>
        <a:gradFill rotWithShape="1">
          <a:gsLst>
            <a:gs pos="0">
              <a:schemeClr val="phClr">
                <a:tint val="48000"/>
                <a:satMod val="105000"/>
                <a:lumMod val="110000"/>
              </a:schemeClr>
            </a:gs>
            <a:gs pos="100000">
              <a:schemeClr val="phClr">
                <a:tint val="78000"/>
                <a:satMod val="109000"/>
                <a:lumMod val="100000"/>
              </a:schemeClr>
            </a:gs>
          </a:gsLst>
          <a:lin ang="5400000" scaled="0"/>
        </a:gradFill>
        <a:gradFill rotWithShape="1">
          <a:gsLst>
            <a:gs pos="0">
              <a:schemeClr val="phClr">
                <a:tint val="94000"/>
                <a:satMod val="100000"/>
                <a:lumMod val="104000"/>
              </a:schemeClr>
            </a:gs>
            <a:gs pos="69000">
              <a:schemeClr val="phClr">
                <a:shade val="86000"/>
                <a:satMod val="130000"/>
                <a:lumMod val="102000"/>
              </a:schemeClr>
            </a:gs>
            <a:gs pos="100000">
              <a:schemeClr val="phClr">
                <a:shade val="72000"/>
                <a:satMod val="130000"/>
                <a:lumMod val="100000"/>
              </a:scheme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38100" dir="5400000" sy="96000" rotWithShape="0">
              <a:srgbClr val="000000">
                <a:alpha val="54000"/>
              </a:srgbClr>
            </a:outerShdw>
          </a:effectLst>
        </a:effectStyle>
        <a:effectStyle>
          <a:effectLst>
            <a:outerShdw blurRad="76200" dist="38100" dir="5400000" algn="ctr" rotWithShape="0">
              <a:srgbClr val="000000">
                <a:alpha val="76000"/>
              </a:srgbClr>
            </a:outerShdw>
          </a:effectLst>
          <a:scene3d>
            <a:camera prst="orthographicFront">
              <a:rot lat="0" lon="0" rev="0"/>
            </a:camera>
            <a:lightRig rig="balanced" dir="t"/>
          </a:scene3d>
          <a:sp3d prstMaterial="matte">
            <a:bevelT w="25400" h="25400" prst="relaxedInset"/>
          </a:sp3d>
        </a:effectStyle>
      </a:effectStyleLst>
      <a:bgFillStyleLst>
        <a:solidFill>
          <a:schemeClr val="phClr"/>
        </a:solidFill>
        <a:solidFill>
          <a:schemeClr val="phClr">
            <a:tint val="95000"/>
            <a:satMod val="170000"/>
          </a:schemeClr>
        </a:solidFill>
        <a:blipFill rotWithShape="1">
          <a:blip xmlns:r="http://schemas.openxmlformats.org/officeDocument/2006/relationships" r:embed="rId1">
            <a:duotone>
              <a:schemeClr val="phClr">
                <a:shade val="18000"/>
                <a:satMod val="160000"/>
                <a:lumMod val="28000"/>
              </a:schemeClr>
              <a:schemeClr val="phClr">
                <a:tint val="95000"/>
                <a:satMod val="160000"/>
                <a:lumMod val="116000"/>
              </a:schemeClr>
            </a:duotone>
          </a:blip>
          <a:stretch/>
        </a:blipFill>
      </a:bgFillStyleLst>
    </a:fmtScheme>
  </a:themeElements>
  <a:objectDefaults/>
  <a:extraClrSchemeLst/>
  <a:extLst>
    <a:ext uri="{05A4C25C-085E-4340-85A3-A5531E510DB2}">
      <thm15:themeFamily xmlns:thm15="http://schemas.microsoft.com/office/thememl/2012/main" name="Damask" id="{F9A299A0-33D0-4E0F-9F3F-7163E3744208}" vid="{746EEEEA-FB6A-406B-B510-531588D54811}"/>
    </a:ext>
  </a:extLst>
</a:theme>
</file>

<file path=docProps/app.xml><?xml version="1.0" encoding="utf-8"?>
<Properties xmlns="http://schemas.openxmlformats.org/officeDocument/2006/extended-properties" xmlns:vt="http://schemas.openxmlformats.org/officeDocument/2006/docPropsVTypes">
  <Template>TM04033921[[fn=Damask]]</Template>
  <TotalTime>375</TotalTime>
  <Words>1130</Words>
  <Application>Microsoft Office PowerPoint</Application>
  <PresentationFormat>Widescreen</PresentationFormat>
  <Paragraphs>107</Paragraphs>
  <Slides>33</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Andalus</vt:lpstr>
      <vt:lpstr>Arial</vt:lpstr>
      <vt:lpstr>Bookman Old Style</vt:lpstr>
      <vt:lpstr>Calibri</vt:lpstr>
      <vt:lpstr>Rockwell</vt:lpstr>
      <vt:lpstr>Times New Roman</vt:lpstr>
      <vt:lpstr>Damask</vt:lpstr>
      <vt:lpstr>“QALB AND TAZKIYAT AL-NAFS”</vt:lpstr>
      <vt:lpstr>THE SPIRITUAL ESSENCE OF HUMAN BEINGS</vt:lpstr>
      <vt:lpstr>THE DIVINELY ORIGINATED RUH IN ITS ORIGINAL STATE</vt:lpstr>
      <vt:lpstr>THE FITRAH</vt:lpstr>
      <vt:lpstr>THE QALB HAS BEEN ENDOWED WITH TWO INClinATIONS OR POTENTIALS</vt:lpstr>
      <vt:lpstr>THE SOUL (NAFS) HAS TWO OPPOSITE TENDENCIES OR POTENTIALS</vt:lpstr>
      <vt:lpstr>ALLAH SWT WANTS BELIEVERS TO HAVE TAQWA</vt:lpstr>
      <vt:lpstr>JIHAD FI SABIL ALLAH SWT with TAQWA</vt:lpstr>
      <vt:lpstr>EVIL INFLUENCE OF TAGHUT AND SHAITAN</vt:lpstr>
      <vt:lpstr>THE SOUND HEART (QALB SALIM) IS THE GOAL OF BELIEVERS</vt:lpstr>
      <vt:lpstr>Shaitan attacks and ambushes humans from many angles and diverse strategies</vt:lpstr>
      <vt:lpstr>Ibn al-Jauzi on IBLIS</vt:lpstr>
      <vt:lpstr>Cont.</vt:lpstr>
      <vt:lpstr>Cont.</vt:lpstr>
      <vt:lpstr>Cont.</vt:lpstr>
      <vt:lpstr>HARDENING OF THE SPIRITUAL HEART</vt:lpstr>
      <vt:lpstr>Cont.</vt:lpstr>
      <vt:lpstr>Cont.</vt:lpstr>
      <vt:lpstr>DISEASES (amrad) OF THE SPIRITUAL HEART</vt:lpstr>
      <vt:lpstr>Delusions/deceptions/SEDUCTIONS are poisons of the QALB</vt:lpstr>
      <vt:lpstr>Cont.</vt:lpstr>
      <vt:lpstr>الغرور DELUSION/DECEPTION/seduction </vt:lpstr>
      <vt:lpstr>DELUSION/DECEPTION/seduction</vt:lpstr>
      <vt:lpstr>DELUSION/DECEPTION/seduction</vt:lpstr>
      <vt:lpstr>THIS-WORLDLY LIFE</vt:lpstr>
      <vt:lpstr>TAZKIYAT AL-NAFS: Purification/sanctification of the soul FROM Diseases, corruptive elements, effects of sins, evil desires, whisperings of shaitan, deceptions, delusions, seductions</vt:lpstr>
      <vt:lpstr>Cont.</vt:lpstr>
      <vt:lpstr>Al-NAFS</vt:lpstr>
      <vt:lpstr>Cont.</vt:lpstr>
      <vt:lpstr>THREE TYPES OF NAFS</vt:lpstr>
      <vt:lpstr>Cont.</vt:lpstr>
      <vt:lpstr>DHIKR ALLAH, TAFAKKUR, the qalb of ulu’l-albab</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“QALB AND TAZKIYAT AL-NAFS”</dc:title>
  <dc:creator>User</dc:creator>
  <cp:lastModifiedBy>User</cp:lastModifiedBy>
  <cp:revision>38</cp:revision>
  <dcterms:created xsi:type="dcterms:W3CDTF">2019-10-18T09:22:07Z</dcterms:created>
  <dcterms:modified xsi:type="dcterms:W3CDTF">2019-10-19T01:30:30Z</dcterms:modified>
</cp:coreProperties>
</file>