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handoutMasterIdLst>
    <p:handoutMasterId r:id="rId61"/>
  </p:handoutMasterIdLst>
  <p:sldIdLst>
    <p:sldId id="314" r:id="rId2"/>
    <p:sldId id="273" r:id="rId3"/>
    <p:sldId id="316" r:id="rId4"/>
    <p:sldId id="317" r:id="rId5"/>
    <p:sldId id="318" r:id="rId6"/>
    <p:sldId id="319" r:id="rId7"/>
    <p:sldId id="320" r:id="rId8"/>
    <p:sldId id="321" r:id="rId9"/>
    <p:sldId id="315" r:id="rId10"/>
    <p:sldId id="274" r:id="rId11"/>
    <p:sldId id="275" r:id="rId12"/>
    <p:sldId id="276" r:id="rId13"/>
    <p:sldId id="277" r:id="rId14"/>
    <p:sldId id="278" r:id="rId15"/>
    <p:sldId id="284" r:id="rId16"/>
    <p:sldId id="285" r:id="rId17"/>
    <p:sldId id="286" r:id="rId18"/>
    <p:sldId id="287" r:id="rId19"/>
    <p:sldId id="288" r:id="rId20"/>
    <p:sldId id="279" r:id="rId21"/>
    <p:sldId id="280" r:id="rId22"/>
    <p:sldId id="289" r:id="rId23"/>
    <p:sldId id="290" r:id="rId24"/>
    <p:sldId id="291" r:id="rId25"/>
    <p:sldId id="293" r:id="rId26"/>
    <p:sldId id="294" r:id="rId27"/>
    <p:sldId id="295" r:id="rId28"/>
    <p:sldId id="257" r:id="rId29"/>
    <p:sldId id="258" r:id="rId30"/>
    <p:sldId id="260" r:id="rId31"/>
    <p:sldId id="261" r:id="rId32"/>
    <p:sldId id="262" r:id="rId33"/>
    <p:sldId id="263" r:id="rId34"/>
    <p:sldId id="264" r:id="rId35"/>
    <p:sldId id="297" r:id="rId36"/>
    <p:sldId id="299" r:id="rId37"/>
    <p:sldId id="298" r:id="rId38"/>
    <p:sldId id="300" r:id="rId39"/>
    <p:sldId id="301" r:id="rId40"/>
    <p:sldId id="302" r:id="rId41"/>
    <p:sldId id="303" r:id="rId42"/>
    <p:sldId id="304" r:id="rId43"/>
    <p:sldId id="267" r:id="rId44"/>
    <p:sldId id="305" r:id="rId45"/>
    <p:sldId id="268" r:id="rId46"/>
    <p:sldId id="269" r:id="rId47"/>
    <p:sldId id="270" r:id="rId48"/>
    <p:sldId id="271" r:id="rId49"/>
    <p:sldId id="272" r:id="rId50"/>
    <p:sldId id="266" r:id="rId51"/>
    <p:sldId id="306" r:id="rId52"/>
    <p:sldId id="307" r:id="rId53"/>
    <p:sldId id="308" r:id="rId54"/>
    <p:sldId id="309" r:id="rId55"/>
    <p:sldId id="310" r:id="rId56"/>
    <p:sldId id="311" r:id="rId57"/>
    <p:sldId id="312" r:id="rId58"/>
    <p:sldId id="313"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A375"/>
    <a:srgbClr val="6600CC"/>
    <a:srgbClr val="FF9933"/>
    <a:srgbClr val="FCC4EC"/>
    <a:srgbClr val="DCB9FF"/>
    <a:srgbClr val="FFCD9B"/>
    <a:srgbClr val="ABFFAB"/>
    <a:srgbClr val="BDBDFF"/>
    <a:srgbClr val="D6F2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p:scale>
          <a:sx n="70" d="100"/>
          <a:sy n="70" d="100"/>
        </p:scale>
        <p:origin x="-137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D8D56C-7036-4392-8E96-931DA33421DD}" type="datetimeFigureOut">
              <a:rPr lang="en-US" smtClean="0"/>
              <a:t>11/14/2013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530A7D-E4E0-4D97-9E51-19F286D9E199}" type="slidenum">
              <a:rPr lang="en-US" smtClean="0"/>
              <a:t>‹#›</a:t>
            </a:fld>
            <a:endParaRPr lang="en-US"/>
          </a:p>
        </p:txBody>
      </p:sp>
    </p:spTree>
    <p:extLst>
      <p:ext uri="{BB962C8B-B14F-4D97-AF65-F5344CB8AC3E}">
        <p14:creationId xmlns:p14="http://schemas.microsoft.com/office/powerpoint/2010/main" val="3306110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424181-33E6-418E-B54F-579831BDD974}" type="datetimeFigureOut">
              <a:rPr lang="en-US" smtClean="0"/>
              <a:t>11/14/2013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CFCE48-92D6-4AE1-9E11-94F9479923B8}" type="slidenum">
              <a:rPr lang="en-US" smtClean="0"/>
              <a:t>‹#›</a:t>
            </a:fld>
            <a:endParaRPr lang="en-US"/>
          </a:p>
        </p:txBody>
      </p:sp>
    </p:spTree>
    <p:extLst>
      <p:ext uri="{BB962C8B-B14F-4D97-AF65-F5344CB8AC3E}">
        <p14:creationId xmlns:p14="http://schemas.microsoft.com/office/powerpoint/2010/main" val="884408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27D524C-21E9-4BBF-8433-02218274A5CE}" type="datetime1">
              <a:rPr lang="en-US" smtClean="0"/>
              <a:t>11/14/2013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91FD058-0CE4-42A3-968D-C2954ACD4D7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F315476-287D-4590-A0AA-F6307B8F574F}" type="datetime1">
              <a:rPr lang="en-US" smtClean="0"/>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FD058-0CE4-42A3-968D-C2954ACD4D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90E8CA-F8D3-4ED2-8E5E-F68AE58F5C2B}" type="datetime1">
              <a:rPr lang="en-US" smtClean="0"/>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FD058-0CE4-42A3-968D-C2954ACD4D7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9ECF05-E65D-4FC6-A679-8FE9A911A19E}" type="datetime1">
              <a:rPr lang="en-US" smtClean="0"/>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FD058-0CE4-42A3-968D-C2954ACD4D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2FE91D1-C4EB-473E-84B6-70D350EAF7A3}" type="datetime1">
              <a:rPr lang="en-US" smtClean="0"/>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FD058-0CE4-42A3-968D-C2954ACD4D7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030A551-3CD9-4FB2-9AC7-BA886B939677}" type="datetime1">
              <a:rPr lang="en-US" smtClean="0"/>
              <a:t>11/14/2013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1FD058-0CE4-42A3-968D-C2954ACD4D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2E831D0-E878-48AA-AF4C-030D3B6D04AC}" type="datetime1">
              <a:rPr lang="en-US" smtClean="0"/>
              <a:t>11/14/2013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1FD058-0CE4-42A3-968D-C2954ACD4D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FC6491E-A683-4A77-A42A-5D7775331B46}" type="datetime1">
              <a:rPr lang="en-US" smtClean="0"/>
              <a:t>11/14/2013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1FD058-0CE4-42A3-968D-C2954ACD4D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264541-8F3B-45E7-8781-0B43E734C074}" type="datetime1">
              <a:rPr lang="en-US" smtClean="0"/>
              <a:t>11/14/2013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1FD058-0CE4-42A3-968D-C2954ACD4D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D92F95C-0987-4247-8025-4B7BA253E47C}" type="datetime1">
              <a:rPr lang="en-US" smtClean="0"/>
              <a:t>11/14/2013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1FD058-0CE4-42A3-968D-C2954ACD4D7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585B1B9-5557-4A47-B2A8-556652F3C168}" type="datetime1">
              <a:rPr lang="en-US" smtClean="0"/>
              <a:t>11/14/2013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91FD058-0CE4-42A3-968D-C2954ACD4D7E}"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B683BDD-3458-4A15-AA09-922E23A09985}" type="datetime1">
              <a:rPr lang="en-US" smtClean="0"/>
              <a:t>11/14/2013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91FD058-0CE4-42A3-968D-C2954ACD4D7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5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657600" y="5562600"/>
            <a:ext cx="5257800" cy="1066800"/>
          </a:xfrm>
        </p:spPr>
        <p:style>
          <a:lnRef idx="0">
            <a:scrgbClr r="0" g="0" b="0"/>
          </a:lnRef>
          <a:fillRef idx="1002">
            <a:schemeClr val="dk1"/>
          </a:fillRef>
          <a:effectRef idx="0">
            <a:scrgbClr r="0" g="0" b="0"/>
          </a:effectRef>
          <a:fontRef idx="major"/>
        </p:style>
        <p:txBody>
          <a:bodyPr>
            <a:normAutofit fontScale="92500" lnSpcReduction="20000"/>
          </a:bodyPr>
          <a:lstStyle/>
          <a:p>
            <a:pPr marL="0" indent="0" algn="ctr">
              <a:buNone/>
            </a:pPr>
            <a:r>
              <a:rPr lang="en-US" sz="1900" b="1" dirty="0" smtClean="0">
                <a:solidFill>
                  <a:schemeClr val="bg1"/>
                </a:solidFill>
                <a:latin typeface="Estrangelo Edessa" pitchFamily="66" charset="0"/>
                <a:cs typeface="Estrangelo Edessa" pitchFamily="66" charset="0"/>
              </a:rPr>
              <a:t>Speech presented by M. Kamal Hassan, IIUM at the  Effective Capacity Building for Senior Officials from OIC Countries , organized by </a:t>
            </a:r>
            <a:r>
              <a:rPr lang="en-US" sz="1900" b="1" dirty="0" err="1" smtClean="0">
                <a:solidFill>
                  <a:schemeClr val="bg1"/>
                </a:solidFill>
                <a:latin typeface="Estrangelo Edessa" pitchFamily="66" charset="0"/>
                <a:cs typeface="Estrangelo Edessa" pitchFamily="66" charset="0"/>
              </a:rPr>
              <a:t>Universiti</a:t>
            </a:r>
            <a:r>
              <a:rPr lang="en-US" sz="1900" b="1" dirty="0" smtClean="0">
                <a:solidFill>
                  <a:schemeClr val="bg1"/>
                </a:solidFill>
                <a:latin typeface="Estrangelo Edessa" pitchFamily="66" charset="0"/>
                <a:cs typeface="Estrangelo Edessa" pitchFamily="66" charset="0"/>
              </a:rPr>
              <a:t> Malaya </a:t>
            </a:r>
          </a:p>
          <a:p>
            <a:pPr marL="0" indent="0" algn="ctr">
              <a:buNone/>
            </a:pPr>
            <a:r>
              <a:rPr lang="en-US" sz="1900" b="1" dirty="0" smtClean="0">
                <a:solidFill>
                  <a:schemeClr val="bg1"/>
                </a:solidFill>
                <a:latin typeface="Estrangelo Edessa" pitchFamily="66" charset="0"/>
                <a:cs typeface="Estrangelo Edessa" pitchFamily="66" charset="0"/>
              </a:rPr>
              <a:t>12</a:t>
            </a:r>
            <a:r>
              <a:rPr lang="en-US" sz="1900" b="1" baseline="30000" dirty="0" smtClean="0">
                <a:solidFill>
                  <a:schemeClr val="bg1"/>
                </a:solidFill>
                <a:latin typeface="Estrangelo Edessa" pitchFamily="66" charset="0"/>
                <a:cs typeface="Estrangelo Edessa" pitchFamily="66" charset="0"/>
              </a:rPr>
              <a:t>th</a:t>
            </a:r>
            <a:r>
              <a:rPr lang="en-US" sz="1900" b="1" dirty="0" smtClean="0">
                <a:solidFill>
                  <a:schemeClr val="bg1"/>
                </a:solidFill>
                <a:latin typeface="Estrangelo Edessa" pitchFamily="66" charset="0"/>
                <a:cs typeface="Estrangelo Edessa" pitchFamily="66" charset="0"/>
              </a:rPr>
              <a:t>  November 2013</a:t>
            </a:r>
            <a:endParaRPr lang="en-US" sz="1900" b="1" dirty="0">
              <a:solidFill>
                <a:schemeClr val="bg1"/>
              </a:solidFill>
              <a:latin typeface="Estrangelo Edessa" pitchFamily="66" charset="0"/>
              <a:cs typeface="Estrangelo Edessa" pitchFamily="66" charset="0"/>
            </a:endParaRPr>
          </a:p>
        </p:txBody>
      </p:sp>
      <p:sp>
        <p:nvSpPr>
          <p:cNvPr id="5" name="Title 1"/>
          <p:cNvSpPr txBox="1">
            <a:spLocks/>
          </p:cNvSpPr>
          <p:nvPr/>
        </p:nvSpPr>
        <p:spPr>
          <a:xfrm>
            <a:off x="-76200" y="-1676400"/>
            <a:ext cx="5410200" cy="5105400"/>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4400" b="1" dirty="0" smtClean="0">
                <a:solidFill>
                  <a:schemeClr val="tx1"/>
                </a:solidFill>
                <a:latin typeface="Lucida Handwriting" pitchFamily="66" charset="0"/>
              </a:rPr>
              <a:t>ISLAMIC FOUNDATION OF MALAY – MUSLIM CULTURE OF TOLERANCE</a:t>
            </a:r>
            <a:endParaRPr lang="en-US" sz="4400" b="1" dirty="0">
              <a:solidFill>
                <a:schemeClr val="tx1"/>
              </a:solidFill>
              <a:latin typeface="Lucida Handwriting" pitchFamily="66" charset="0"/>
            </a:endParaRPr>
          </a:p>
        </p:txBody>
      </p:sp>
      <p:sp>
        <p:nvSpPr>
          <p:cNvPr id="2" name="Slide Number Placeholder 1"/>
          <p:cNvSpPr>
            <a:spLocks noGrp="1"/>
          </p:cNvSpPr>
          <p:nvPr>
            <p:ph type="sldNum" sz="quarter" idx="12"/>
          </p:nvPr>
        </p:nvSpPr>
        <p:spPr/>
        <p:txBody>
          <a:bodyPr/>
          <a:lstStyle/>
          <a:p>
            <a:fld id="{391FD058-0CE4-42A3-968D-C2954ACD4D7E}" type="slidenum">
              <a:rPr lang="en-US" smtClean="0"/>
              <a:pPr/>
              <a:t>1</a:t>
            </a:fld>
            <a:endParaRPr lang="en-US"/>
          </a:p>
        </p:txBody>
      </p:sp>
    </p:spTree>
    <p:extLst>
      <p:ext uri="{BB962C8B-B14F-4D97-AF65-F5344CB8AC3E}">
        <p14:creationId xmlns:p14="http://schemas.microsoft.com/office/powerpoint/2010/main" val="3286596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Knowing One Another</a:t>
            </a:r>
            <a:endParaRPr lang="en-US" b="1" dirty="0"/>
          </a:p>
        </p:txBody>
      </p:sp>
      <p:sp>
        <p:nvSpPr>
          <p:cNvPr id="3" name="Content Placeholder 2"/>
          <p:cNvSpPr>
            <a:spLocks noGrp="1"/>
          </p:cNvSpPr>
          <p:nvPr>
            <p:ph idx="1"/>
          </p:nvPr>
        </p:nvSpPr>
        <p:spPr/>
        <p:txBody>
          <a:bodyPr>
            <a:normAutofit/>
          </a:bodyPr>
          <a:lstStyle/>
          <a:p>
            <a:pPr algn="just"/>
            <a:r>
              <a:rPr lang="en-US" sz="3600" dirty="0" smtClean="0"/>
              <a:t>"</a:t>
            </a:r>
            <a:r>
              <a:rPr lang="en-US" sz="3600" dirty="0"/>
              <a:t>O Mankind, We created you from a single (pair) of a male and a female and made you into nations and tribes, that you may know each other. Verily the most honored of you in the sight of God is he who is the most righteous of you" (Q. </a:t>
            </a:r>
            <a:r>
              <a:rPr lang="en-US" sz="3600" i="1" dirty="0"/>
              <a:t>al-</a:t>
            </a:r>
            <a:r>
              <a:rPr lang="en-US" sz="3600" i="1" dirty="0" err="1"/>
              <a:t>Hujuraat</a:t>
            </a:r>
            <a:r>
              <a:rPr lang="en-US" sz="3600" dirty="0"/>
              <a:t> 49:13).</a:t>
            </a:r>
          </a:p>
        </p:txBody>
      </p:sp>
      <p:sp>
        <p:nvSpPr>
          <p:cNvPr id="4" name="Slide Number Placeholder 3"/>
          <p:cNvSpPr>
            <a:spLocks noGrp="1"/>
          </p:cNvSpPr>
          <p:nvPr>
            <p:ph type="sldNum" sz="quarter" idx="12"/>
          </p:nvPr>
        </p:nvSpPr>
        <p:spPr/>
        <p:txBody>
          <a:bodyPr/>
          <a:lstStyle/>
          <a:p>
            <a:fld id="{391FD058-0CE4-42A3-968D-C2954ACD4D7E}" type="slidenum">
              <a:rPr lang="en-US" smtClean="0"/>
              <a:pPr/>
              <a:t>10</a:t>
            </a:fld>
            <a:endParaRPr lang="en-US"/>
          </a:p>
        </p:txBody>
      </p:sp>
    </p:spTree>
    <p:extLst>
      <p:ext uri="{BB962C8B-B14F-4D97-AF65-F5344CB8AC3E}">
        <p14:creationId xmlns:p14="http://schemas.microsoft.com/office/powerpoint/2010/main" val="323879503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No Compulsion in Religion</a:t>
            </a:r>
            <a:endParaRPr lang="en-US" b="1" dirty="0"/>
          </a:p>
        </p:txBody>
      </p:sp>
      <p:sp>
        <p:nvSpPr>
          <p:cNvPr id="3" name="Content Placeholder 2"/>
          <p:cNvSpPr>
            <a:spLocks noGrp="1"/>
          </p:cNvSpPr>
          <p:nvPr>
            <p:ph idx="1"/>
          </p:nvPr>
        </p:nvSpPr>
        <p:spPr/>
        <p:txBody>
          <a:bodyPr>
            <a:normAutofit/>
          </a:bodyPr>
          <a:lstStyle/>
          <a:p>
            <a:pPr algn="just"/>
            <a:r>
              <a:rPr lang="en-US" sz="3500" dirty="0" smtClean="0"/>
              <a:t>“</a:t>
            </a:r>
            <a:r>
              <a:rPr lang="en-US" sz="3500" dirty="0"/>
              <a:t>There shall be no compulsion in [acceptance of] the religion. The right course has become clear from the wrong. So whoever disbelieves in </a:t>
            </a:r>
            <a:r>
              <a:rPr lang="en-US" sz="3500" dirty="0" err="1"/>
              <a:t>Taghut</a:t>
            </a:r>
            <a:r>
              <a:rPr lang="en-US" sz="3500" dirty="0"/>
              <a:t> and believes in Allah has grasped the most trustworthy handhold with no break in it. And Allah is Hearing and Knowing” (Q. </a:t>
            </a:r>
            <a:r>
              <a:rPr lang="en-US" sz="3500" i="1" dirty="0"/>
              <a:t>al-</a:t>
            </a:r>
            <a:r>
              <a:rPr lang="en-US" sz="3500" i="1" dirty="0" err="1"/>
              <a:t>Baqarah</a:t>
            </a:r>
            <a:r>
              <a:rPr lang="en-US" sz="3500" dirty="0"/>
              <a:t> 2:256)</a:t>
            </a:r>
          </a:p>
        </p:txBody>
      </p:sp>
      <p:sp>
        <p:nvSpPr>
          <p:cNvPr id="4" name="Slide Number Placeholder 3"/>
          <p:cNvSpPr>
            <a:spLocks noGrp="1"/>
          </p:cNvSpPr>
          <p:nvPr>
            <p:ph type="sldNum" sz="quarter" idx="12"/>
          </p:nvPr>
        </p:nvSpPr>
        <p:spPr/>
        <p:txBody>
          <a:bodyPr/>
          <a:lstStyle/>
          <a:p>
            <a:fld id="{391FD058-0CE4-42A3-968D-C2954ACD4D7E}" type="slidenum">
              <a:rPr lang="en-US" smtClean="0"/>
              <a:pPr/>
              <a:t>11</a:t>
            </a:fld>
            <a:endParaRPr lang="en-US"/>
          </a:p>
        </p:txBody>
      </p:sp>
    </p:spTree>
    <p:extLst>
      <p:ext uri="{BB962C8B-B14F-4D97-AF65-F5344CB8AC3E}">
        <p14:creationId xmlns:p14="http://schemas.microsoft.com/office/powerpoint/2010/main" val="27857433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Free to Believe or Not to Believe</a:t>
            </a:r>
            <a:endParaRPr lang="en-US" b="1" dirty="0"/>
          </a:p>
        </p:txBody>
      </p:sp>
      <p:sp>
        <p:nvSpPr>
          <p:cNvPr id="3" name="Content Placeholder 2"/>
          <p:cNvSpPr>
            <a:spLocks noGrp="1"/>
          </p:cNvSpPr>
          <p:nvPr>
            <p:ph idx="1"/>
          </p:nvPr>
        </p:nvSpPr>
        <p:spPr/>
        <p:txBody>
          <a:bodyPr>
            <a:normAutofit/>
          </a:bodyPr>
          <a:lstStyle/>
          <a:p>
            <a:pPr algn="just"/>
            <a:r>
              <a:rPr lang="en-US" sz="4800" dirty="0"/>
              <a:t>“And say, ‘The truth is from your Lord, so whoever wills - let him believe; and whoever wills - let him disbelieve…’ “(Q. </a:t>
            </a:r>
            <a:r>
              <a:rPr lang="en-US" sz="4800" i="1" dirty="0"/>
              <a:t>al-</a:t>
            </a:r>
            <a:r>
              <a:rPr lang="en-US" sz="4800" i="1" dirty="0" err="1"/>
              <a:t>Kahf</a:t>
            </a:r>
            <a:r>
              <a:rPr lang="en-US" sz="4800" dirty="0"/>
              <a:t> 18: 29)</a:t>
            </a:r>
          </a:p>
        </p:txBody>
      </p:sp>
      <p:sp>
        <p:nvSpPr>
          <p:cNvPr id="4" name="Slide Number Placeholder 3"/>
          <p:cNvSpPr>
            <a:spLocks noGrp="1"/>
          </p:cNvSpPr>
          <p:nvPr>
            <p:ph type="sldNum" sz="quarter" idx="12"/>
          </p:nvPr>
        </p:nvSpPr>
        <p:spPr/>
        <p:txBody>
          <a:bodyPr/>
          <a:lstStyle/>
          <a:p>
            <a:fld id="{391FD058-0CE4-42A3-968D-C2954ACD4D7E}" type="slidenum">
              <a:rPr lang="en-US" smtClean="0"/>
              <a:pPr/>
              <a:t>12</a:t>
            </a:fld>
            <a:endParaRPr lang="en-US"/>
          </a:p>
        </p:txBody>
      </p:sp>
    </p:spTree>
    <p:extLst>
      <p:ext uri="{BB962C8B-B14F-4D97-AF65-F5344CB8AC3E}">
        <p14:creationId xmlns:p14="http://schemas.microsoft.com/office/powerpoint/2010/main" val="394071600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Respect Religious Differences</a:t>
            </a:r>
            <a:endParaRPr lang="en-US" b="1" dirty="0"/>
          </a:p>
        </p:txBody>
      </p:sp>
      <p:sp>
        <p:nvSpPr>
          <p:cNvPr id="3" name="Content Placeholder 2"/>
          <p:cNvSpPr>
            <a:spLocks noGrp="1"/>
          </p:cNvSpPr>
          <p:nvPr>
            <p:ph idx="1"/>
          </p:nvPr>
        </p:nvSpPr>
        <p:spPr/>
        <p:txBody>
          <a:bodyPr>
            <a:noAutofit/>
          </a:bodyPr>
          <a:lstStyle/>
          <a:p>
            <a:pPr algn="just"/>
            <a:r>
              <a:rPr lang="en-US" sz="3600" dirty="0" smtClean="0"/>
              <a:t>“</a:t>
            </a:r>
            <a:r>
              <a:rPr lang="en-US" sz="3600" dirty="0"/>
              <a:t>And do not insult those they invoke other than Allah , lest they insult Allah in enmity without knowledge. Thus We have made pleasing to every community their deeds. Then to their Lord is their return, and He will inform them about what they used to do.” </a:t>
            </a:r>
            <a:endParaRPr lang="en-US" sz="3600" dirty="0" smtClean="0"/>
          </a:p>
          <a:p>
            <a:pPr marL="0" indent="0" algn="just">
              <a:buNone/>
            </a:pPr>
            <a:r>
              <a:rPr lang="en-US" sz="3600" dirty="0" smtClean="0"/>
              <a:t>   (</a:t>
            </a:r>
            <a:r>
              <a:rPr lang="en-US" sz="3600" dirty="0"/>
              <a:t>Q. </a:t>
            </a:r>
            <a:r>
              <a:rPr lang="en-US" sz="3600" i="1" dirty="0" err="1"/>
              <a:t>Aal</a:t>
            </a:r>
            <a:r>
              <a:rPr lang="en-US" sz="3600" i="1" dirty="0"/>
              <a:t>-‘</a:t>
            </a:r>
            <a:r>
              <a:rPr lang="en-US" sz="3600" i="1" dirty="0" err="1"/>
              <a:t>Imraan</a:t>
            </a:r>
            <a:r>
              <a:rPr lang="en-US" sz="3600" dirty="0"/>
              <a:t> 6: 108)</a:t>
            </a:r>
          </a:p>
        </p:txBody>
      </p:sp>
      <p:sp>
        <p:nvSpPr>
          <p:cNvPr id="4" name="Slide Number Placeholder 3"/>
          <p:cNvSpPr>
            <a:spLocks noGrp="1"/>
          </p:cNvSpPr>
          <p:nvPr>
            <p:ph type="sldNum" sz="quarter" idx="12"/>
          </p:nvPr>
        </p:nvSpPr>
        <p:spPr/>
        <p:txBody>
          <a:bodyPr/>
          <a:lstStyle/>
          <a:p>
            <a:fld id="{391FD058-0CE4-42A3-968D-C2954ACD4D7E}" type="slidenum">
              <a:rPr lang="en-US" smtClean="0"/>
              <a:pPr/>
              <a:t>13</a:t>
            </a:fld>
            <a:endParaRPr lang="en-US"/>
          </a:p>
        </p:txBody>
      </p:sp>
    </p:spTree>
    <p:extLst>
      <p:ext uri="{BB962C8B-B14F-4D97-AF65-F5344CB8AC3E}">
        <p14:creationId xmlns:p14="http://schemas.microsoft.com/office/powerpoint/2010/main" val="297027498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Autofit/>
          </a:bodyPr>
          <a:lstStyle/>
          <a:p>
            <a:pPr algn="ctr"/>
            <a:r>
              <a:rPr lang="en-US" sz="5400" b="1" dirty="0" smtClean="0"/>
              <a:t>Acceptance of Religious Diversity</a:t>
            </a:r>
            <a:endParaRPr lang="en-US" sz="5400" b="1" dirty="0"/>
          </a:p>
        </p:txBody>
      </p:sp>
      <p:sp>
        <p:nvSpPr>
          <p:cNvPr id="3" name="Content Placeholder 2"/>
          <p:cNvSpPr>
            <a:spLocks noGrp="1"/>
          </p:cNvSpPr>
          <p:nvPr>
            <p:ph idx="1"/>
          </p:nvPr>
        </p:nvSpPr>
        <p:spPr>
          <a:xfrm>
            <a:off x="457200" y="2392680"/>
            <a:ext cx="8229600" cy="4389120"/>
          </a:xfrm>
        </p:spPr>
        <p:txBody>
          <a:bodyPr>
            <a:normAutofit/>
          </a:bodyPr>
          <a:lstStyle/>
          <a:p>
            <a:pPr algn="just"/>
            <a:r>
              <a:rPr lang="en-US" sz="5400" dirty="0" smtClean="0"/>
              <a:t>“</a:t>
            </a:r>
            <a:r>
              <a:rPr lang="en-US" sz="5400" dirty="0"/>
              <a:t>For you is your religion, and for me is my religion." (Q. </a:t>
            </a:r>
            <a:r>
              <a:rPr lang="en-US" sz="5400" i="1" dirty="0"/>
              <a:t>al-</a:t>
            </a:r>
            <a:r>
              <a:rPr lang="en-US" sz="5400" i="1" dirty="0" err="1"/>
              <a:t>Kaafiruun</a:t>
            </a:r>
            <a:r>
              <a:rPr lang="en-US" sz="5400" dirty="0"/>
              <a:t> 109:6)</a:t>
            </a:r>
          </a:p>
        </p:txBody>
      </p:sp>
      <p:sp>
        <p:nvSpPr>
          <p:cNvPr id="4" name="Slide Number Placeholder 3"/>
          <p:cNvSpPr>
            <a:spLocks noGrp="1"/>
          </p:cNvSpPr>
          <p:nvPr>
            <p:ph type="sldNum" sz="quarter" idx="12"/>
          </p:nvPr>
        </p:nvSpPr>
        <p:spPr/>
        <p:txBody>
          <a:bodyPr/>
          <a:lstStyle/>
          <a:p>
            <a:fld id="{391FD058-0CE4-42A3-968D-C2954ACD4D7E}" type="slidenum">
              <a:rPr lang="en-US" smtClean="0"/>
              <a:pPr/>
              <a:t>14</a:t>
            </a:fld>
            <a:endParaRPr lang="en-US"/>
          </a:p>
        </p:txBody>
      </p:sp>
    </p:spTree>
    <p:extLst>
      <p:ext uri="{BB962C8B-B14F-4D97-AF65-F5344CB8AC3E}">
        <p14:creationId xmlns:p14="http://schemas.microsoft.com/office/powerpoint/2010/main" val="127896623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srcRect/>
          <a:stretch>
            <a:fillRect/>
          </a:stretch>
        </p:blipFill>
        <p:spPr>
          <a:xfrm>
            <a:off x="1295400" y="1752600"/>
            <a:ext cx="6248400" cy="1981200"/>
          </a:xfrm>
        </p:spPr>
      </p:pic>
      <p:sp>
        <p:nvSpPr>
          <p:cNvPr id="4" name="Slide Number Placeholder 3"/>
          <p:cNvSpPr>
            <a:spLocks noGrp="1"/>
          </p:cNvSpPr>
          <p:nvPr>
            <p:ph type="sldNum" sz="quarter" idx="12"/>
          </p:nvPr>
        </p:nvSpPr>
        <p:spPr/>
        <p:txBody>
          <a:bodyPr/>
          <a:lstStyle/>
          <a:p>
            <a:pPr>
              <a:defRPr/>
            </a:pPr>
            <a:fld id="{748FD45B-7132-4A1C-86F6-B7D8F986A9E2}" type="slidenum">
              <a:rPr lang="en-US"/>
              <a:pPr>
                <a:defRPr/>
              </a:pPr>
              <a:t>15</a:t>
            </a:fld>
            <a:endParaRPr lang="en-US"/>
          </a:p>
        </p:txBody>
      </p:sp>
      <p:sp>
        <p:nvSpPr>
          <p:cNvPr id="7" name="Rectangle 6"/>
          <p:cNvSpPr/>
          <p:nvPr/>
        </p:nvSpPr>
        <p:spPr>
          <a:xfrm>
            <a:off x="457200" y="1447800"/>
            <a:ext cx="9906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Harrington" pitchFamily="82" charset="0"/>
              </a:rPr>
              <a:t>Q. 3: 110</a:t>
            </a:r>
          </a:p>
        </p:txBody>
      </p:sp>
      <p:sp>
        <p:nvSpPr>
          <p:cNvPr id="8" name="Rectangle 7"/>
          <p:cNvSpPr/>
          <p:nvPr/>
        </p:nvSpPr>
        <p:spPr>
          <a:xfrm>
            <a:off x="5105400" y="6248400"/>
            <a:ext cx="3962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latin typeface="Arial" pitchFamily="34" charset="0"/>
                <a:cs typeface="Arial" pitchFamily="34" charset="0"/>
              </a:rPr>
              <a:t>Source: http://quran.com/3   </a:t>
            </a:r>
          </a:p>
        </p:txBody>
      </p:sp>
      <p:sp>
        <p:nvSpPr>
          <p:cNvPr id="6" name="Rectangle 5"/>
          <p:cNvSpPr>
            <a:spLocks noChangeArrowheads="1"/>
          </p:cNvSpPr>
          <p:nvPr/>
        </p:nvSpPr>
        <p:spPr bwMode="auto">
          <a:xfrm>
            <a:off x="914400" y="3711575"/>
            <a:ext cx="7086600" cy="2678113"/>
          </a:xfrm>
          <a:prstGeom prst="rect">
            <a:avLst/>
          </a:prstGeom>
          <a:noFill/>
          <a:ln w="9525">
            <a:noFill/>
            <a:miter lim="800000"/>
            <a:headEnd/>
            <a:tailEnd/>
          </a:ln>
        </p:spPr>
        <p:txBody>
          <a:bodyPr>
            <a:spAutoFit/>
          </a:bodyPr>
          <a:lstStyle/>
          <a:p>
            <a:pPr algn="just"/>
            <a:r>
              <a:rPr lang="en-US" sz="2400" dirty="0"/>
              <a:t>You are the best community brought fourth [as an example] for mankind. You enjoin what is right and forbid what is wrong and believe in Allah . If only the People of the Scripture had believed, it would have been better for them. Among them are believers, but most of them are defiantly disobedient.</a:t>
            </a:r>
          </a:p>
        </p:txBody>
      </p:sp>
      <p:sp>
        <p:nvSpPr>
          <p:cNvPr id="9" name="Rectangle 8"/>
          <p:cNvSpPr/>
          <p:nvPr/>
        </p:nvSpPr>
        <p:spPr>
          <a:xfrm>
            <a:off x="1279525" y="838200"/>
            <a:ext cx="6172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Arial" pitchFamily="34" charset="0"/>
                <a:cs typeface="Arial" pitchFamily="34" charset="0"/>
              </a:rPr>
              <a:t>MORAL EXCELLENCE IN ENJOYING THE RIGHT AND PROHIBITING THE WRONG </a:t>
            </a:r>
          </a:p>
        </p:txBody>
      </p:sp>
    </p:spTree>
    <p:extLst>
      <p:ext uri="{BB962C8B-B14F-4D97-AF65-F5344CB8AC3E}">
        <p14:creationId xmlns:p14="http://schemas.microsoft.com/office/powerpoint/2010/main" val="99448323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A58A322-2115-4F03-89E6-3FE3963A9BEF}" type="slidenum">
              <a:rPr lang="en-US"/>
              <a:pPr>
                <a:defRPr/>
              </a:pPr>
              <a:t>16</a:t>
            </a:fld>
            <a:endParaRPr lang="en-US"/>
          </a:p>
        </p:txBody>
      </p:sp>
      <p:sp>
        <p:nvSpPr>
          <p:cNvPr id="5" name="Rectangle 4"/>
          <p:cNvSpPr/>
          <p:nvPr/>
        </p:nvSpPr>
        <p:spPr>
          <a:xfrm>
            <a:off x="685800" y="1066800"/>
            <a:ext cx="9906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Harrington" pitchFamily="82" charset="0"/>
              </a:rPr>
              <a:t>Q. 4: 135</a:t>
            </a:r>
          </a:p>
        </p:txBody>
      </p:sp>
      <p:pic>
        <p:nvPicPr>
          <p:cNvPr id="2050" name="Picture 2" descr="C:\Users\mkhassan\Desktop\1\Q 4 135 ayat.jpg"/>
          <p:cNvPicPr>
            <a:picLocks noChangeAspect="1" noChangeArrowheads="1"/>
          </p:cNvPicPr>
          <p:nvPr/>
        </p:nvPicPr>
        <p:blipFill>
          <a:blip r:embed="rId2" cstate="print"/>
          <a:srcRect/>
          <a:stretch>
            <a:fillRect/>
          </a:stretch>
        </p:blipFill>
        <p:spPr bwMode="auto">
          <a:xfrm>
            <a:off x="1438275" y="1600200"/>
            <a:ext cx="6105525" cy="1981200"/>
          </a:xfrm>
          <a:prstGeom prst="rect">
            <a:avLst/>
          </a:prstGeom>
          <a:noFill/>
          <a:ln w="9525">
            <a:noFill/>
            <a:miter lim="800000"/>
            <a:headEnd/>
            <a:tailEnd/>
          </a:ln>
        </p:spPr>
      </p:pic>
      <p:sp>
        <p:nvSpPr>
          <p:cNvPr id="6" name="Rectangle 5"/>
          <p:cNvSpPr>
            <a:spLocks noChangeArrowheads="1"/>
          </p:cNvSpPr>
          <p:nvPr/>
        </p:nvSpPr>
        <p:spPr bwMode="auto">
          <a:xfrm>
            <a:off x="682625" y="3570288"/>
            <a:ext cx="7772400" cy="2678112"/>
          </a:xfrm>
          <a:prstGeom prst="rect">
            <a:avLst/>
          </a:prstGeom>
          <a:noFill/>
          <a:ln w="9525">
            <a:noFill/>
            <a:miter lim="800000"/>
            <a:headEnd/>
            <a:tailEnd/>
          </a:ln>
        </p:spPr>
        <p:txBody>
          <a:bodyPr>
            <a:spAutoFit/>
          </a:bodyPr>
          <a:lstStyle/>
          <a:p>
            <a:pPr algn="just"/>
            <a:r>
              <a:rPr lang="en-US" sz="2400"/>
              <a:t>O you who have believed, be persistently standing firm in justice, witnesses for Allah , even if it be against yourselves or parents and relatives. Whether one is rich or poor, Allah is more worthy of both. So follow not [personal] inclination, lest you not be just. And if you distort [your testimony] or refuse [to give it], then indeed Allah is ever, with what you do, Acquainted</a:t>
            </a:r>
          </a:p>
        </p:txBody>
      </p:sp>
      <p:sp>
        <p:nvSpPr>
          <p:cNvPr id="8" name="Rectangle 7"/>
          <p:cNvSpPr/>
          <p:nvPr/>
        </p:nvSpPr>
        <p:spPr>
          <a:xfrm>
            <a:off x="5105400" y="6248400"/>
            <a:ext cx="3962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latin typeface="Arial" pitchFamily="34" charset="0"/>
                <a:cs typeface="Arial" pitchFamily="34" charset="0"/>
              </a:rPr>
              <a:t>Source: http://quran.com/4   </a:t>
            </a:r>
          </a:p>
        </p:txBody>
      </p:sp>
      <p:sp>
        <p:nvSpPr>
          <p:cNvPr id="7" name="Rectangle 6"/>
          <p:cNvSpPr/>
          <p:nvPr/>
        </p:nvSpPr>
        <p:spPr>
          <a:xfrm>
            <a:off x="1600200" y="762000"/>
            <a:ext cx="5715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Arial" pitchFamily="34" charset="0"/>
                <a:cs typeface="Arial" pitchFamily="34" charset="0"/>
              </a:rPr>
              <a:t>UPHOLD JUSTICE EVEN IF IT IS AGAINST SELF-INTEREST</a:t>
            </a:r>
          </a:p>
        </p:txBody>
      </p:sp>
    </p:spTree>
    <p:extLst>
      <p:ext uri="{BB962C8B-B14F-4D97-AF65-F5344CB8AC3E}">
        <p14:creationId xmlns:p14="http://schemas.microsoft.com/office/powerpoint/2010/main" val="100214707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srcRect/>
          <a:stretch>
            <a:fillRect/>
          </a:stretch>
        </p:blipFill>
        <p:spPr>
          <a:xfrm>
            <a:off x="1257300" y="1905000"/>
            <a:ext cx="6286500" cy="2133600"/>
          </a:xfrm>
        </p:spPr>
      </p:pic>
      <p:sp>
        <p:nvSpPr>
          <p:cNvPr id="4" name="Slide Number Placeholder 3"/>
          <p:cNvSpPr>
            <a:spLocks noGrp="1"/>
          </p:cNvSpPr>
          <p:nvPr>
            <p:ph type="sldNum" sz="quarter" idx="12"/>
          </p:nvPr>
        </p:nvSpPr>
        <p:spPr/>
        <p:txBody>
          <a:bodyPr/>
          <a:lstStyle/>
          <a:p>
            <a:pPr>
              <a:defRPr/>
            </a:pPr>
            <a:fld id="{BA54D930-E3AC-45AE-A40F-254958E7881C}" type="slidenum">
              <a:rPr lang="en-US"/>
              <a:pPr>
                <a:defRPr/>
              </a:pPr>
              <a:t>17</a:t>
            </a:fld>
            <a:endParaRPr lang="en-US"/>
          </a:p>
        </p:txBody>
      </p:sp>
      <p:sp>
        <p:nvSpPr>
          <p:cNvPr id="6" name="Rectangle 5"/>
          <p:cNvSpPr>
            <a:spLocks noChangeArrowheads="1"/>
          </p:cNvSpPr>
          <p:nvPr/>
        </p:nvSpPr>
        <p:spPr bwMode="auto">
          <a:xfrm>
            <a:off x="1066800" y="3925888"/>
            <a:ext cx="6705600" cy="2246312"/>
          </a:xfrm>
          <a:prstGeom prst="rect">
            <a:avLst/>
          </a:prstGeom>
          <a:noFill/>
          <a:ln w="9525">
            <a:noFill/>
            <a:miter lim="800000"/>
            <a:headEnd/>
            <a:tailEnd/>
          </a:ln>
        </p:spPr>
        <p:txBody>
          <a:bodyPr>
            <a:spAutoFit/>
          </a:bodyPr>
          <a:lstStyle/>
          <a:p>
            <a:pPr algn="just"/>
            <a:r>
              <a:rPr lang="en-US" sz="2800"/>
              <a:t>Indeed, Allah orders justice and good conduct and giving to relatives and forbids immorality and bad conduct and oppression. He admonishes you that perhaps you will be reminded.</a:t>
            </a:r>
          </a:p>
        </p:txBody>
      </p:sp>
      <p:sp>
        <p:nvSpPr>
          <p:cNvPr id="7" name="Rectangle 6"/>
          <p:cNvSpPr/>
          <p:nvPr/>
        </p:nvSpPr>
        <p:spPr>
          <a:xfrm>
            <a:off x="609600" y="1524000"/>
            <a:ext cx="12192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Harrington" pitchFamily="82" charset="0"/>
              </a:rPr>
              <a:t>Q. 16: 90</a:t>
            </a:r>
          </a:p>
        </p:txBody>
      </p:sp>
      <p:sp>
        <p:nvSpPr>
          <p:cNvPr id="8" name="Rectangle 7"/>
          <p:cNvSpPr/>
          <p:nvPr/>
        </p:nvSpPr>
        <p:spPr>
          <a:xfrm>
            <a:off x="5105400" y="6248400"/>
            <a:ext cx="3962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latin typeface="Arial" pitchFamily="34" charset="0"/>
                <a:cs typeface="Arial" pitchFamily="34" charset="0"/>
              </a:rPr>
              <a:t>Source: http://quran.com/16   </a:t>
            </a:r>
          </a:p>
        </p:txBody>
      </p:sp>
      <p:sp>
        <p:nvSpPr>
          <p:cNvPr id="9" name="Rectangle 8"/>
          <p:cNvSpPr/>
          <p:nvPr/>
        </p:nvSpPr>
        <p:spPr>
          <a:xfrm>
            <a:off x="1600200" y="762000"/>
            <a:ext cx="57150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Arial" pitchFamily="34" charset="0"/>
                <a:cs typeface="Arial" pitchFamily="34" charset="0"/>
              </a:rPr>
              <a:t>JUSTICE AND BENEFICENCE AS DIVINE COMMANDMENTS</a:t>
            </a:r>
          </a:p>
        </p:txBody>
      </p:sp>
    </p:spTree>
    <p:extLst>
      <p:ext uri="{BB962C8B-B14F-4D97-AF65-F5344CB8AC3E}">
        <p14:creationId xmlns:p14="http://schemas.microsoft.com/office/powerpoint/2010/main" val="316028360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srcRect/>
          <a:stretch>
            <a:fillRect/>
          </a:stretch>
        </p:blipFill>
        <p:spPr>
          <a:xfrm>
            <a:off x="1447800" y="1447800"/>
            <a:ext cx="6324600" cy="1143000"/>
          </a:xfrm>
        </p:spPr>
      </p:pic>
      <p:sp>
        <p:nvSpPr>
          <p:cNvPr id="4" name="Slide Number Placeholder 3"/>
          <p:cNvSpPr>
            <a:spLocks noGrp="1"/>
          </p:cNvSpPr>
          <p:nvPr>
            <p:ph type="sldNum" sz="quarter" idx="12"/>
          </p:nvPr>
        </p:nvSpPr>
        <p:spPr/>
        <p:txBody>
          <a:bodyPr/>
          <a:lstStyle/>
          <a:p>
            <a:pPr>
              <a:defRPr/>
            </a:pPr>
            <a:fld id="{044D09F2-DA55-4519-82F3-F3282DB8F837}" type="slidenum">
              <a:rPr lang="en-US"/>
              <a:pPr>
                <a:defRPr/>
              </a:pPr>
              <a:t>18</a:t>
            </a:fld>
            <a:endParaRPr lang="en-US"/>
          </a:p>
        </p:txBody>
      </p:sp>
      <p:pic>
        <p:nvPicPr>
          <p:cNvPr id="6" name="Picture 5"/>
          <p:cNvPicPr>
            <a:picLocks noChangeAspect="1"/>
          </p:cNvPicPr>
          <p:nvPr/>
        </p:nvPicPr>
        <p:blipFill>
          <a:blip r:embed="rId3" cstate="print"/>
          <a:srcRect/>
          <a:stretch>
            <a:fillRect/>
          </a:stretch>
        </p:blipFill>
        <p:spPr bwMode="auto">
          <a:xfrm>
            <a:off x="1371600" y="3886200"/>
            <a:ext cx="6391275" cy="1219200"/>
          </a:xfrm>
          <a:prstGeom prst="rect">
            <a:avLst/>
          </a:prstGeom>
          <a:noFill/>
          <a:ln w="9525">
            <a:noFill/>
            <a:miter lim="800000"/>
            <a:headEnd/>
            <a:tailEnd/>
          </a:ln>
        </p:spPr>
      </p:pic>
      <p:sp>
        <p:nvSpPr>
          <p:cNvPr id="7" name="Rectangle 6"/>
          <p:cNvSpPr/>
          <p:nvPr/>
        </p:nvSpPr>
        <p:spPr>
          <a:xfrm>
            <a:off x="609600" y="1219200"/>
            <a:ext cx="12192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Harrington" pitchFamily="82" charset="0"/>
              </a:rPr>
              <a:t>Q. 31: 18</a:t>
            </a:r>
          </a:p>
        </p:txBody>
      </p:sp>
      <p:sp>
        <p:nvSpPr>
          <p:cNvPr id="8" name="Rectangle 7"/>
          <p:cNvSpPr/>
          <p:nvPr/>
        </p:nvSpPr>
        <p:spPr>
          <a:xfrm>
            <a:off x="533400" y="3505200"/>
            <a:ext cx="12192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Harrington" pitchFamily="82" charset="0"/>
              </a:rPr>
              <a:t>Q. 31: 19</a:t>
            </a:r>
          </a:p>
        </p:txBody>
      </p:sp>
      <p:sp>
        <p:nvSpPr>
          <p:cNvPr id="9" name="Rectangle 8"/>
          <p:cNvSpPr>
            <a:spLocks noChangeArrowheads="1"/>
          </p:cNvSpPr>
          <p:nvPr/>
        </p:nvSpPr>
        <p:spPr bwMode="auto">
          <a:xfrm>
            <a:off x="685800" y="2457450"/>
            <a:ext cx="7696200" cy="1200150"/>
          </a:xfrm>
          <a:prstGeom prst="rect">
            <a:avLst/>
          </a:prstGeom>
          <a:noFill/>
          <a:ln w="9525">
            <a:noFill/>
            <a:miter lim="800000"/>
            <a:headEnd/>
            <a:tailEnd/>
          </a:ln>
        </p:spPr>
        <p:txBody>
          <a:bodyPr>
            <a:spAutoFit/>
          </a:bodyPr>
          <a:lstStyle/>
          <a:p>
            <a:pPr algn="just"/>
            <a:r>
              <a:rPr lang="en-US" sz="2400" dirty="0"/>
              <a:t>And do not turn your cheek [in contempt] toward people and do not walk through the earth exultantly. Indeed, Allah does not like everyone self-deluded and boastful</a:t>
            </a:r>
          </a:p>
        </p:txBody>
      </p:sp>
      <p:sp>
        <p:nvSpPr>
          <p:cNvPr id="10" name="Rectangle 9"/>
          <p:cNvSpPr>
            <a:spLocks noChangeArrowheads="1"/>
          </p:cNvSpPr>
          <p:nvPr/>
        </p:nvSpPr>
        <p:spPr bwMode="auto">
          <a:xfrm>
            <a:off x="685800" y="4895850"/>
            <a:ext cx="7620000" cy="1200150"/>
          </a:xfrm>
          <a:prstGeom prst="rect">
            <a:avLst/>
          </a:prstGeom>
          <a:noFill/>
          <a:ln w="9525">
            <a:noFill/>
            <a:miter lim="800000"/>
            <a:headEnd/>
            <a:tailEnd/>
          </a:ln>
        </p:spPr>
        <p:txBody>
          <a:bodyPr>
            <a:spAutoFit/>
          </a:bodyPr>
          <a:lstStyle/>
          <a:p>
            <a:pPr algn="just"/>
            <a:r>
              <a:rPr lang="en-US" sz="2400" dirty="0"/>
              <a:t>And be moderate in your pace and lower your voice; indeed, the most disagreeable of sounds is the voice of donkeys."</a:t>
            </a:r>
          </a:p>
        </p:txBody>
      </p:sp>
      <p:sp>
        <p:nvSpPr>
          <p:cNvPr id="11" name="Rectangle 10"/>
          <p:cNvSpPr/>
          <p:nvPr/>
        </p:nvSpPr>
        <p:spPr>
          <a:xfrm>
            <a:off x="5105400" y="6248400"/>
            <a:ext cx="3962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latin typeface="Arial" pitchFamily="34" charset="0"/>
                <a:cs typeface="Arial" pitchFamily="34" charset="0"/>
              </a:rPr>
              <a:t>Source: http://quran.com/31</a:t>
            </a:r>
          </a:p>
        </p:txBody>
      </p:sp>
      <p:sp>
        <p:nvSpPr>
          <p:cNvPr id="12" name="Rectangle 11"/>
          <p:cNvSpPr/>
          <p:nvPr/>
        </p:nvSpPr>
        <p:spPr>
          <a:xfrm>
            <a:off x="228600" y="762000"/>
            <a:ext cx="8305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Arial" pitchFamily="34" charset="0"/>
                <a:cs typeface="Arial" pitchFamily="34" charset="0"/>
              </a:rPr>
              <a:t>MODERATION IN PERSONAL CONDUCT AND BEHAVIOR</a:t>
            </a:r>
          </a:p>
        </p:txBody>
      </p:sp>
    </p:spTree>
    <p:extLst>
      <p:ext uri="{BB962C8B-B14F-4D97-AF65-F5344CB8AC3E}">
        <p14:creationId xmlns:p14="http://schemas.microsoft.com/office/powerpoint/2010/main" val="34947068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srcRect/>
          <a:stretch>
            <a:fillRect/>
          </a:stretch>
        </p:blipFill>
        <p:spPr>
          <a:xfrm>
            <a:off x="1371600" y="1943100"/>
            <a:ext cx="6467475" cy="1409700"/>
          </a:xfrm>
        </p:spPr>
      </p:pic>
      <p:sp>
        <p:nvSpPr>
          <p:cNvPr id="4" name="Slide Number Placeholder 3"/>
          <p:cNvSpPr>
            <a:spLocks noGrp="1"/>
          </p:cNvSpPr>
          <p:nvPr>
            <p:ph type="sldNum" sz="quarter" idx="12"/>
          </p:nvPr>
        </p:nvSpPr>
        <p:spPr/>
        <p:txBody>
          <a:bodyPr/>
          <a:lstStyle/>
          <a:p>
            <a:pPr>
              <a:defRPr/>
            </a:pPr>
            <a:fld id="{56C51EFC-CE99-44F3-9487-8AEB06CA7B86}" type="slidenum">
              <a:rPr lang="en-US"/>
              <a:pPr>
                <a:defRPr/>
              </a:pPr>
              <a:t>19</a:t>
            </a:fld>
            <a:endParaRPr lang="en-US"/>
          </a:p>
        </p:txBody>
      </p:sp>
      <p:sp>
        <p:nvSpPr>
          <p:cNvPr id="6" name="Rectangle 5"/>
          <p:cNvSpPr/>
          <p:nvPr/>
        </p:nvSpPr>
        <p:spPr>
          <a:xfrm>
            <a:off x="685800" y="1524000"/>
            <a:ext cx="12192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Harrington" pitchFamily="82" charset="0"/>
              </a:rPr>
              <a:t>Q. 60: 8</a:t>
            </a:r>
          </a:p>
        </p:txBody>
      </p:sp>
      <p:sp>
        <p:nvSpPr>
          <p:cNvPr id="7" name="Rectangle 6"/>
          <p:cNvSpPr>
            <a:spLocks noChangeArrowheads="1"/>
          </p:cNvSpPr>
          <p:nvPr/>
        </p:nvSpPr>
        <p:spPr bwMode="auto">
          <a:xfrm>
            <a:off x="1143000" y="3548063"/>
            <a:ext cx="6858000" cy="1938337"/>
          </a:xfrm>
          <a:prstGeom prst="rect">
            <a:avLst/>
          </a:prstGeom>
          <a:noFill/>
          <a:ln w="9525">
            <a:noFill/>
            <a:miter lim="800000"/>
            <a:headEnd/>
            <a:tailEnd/>
          </a:ln>
        </p:spPr>
        <p:txBody>
          <a:bodyPr>
            <a:spAutoFit/>
          </a:bodyPr>
          <a:lstStyle/>
          <a:p>
            <a:pPr algn="just"/>
            <a:r>
              <a:rPr lang="en-US" sz="2400"/>
              <a:t>Allah does not forbid you from those who do not fight you because of religion and do not expel you from your homes - from being righteous toward them and acting justly toward them. Indeed, Allah loves those who act justly.</a:t>
            </a:r>
          </a:p>
        </p:txBody>
      </p:sp>
      <p:sp>
        <p:nvSpPr>
          <p:cNvPr id="8" name="Rectangle 7"/>
          <p:cNvSpPr/>
          <p:nvPr/>
        </p:nvSpPr>
        <p:spPr>
          <a:xfrm>
            <a:off x="5105400" y="6248400"/>
            <a:ext cx="3962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latin typeface="Arial" pitchFamily="34" charset="0"/>
                <a:cs typeface="Arial" pitchFamily="34" charset="0"/>
              </a:rPr>
              <a:t>Source: http://quran.com/60</a:t>
            </a:r>
          </a:p>
        </p:txBody>
      </p:sp>
      <p:sp>
        <p:nvSpPr>
          <p:cNvPr id="9" name="Rectangle 8"/>
          <p:cNvSpPr/>
          <p:nvPr/>
        </p:nvSpPr>
        <p:spPr>
          <a:xfrm>
            <a:off x="685800" y="838200"/>
            <a:ext cx="7467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Arial" pitchFamily="34" charset="0"/>
                <a:cs typeface="Arial" pitchFamily="34" charset="0"/>
              </a:rPr>
              <a:t>PEACEFUL RELATIONSHIP WITH OTHERS IS THE NORM</a:t>
            </a:r>
          </a:p>
        </p:txBody>
      </p:sp>
    </p:spTree>
    <p:extLst>
      <p:ext uri="{BB962C8B-B14F-4D97-AF65-F5344CB8AC3E}">
        <p14:creationId xmlns:p14="http://schemas.microsoft.com/office/powerpoint/2010/main" val="30495032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38100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81000"/>
            <a:ext cx="38100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581400"/>
            <a:ext cx="38100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581399"/>
            <a:ext cx="3810000" cy="2895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391FD058-0CE4-42A3-968D-C2954ACD4D7E}" type="slidenum">
              <a:rPr lang="en-US" smtClean="0"/>
              <a:pPr/>
              <a:t>2</a:t>
            </a:fld>
            <a:endParaRPr lang="en-US"/>
          </a:p>
        </p:txBody>
      </p:sp>
    </p:spTree>
    <p:extLst>
      <p:ext uri="{BB962C8B-B14F-4D97-AF65-F5344CB8AC3E}">
        <p14:creationId xmlns:p14="http://schemas.microsoft.com/office/powerpoint/2010/main" val="2372847857"/>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Inter-religious Cooperation</a:t>
            </a:r>
            <a:endParaRPr lang="en-US" b="1" dirty="0"/>
          </a:p>
        </p:txBody>
      </p:sp>
      <p:sp>
        <p:nvSpPr>
          <p:cNvPr id="3" name="Content Placeholder 2"/>
          <p:cNvSpPr>
            <a:spLocks noGrp="1"/>
          </p:cNvSpPr>
          <p:nvPr>
            <p:ph idx="1"/>
          </p:nvPr>
        </p:nvSpPr>
        <p:spPr/>
        <p:txBody>
          <a:bodyPr>
            <a:noAutofit/>
          </a:bodyPr>
          <a:lstStyle/>
          <a:p>
            <a:pPr algn="just"/>
            <a:r>
              <a:rPr lang="en-US" sz="3600" dirty="0" smtClean="0"/>
              <a:t>“</a:t>
            </a:r>
            <a:r>
              <a:rPr lang="en-US" sz="3600" dirty="0"/>
              <a:t>And do not let the hatred of a people for having obstructed you from al-Masjid al-Haram lead you to transgress. And cooperate in righteousness and piety, but do not cooperate in sin and aggression. And fear Allah ; indeed, Allah is severe in penalty.” </a:t>
            </a:r>
            <a:endParaRPr lang="en-US" sz="3600" dirty="0" smtClean="0"/>
          </a:p>
          <a:p>
            <a:pPr marL="0" indent="0" algn="just">
              <a:buNone/>
            </a:pPr>
            <a:r>
              <a:rPr lang="en-US" sz="3600" dirty="0"/>
              <a:t> </a:t>
            </a:r>
            <a:r>
              <a:rPr lang="en-US" sz="3600" dirty="0" smtClean="0"/>
              <a:t>  (</a:t>
            </a:r>
            <a:r>
              <a:rPr lang="en-US" sz="3600" dirty="0"/>
              <a:t>Q. </a:t>
            </a:r>
            <a:r>
              <a:rPr lang="en-US" sz="3600" i="1" dirty="0"/>
              <a:t>al-</a:t>
            </a:r>
            <a:r>
              <a:rPr lang="en-US" sz="3600" i="1" dirty="0" err="1"/>
              <a:t>Maa’idah</a:t>
            </a:r>
            <a:r>
              <a:rPr lang="en-US" sz="3600" dirty="0"/>
              <a:t> 5: 2)</a:t>
            </a:r>
          </a:p>
        </p:txBody>
      </p:sp>
      <p:sp>
        <p:nvSpPr>
          <p:cNvPr id="4" name="Slide Number Placeholder 3"/>
          <p:cNvSpPr>
            <a:spLocks noGrp="1"/>
          </p:cNvSpPr>
          <p:nvPr>
            <p:ph type="sldNum" sz="quarter" idx="12"/>
          </p:nvPr>
        </p:nvSpPr>
        <p:spPr/>
        <p:txBody>
          <a:bodyPr/>
          <a:lstStyle/>
          <a:p>
            <a:fld id="{391FD058-0CE4-42A3-968D-C2954ACD4D7E}" type="slidenum">
              <a:rPr lang="en-US" smtClean="0"/>
              <a:pPr/>
              <a:t>20</a:t>
            </a:fld>
            <a:endParaRPr lang="en-US"/>
          </a:p>
        </p:txBody>
      </p:sp>
    </p:spTree>
    <p:extLst>
      <p:ext uri="{BB962C8B-B14F-4D97-AF65-F5344CB8AC3E}">
        <p14:creationId xmlns:p14="http://schemas.microsoft.com/office/powerpoint/2010/main" val="279750054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Justice Above Self-Interest</a:t>
            </a:r>
            <a:endParaRPr lang="en-US" b="1" dirty="0"/>
          </a:p>
        </p:txBody>
      </p:sp>
      <p:sp>
        <p:nvSpPr>
          <p:cNvPr id="3" name="Content Placeholder 2"/>
          <p:cNvSpPr>
            <a:spLocks noGrp="1"/>
          </p:cNvSpPr>
          <p:nvPr>
            <p:ph idx="1"/>
          </p:nvPr>
        </p:nvSpPr>
        <p:spPr/>
        <p:txBody>
          <a:bodyPr>
            <a:noAutofit/>
          </a:bodyPr>
          <a:lstStyle/>
          <a:p>
            <a:pPr algn="just"/>
            <a:r>
              <a:rPr lang="en-US" sz="3600" dirty="0" smtClean="0"/>
              <a:t>“</a:t>
            </a:r>
            <a:r>
              <a:rPr lang="en-US" sz="3600" dirty="0"/>
              <a:t>O you who have believed, be persistently standing firm for Allah , witnesses in justice, and do not let the hatred of a people prevent you from being just. Be just; that is nearer to righteousness. And fear Allah ; indeed, Allah is Acquainted with what you do.”  (Q. </a:t>
            </a:r>
            <a:r>
              <a:rPr lang="en-US" sz="3600" i="1" dirty="0"/>
              <a:t>al-</a:t>
            </a:r>
            <a:r>
              <a:rPr lang="en-US" sz="3600" i="1" dirty="0" err="1"/>
              <a:t>Maa’idah</a:t>
            </a:r>
            <a:r>
              <a:rPr lang="en-US" sz="3600" dirty="0"/>
              <a:t> 5: 8)</a:t>
            </a:r>
          </a:p>
        </p:txBody>
      </p:sp>
      <p:sp>
        <p:nvSpPr>
          <p:cNvPr id="4" name="Slide Number Placeholder 3"/>
          <p:cNvSpPr>
            <a:spLocks noGrp="1"/>
          </p:cNvSpPr>
          <p:nvPr>
            <p:ph type="sldNum" sz="quarter" idx="12"/>
          </p:nvPr>
        </p:nvSpPr>
        <p:spPr/>
        <p:txBody>
          <a:bodyPr/>
          <a:lstStyle/>
          <a:p>
            <a:fld id="{391FD058-0CE4-42A3-968D-C2954ACD4D7E}" type="slidenum">
              <a:rPr lang="en-US" smtClean="0"/>
              <a:pPr/>
              <a:t>21</a:t>
            </a:fld>
            <a:endParaRPr lang="en-US"/>
          </a:p>
        </p:txBody>
      </p:sp>
    </p:spTree>
    <p:extLst>
      <p:ext uri="{BB962C8B-B14F-4D97-AF65-F5344CB8AC3E}">
        <p14:creationId xmlns:p14="http://schemas.microsoft.com/office/powerpoint/2010/main" val="53865304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89428DE-D01D-4C8F-BD4E-6AA2F3AD9CFE}" type="slidenum">
              <a:rPr lang="en-US"/>
              <a:pPr>
                <a:defRPr/>
              </a:pPr>
              <a:t>22</a:t>
            </a:fld>
            <a:endParaRPr lang="en-US" dirty="0"/>
          </a:p>
        </p:txBody>
      </p:sp>
      <p:sp>
        <p:nvSpPr>
          <p:cNvPr id="5" name="Rectangle 4"/>
          <p:cNvSpPr/>
          <p:nvPr/>
        </p:nvSpPr>
        <p:spPr>
          <a:xfrm>
            <a:off x="1600200" y="533400"/>
            <a:ext cx="5715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Arial" pitchFamily="34" charset="0"/>
                <a:cs typeface="Arial" pitchFamily="34" charset="0"/>
              </a:rPr>
              <a:t>THE RIGHT WAY OF PROPAGATION </a:t>
            </a:r>
          </a:p>
        </p:txBody>
      </p:sp>
      <p:sp>
        <p:nvSpPr>
          <p:cNvPr id="6" name="Rectangle 5"/>
          <p:cNvSpPr>
            <a:spLocks noChangeArrowheads="1"/>
          </p:cNvSpPr>
          <p:nvPr/>
        </p:nvSpPr>
        <p:spPr bwMode="auto">
          <a:xfrm>
            <a:off x="914400" y="3581400"/>
            <a:ext cx="7391400" cy="2678113"/>
          </a:xfrm>
          <a:prstGeom prst="rect">
            <a:avLst/>
          </a:prstGeom>
          <a:noFill/>
          <a:ln w="9525">
            <a:noFill/>
            <a:miter lim="800000"/>
            <a:headEnd/>
            <a:tailEnd/>
          </a:ln>
        </p:spPr>
        <p:txBody>
          <a:bodyPr>
            <a:spAutoFit/>
          </a:bodyPr>
          <a:lstStyle/>
          <a:p>
            <a:pPr algn="just"/>
            <a:r>
              <a:rPr lang="en-US" sz="2800"/>
              <a:t>Invite to the way of your Lord with wisdom and good instruction, and argue with them in a way that is best. Indeed, your Lord is most knowing of who has strayed from His way, and He is most knowing of who is [rightly] guided.</a:t>
            </a:r>
          </a:p>
        </p:txBody>
      </p:sp>
      <p:pic>
        <p:nvPicPr>
          <p:cNvPr id="1026" name="Picture 2" descr="C:\Documents and Settings\ISTAC\Desktop\q 16 125.JPG"/>
          <p:cNvPicPr>
            <a:picLocks noChangeAspect="1" noChangeArrowheads="1"/>
          </p:cNvPicPr>
          <p:nvPr/>
        </p:nvPicPr>
        <p:blipFill>
          <a:blip r:embed="rId2" cstate="print"/>
          <a:srcRect/>
          <a:stretch>
            <a:fillRect/>
          </a:stretch>
        </p:blipFill>
        <p:spPr bwMode="auto">
          <a:xfrm>
            <a:off x="1404938" y="1657350"/>
            <a:ext cx="6334125" cy="1924050"/>
          </a:xfrm>
          <a:prstGeom prst="rect">
            <a:avLst/>
          </a:prstGeom>
          <a:noFill/>
          <a:ln w="9525">
            <a:noFill/>
            <a:miter lim="800000"/>
            <a:headEnd/>
            <a:tailEnd/>
          </a:ln>
        </p:spPr>
      </p:pic>
      <p:sp>
        <p:nvSpPr>
          <p:cNvPr id="8" name="Rectangle 7"/>
          <p:cNvSpPr/>
          <p:nvPr/>
        </p:nvSpPr>
        <p:spPr>
          <a:xfrm>
            <a:off x="685800" y="1066800"/>
            <a:ext cx="12192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Harrington" pitchFamily="82" charset="0"/>
              </a:rPr>
              <a:t>Q. 16: 125</a:t>
            </a:r>
          </a:p>
        </p:txBody>
      </p:sp>
      <p:sp>
        <p:nvSpPr>
          <p:cNvPr id="9" name="Rectangle 8"/>
          <p:cNvSpPr/>
          <p:nvPr/>
        </p:nvSpPr>
        <p:spPr>
          <a:xfrm>
            <a:off x="5105400" y="6248400"/>
            <a:ext cx="3962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latin typeface="Arial" pitchFamily="34" charset="0"/>
                <a:cs typeface="Arial" pitchFamily="34" charset="0"/>
              </a:rPr>
              <a:t>Source: http://quran.com/16</a:t>
            </a:r>
          </a:p>
        </p:txBody>
      </p:sp>
    </p:spTree>
    <p:extLst>
      <p:ext uri="{BB962C8B-B14F-4D97-AF65-F5344CB8AC3E}">
        <p14:creationId xmlns:p14="http://schemas.microsoft.com/office/powerpoint/2010/main" val="6002649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876800"/>
          </a:xfrm>
        </p:spPr>
        <p:txBody>
          <a:bodyPr/>
          <a:lstStyle/>
          <a:p>
            <a:pPr marL="0" indent="0" algn="just" rtl="1" eaLnBrk="1" hangingPunct="1">
              <a:buFont typeface="Wingdings 2" pitchFamily="18" charset="2"/>
              <a:buNone/>
            </a:pPr>
            <a:r>
              <a:rPr lang="ar-SA" sz="2800" b="1" smtClean="0">
                <a:latin typeface="Traditional Arabic" pitchFamily="2" charset="-78"/>
                <a:cs typeface="Traditional Arabic" pitchFamily="2" charset="-78"/>
              </a:rPr>
              <a:t>عن </a:t>
            </a:r>
            <a:r>
              <a:rPr lang="en-US" sz="2800" b="1" smtClean="0">
                <a:latin typeface="Traditional Arabic" pitchFamily="2" charset="-78"/>
                <a:cs typeface="Traditional Arabic" pitchFamily="2" charset="-78"/>
              </a:rPr>
              <a:t> </a:t>
            </a:r>
            <a:r>
              <a:rPr lang="ar-SA" sz="2800" b="1" smtClean="0">
                <a:latin typeface="Traditional Arabic" pitchFamily="2" charset="-78"/>
                <a:cs typeface="Traditional Arabic" pitchFamily="2" charset="-78"/>
              </a:rPr>
              <a:t>أبي هريرة عن النبي صلى الله عليه وسلم قال إن الدين يسر ولن يشاد الدين أحد إلا غلبه فسددوا وقاربوا وأبشروا واستعينوا بالغدوة والروحة وشيء من الدلجة </a:t>
            </a:r>
            <a:endParaRPr lang="en-US" sz="2800" b="1" smtClean="0">
              <a:latin typeface="Traditional Arabic" pitchFamily="2" charset="-78"/>
              <a:cs typeface="Traditional Arabic" pitchFamily="2" charset="-78"/>
            </a:endParaRPr>
          </a:p>
          <a:p>
            <a:pPr marL="0" indent="0" algn="just" eaLnBrk="1" hangingPunct="1">
              <a:buFont typeface="Wingdings 2" pitchFamily="18" charset="2"/>
              <a:buNone/>
            </a:pPr>
            <a:r>
              <a:rPr lang="en-US" smtClean="0">
                <a:latin typeface="Arial" pitchFamily="34" charset="0"/>
                <a:cs typeface="Arial" pitchFamily="34" charset="0"/>
              </a:rPr>
              <a:t>Narrated Abu Hurairah: </a:t>
            </a:r>
          </a:p>
          <a:p>
            <a:pPr marL="0" indent="0" algn="just" eaLnBrk="1" hangingPunct="1">
              <a:buFont typeface="Wingdings 2" pitchFamily="18" charset="2"/>
              <a:buNone/>
            </a:pPr>
            <a:r>
              <a:rPr lang="en-US" smtClean="0">
                <a:latin typeface="Arial" pitchFamily="34" charset="0"/>
                <a:cs typeface="Arial" pitchFamily="34" charset="0"/>
              </a:rPr>
              <a:t>The Prophet said, "Religion is very easy and whoever overburdens himself in his religion will not be able to continue in that way. So you should not be extremists, but try to be near to perfection and receive the good tidings that you will be rewarded; and gain strength by worshipping in the mornings, the nights." (See </a:t>
            </a:r>
            <a:r>
              <a:rPr lang="en-US" i="1" smtClean="0">
                <a:latin typeface="Arial" pitchFamily="34" charset="0"/>
                <a:cs typeface="Arial" pitchFamily="34" charset="0"/>
              </a:rPr>
              <a:t>Fath al-Bari</a:t>
            </a:r>
            <a:r>
              <a:rPr lang="en-US" smtClean="0">
                <a:latin typeface="Arial" pitchFamily="34" charset="0"/>
                <a:cs typeface="Arial" pitchFamily="34" charset="0"/>
              </a:rPr>
              <a:t>, p.102, Vol. 1).</a:t>
            </a:r>
          </a:p>
          <a:p>
            <a:pPr marL="0" indent="0" algn="just" rtl="1" eaLnBrk="1" hangingPunct="1">
              <a:buFont typeface="Wingdings 2" pitchFamily="18" charset="2"/>
              <a:buNone/>
            </a:pPr>
            <a:endParaRPr lang="en-US" smtClean="0"/>
          </a:p>
        </p:txBody>
      </p:sp>
      <p:sp>
        <p:nvSpPr>
          <p:cNvPr id="4" name="Slide Number Placeholder 3"/>
          <p:cNvSpPr>
            <a:spLocks noGrp="1"/>
          </p:cNvSpPr>
          <p:nvPr>
            <p:ph type="sldNum" sz="quarter" idx="12"/>
          </p:nvPr>
        </p:nvSpPr>
        <p:spPr/>
        <p:txBody>
          <a:bodyPr/>
          <a:lstStyle/>
          <a:p>
            <a:pPr>
              <a:defRPr/>
            </a:pPr>
            <a:fld id="{6AC63C2A-689B-46CB-BAC9-B5F2BD6E5CC4}" type="slidenum">
              <a:rPr lang="en-US"/>
              <a:pPr>
                <a:defRPr/>
              </a:pPr>
              <a:t>23</a:t>
            </a:fld>
            <a:endParaRPr lang="en-US"/>
          </a:p>
        </p:txBody>
      </p:sp>
      <p:sp>
        <p:nvSpPr>
          <p:cNvPr id="6" name="Rectangle 5"/>
          <p:cNvSpPr/>
          <p:nvPr/>
        </p:nvSpPr>
        <p:spPr>
          <a:xfrm>
            <a:off x="5105400" y="6248400"/>
            <a:ext cx="3962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latin typeface="Arial" pitchFamily="34" charset="0"/>
                <a:cs typeface="Arial" pitchFamily="34" charset="0"/>
              </a:rPr>
              <a:t>Source: http://www.islamweb/net</a:t>
            </a:r>
          </a:p>
        </p:txBody>
      </p:sp>
      <p:sp>
        <p:nvSpPr>
          <p:cNvPr id="7" name="Rectangle 6"/>
          <p:cNvSpPr>
            <a:spLocks noChangeArrowheads="1"/>
          </p:cNvSpPr>
          <p:nvPr/>
        </p:nvSpPr>
        <p:spPr bwMode="auto">
          <a:xfrm>
            <a:off x="457200" y="1382713"/>
            <a:ext cx="5211763" cy="369887"/>
          </a:xfrm>
          <a:prstGeom prst="rect">
            <a:avLst/>
          </a:prstGeom>
          <a:noFill/>
          <a:ln w="9525">
            <a:noFill/>
            <a:miter lim="800000"/>
            <a:headEnd/>
            <a:tailEnd/>
          </a:ln>
        </p:spPr>
        <p:txBody>
          <a:bodyPr wrap="none">
            <a:spAutoFit/>
          </a:bodyPr>
          <a:lstStyle/>
          <a:p>
            <a:r>
              <a:rPr lang="en-US"/>
              <a:t>Sahih al-Bukhari: Volume 1, Book 2, Number 38: </a:t>
            </a:r>
          </a:p>
        </p:txBody>
      </p:sp>
      <p:sp>
        <p:nvSpPr>
          <p:cNvPr id="11" name="Rectangle 10"/>
          <p:cNvSpPr/>
          <p:nvPr/>
        </p:nvSpPr>
        <p:spPr>
          <a:xfrm>
            <a:off x="685800" y="228600"/>
            <a:ext cx="76962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Arial" pitchFamily="34" charset="0"/>
                <a:cs typeface="Arial" pitchFamily="34" charset="0"/>
              </a:rPr>
              <a:t>EXTREMISM IN RELIGION PROHIBITED BY THE PROPHET (S.A.W.)</a:t>
            </a:r>
          </a:p>
        </p:txBody>
      </p:sp>
    </p:spTree>
    <p:extLst>
      <p:ext uri="{BB962C8B-B14F-4D97-AF65-F5344CB8AC3E}">
        <p14:creationId xmlns:p14="http://schemas.microsoft.com/office/powerpoint/2010/main" val="390683146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562600"/>
          </a:xfrm>
        </p:spPr>
        <p:txBody>
          <a:bodyPr>
            <a:normAutofit/>
          </a:bodyPr>
          <a:lstStyle/>
          <a:p>
            <a:pPr marL="274320" indent="-274320" algn="r" rtl="1" eaLnBrk="1" fontAlgn="auto" hangingPunct="1">
              <a:spcAft>
                <a:spcPts val="0"/>
              </a:spcAft>
              <a:buClr>
                <a:schemeClr val="accent3"/>
              </a:buClr>
              <a:buFont typeface="Wingdings 2"/>
              <a:buNone/>
              <a:defRPr/>
            </a:pPr>
            <a:r>
              <a:rPr lang="en-US" sz="3200" dirty="0" smtClean="0">
                <a:cs typeface="+mj-cs"/>
              </a:rPr>
              <a:t>	</a:t>
            </a:r>
            <a:r>
              <a:rPr lang="ar-SA" sz="3200" dirty="0" smtClean="0">
                <a:cs typeface="+mj-cs"/>
              </a:rPr>
              <a:t>فحين اشتدت أم المؤمنين عائشة رضي الله عنها على اليهود الذين دخلوا على النبي صلى الله عليه وسلم سابين له بصيغة التسليم فقالوا: السام عليك بدل السلام عليك، قال لها وهو فطن لما قالوه: يا عائشة إن الله رفيق يحب الرفق ويعطي على الرفق ما لا يعطي على العنف وما لا يعطي على ما سواه.</a:t>
            </a:r>
            <a:endParaRPr lang="en-US" sz="3200" dirty="0" smtClean="0">
              <a:cs typeface="+mj-cs"/>
            </a:endParaRPr>
          </a:p>
          <a:p>
            <a:pPr marL="274320" indent="-274320" algn="just" eaLnBrk="1" fontAlgn="auto" hangingPunct="1">
              <a:spcAft>
                <a:spcPts val="0"/>
              </a:spcAft>
              <a:buClr>
                <a:schemeClr val="accent3"/>
              </a:buClr>
              <a:buFont typeface="Wingdings 2"/>
              <a:buNone/>
              <a:defRPr/>
            </a:pPr>
            <a:r>
              <a:rPr lang="en-US" i="1" dirty="0" smtClean="0"/>
              <a:t>	</a:t>
            </a:r>
            <a:r>
              <a:rPr lang="en-US" dirty="0" smtClean="0"/>
              <a:t>'</a:t>
            </a:r>
            <a:r>
              <a:rPr lang="en-US" dirty="0" err="1" smtClean="0"/>
              <a:t>A'isha</a:t>
            </a:r>
            <a:r>
              <a:rPr lang="en-US" dirty="0" smtClean="0"/>
              <a:t>, the wife of Allah's Apostle (may peace be upon him), reported that Allah's Messenger (may peace be upon him) said: '</a:t>
            </a:r>
            <a:r>
              <a:rPr lang="en-US" dirty="0" err="1" smtClean="0"/>
              <a:t>A'isha</a:t>
            </a:r>
            <a:r>
              <a:rPr lang="en-US" dirty="0" smtClean="0"/>
              <a:t>, verily Allah is kind and He loves kindness and confers upon kindness which he does not confer upon severity and does not confer upon anything else besides it (kindness). </a:t>
            </a:r>
          </a:p>
          <a:p>
            <a:pPr marL="274320" indent="-274320" algn="r" rtl="1" eaLnBrk="1" fontAlgn="auto" hangingPunct="1">
              <a:spcAft>
                <a:spcPts val="0"/>
              </a:spcAft>
              <a:buClr>
                <a:schemeClr val="accent3"/>
              </a:buClr>
              <a:buFont typeface="Wingdings 2"/>
              <a:buNone/>
              <a:defRPr/>
            </a:pPr>
            <a:r>
              <a:rPr lang="ar-SA" dirty="0" smtClean="0"/>
              <a:t/>
            </a:r>
            <a:br>
              <a:rPr lang="ar-SA" dirty="0" smtClean="0"/>
            </a:br>
            <a:endParaRPr lang="en-US" dirty="0"/>
          </a:p>
        </p:txBody>
      </p:sp>
      <p:sp>
        <p:nvSpPr>
          <p:cNvPr id="4" name="Slide Number Placeholder 3"/>
          <p:cNvSpPr>
            <a:spLocks noGrp="1"/>
          </p:cNvSpPr>
          <p:nvPr>
            <p:ph type="sldNum" sz="quarter" idx="12"/>
          </p:nvPr>
        </p:nvSpPr>
        <p:spPr/>
        <p:txBody>
          <a:bodyPr/>
          <a:lstStyle/>
          <a:p>
            <a:pPr>
              <a:defRPr/>
            </a:pPr>
            <a:fld id="{B6D17A0E-0F91-4B0E-8F86-BABCC211E455}" type="slidenum">
              <a:rPr lang="en-US"/>
              <a:pPr>
                <a:defRPr/>
              </a:pPr>
              <a:t>24</a:t>
            </a:fld>
            <a:endParaRPr lang="en-US"/>
          </a:p>
        </p:txBody>
      </p:sp>
      <p:sp>
        <p:nvSpPr>
          <p:cNvPr id="5" name="Rectangle 4"/>
          <p:cNvSpPr/>
          <p:nvPr/>
        </p:nvSpPr>
        <p:spPr>
          <a:xfrm>
            <a:off x="4191000" y="5943600"/>
            <a:ext cx="4343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i="1" dirty="0" err="1">
                <a:solidFill>
                  <a:schemeClr val="tx1"/>
                </a:solidFill>
              </a:rPr>
              <a:t>Sahih</a:t>
            </a:r>
            <a:r>
              <a:rPr lang="en-US" i="1" dirty="0">
                <a:solidFill>
                  <a:schemeClr val="tx1"/>
                </a:solidFill>
              </a:rPr>
              <a:t> Muslim, Book 32, Number 6273:</a:t>
            </a:r>
            <a:endParaRPr lang="en-US" dirty="0">
              <a:solidFill>
                <a:schemeClr val="tx1"/>
              </a:solidFill>
            </a:endParaRPr>
          </a:p>
        </p:txBody>
      </p:sp>
      <p:sp>
        <p:nvSpPr>
          <p:cNvPr id="7" name="Rectangle 6"/>
          <p:cNvSpPr/>
          <p:nvPr/>
        </p:nvSpPr>
        <p:spPr>
          <a:xfrm>
            <a:off x="1600200" y="609600"/>
            <a:ext cx="63246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Arial" pitchFamily="34" charset="0"/>
                <a:cs typeface="Arial" pitchFamily="34" charset="0"/>
              </a:rPr>
              <a:t>GENTLENESS AND KINDNESS IN THE SUNNAH (1)</a:t>
            </a:r>
          </a:p>
        </p:txBody>
      </p:sp>
    </p:spTree>
    <p:extLst>
      <p:ext uri="{BB962C8B-B14F-4D97-AF65-F5344CB8AC3E}">
        <p14:creationId xmlns:p14="http://schemas.microsoft.com/office/powerpoint/2010/main" val="34697497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800600"/>
          </a:xfrm>
        </p:spPr>
        <p:txBody>
          <a:bodyPr>
            <a:normAutofit/>
          </a:bodyPr>
          <a:lstStyle/>
          <a:p>
            <a:pPr marL="274320" indent="-274320" algn="just" rtl="1" eaLnBrk="1" fontAlgn="auto" hangingPunct="1">
              <a:spcAft>
                <a:spcPts val="0"/>
              </a:spcAft>
              <a:buClr>
                <a:schemeClr val="accent3"/>
              </a:buClr>
              <a:buFont typeface="Wingdings 2"/>
              <a:buNone/>
              <a:defRPr/>
            </a:pPr>
            <a:r>
              <a:rPr lang="en-US" dirty="0" smtClean="0"/>
              <a:t>   </a:t>
            </a:r>
            <a:r>
              <a:rPr lang="ar-SA" sz="3200" dirty="0" smtClean="0">
                <a:cs typeface="+mj-cs"/>
              </a:rPr>
              <a:t>ومتمثلا أيضا قول النبي صلى اللهم عليه وسلم: (إن الرفق لا يكون في شيء إلا زانه ولا ينزع من شيء إلا شانه).</a:t>
            </a:r>
            <a:endParaRPr lang="en-US" sz="3200" dirty="0" smtClean="0">
              <a:cs typeface="+mj-cs"/>
            </a:endParaRPr>
          </a:p>
          <a:p>
            <a:pPr marL="274320" indent="-274320" algn="r" rtl="1" eaLnBrk="1" fontAlgn="auto" hangingPunct="1">
              <a:spcAft>
                <a:spcPts val="0"/>
              </a:spcAft>
              <a:buClr>
                <a:schemeClr val="accent3"/>
              </a:buClr>
              <a:buFont typeface="Wingdings 2"/>
              <a:buNone/>
              <a:defRPr/>
            </a:pPr>
            <a:endParaRPr lang="en-US" dirty="0" smtClean="0"/>
          </a:p>
          <a:p>
            <a:pPr marL="274320" indent="-274320" algn="just" eaLnBrk="1" fontAlgn="auto" hangingPunct="1">
              <a:spcAft>
                <a:spcPts val="0"/>
              </a:spcAft>
              <a:buClr>
                <a:schemeClr val="accent3"/>
              </a:buClr>
              <a:buFont typeface="Wingdings 2"/>
              <a:buNone/>
              <a:defRPr/>
            </a:pPr>
            <a:r>
              <a:rPr lang="en-US" i="1" dirty="0" smtClean="0"/>
              <a:t>	</a:t>
            </a:r>
            <a:r>
              <a:rPr lang="en-US" dirty="0" smtClean="0"/>
              <a:t>'</a:t>
            </a:r>
            <a:r>
              <a:rPr lang="en-US" dirty="0" err="1" smtClean="0"/>
              <a:t>A'isha</a:t>
            </a:r>
            <a:r>
              <a:rPr lang="en-US" dirty="0" smtClean="0"/>
              <a:t>, the wife of Allah's Apostle (may peace be upon him), reported Allah's Apostle (may peace be upon him) as saying: Kindness is not to be found in anything but that it adds to its beauty and it is not withdrawn from anything but it makes it defective. </a:t>
            </a:r>
          </a:p>
          <a:p>
            <a:pPr marL="274320" indent="-274320" eaLnBrk="1" fontAlgn="auto" hangingPunct="1">
              <a:spcAft>
                <a:spcPts val="0"/>
              </a:spcAft>
              <a:buClr>
                <a:schemeClr val="accent3"/>
              </a:buClr>
              <a:buFont typeface="Wingdings 2"/>
              <a:buNone/>
              <a:defRPr/>
            </a:pPr>
            <a:endParaRPr lang="en-US" dirty="0" smtClean="0"/>
          </a:p>
          <a:p>
            <a:pPr marL="274320" indent="-274320" algn="r"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2"/>
              <a:buNone/>
              <a:defRPr/>
            </a:pPr>
            <a:endParaRPr lang="en-US" dirty="0"/>
          </a:p>
        </p:txBody>
      </p:sp>
      <p:sp>
        <p:nvSpPr>
          <p:cNvPr id="4" name="Slide Number Placeholder 3"/>
          <p:cNvSpPr>
            <a:spLocks noGrp="1"/>
          </p:cNvSpPr>
          <p:nvPr>
            <p:ph type="sldNum" sz="quarter" idx="12"/>
          </p:nvPr>
        </p:nvSpPr>
        <p:spPr/>
        <p:txBody>
          <a:bodyPr/>
          <a:lstStyle/>
          <a:p>
            <a:pPr>
              <a:defRPr/>
            </a:pPr>
            <a:fld id="{A292770C-DBA6-4315-A693-97031FD867A9}" type="slidenum">
              <a:rPr lang="en-US"/>
              <a:pPr>
                <a:defRPr/>
              </a:pPr>
              <a:t>25</a:t>
            </a:fld>
            <a:endParaRPr lang="en-US"/>
          </a:p>
        </p:txBody>
      </p:sp>
      <p:sp>
        <p:nvSpPr>
          <p:cNvPr id="6" name="Rectangle 5"/>
          <p:cNvSpPr/>
          <p:nvPr/>
        </p:nvSpPr>
        <p:spPr>
          <a:xfrm>
            <a:off x="1600200" y="609600"/>
            <a:ext cx="63246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Arial" pitchFamily="34" charset="0"/>
                <a:cs typeface="Arial" pitchFamily="34" charset="0"/>
              </a:rPr>
              <a:t>GENTLENESS AND KINDNESS IN THE SUNNAH (2)</a:t>
            </a:r>
          </a:p>
        </p:txBody>
      </p:sp>
      <p:sp>
        <p:nvSpPr>
          <p:cNvPr id="7" name="Rectangle 6"/>
          <p:cNvSpPr/>
          <p:nvPr/>
        </p:nvSpPr>
        <p:spPr>
          <a:xfrm>
            <a:off x="4038600" y="5943600"/>
            <a:ext cx="44958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i="1" dirty="0" err="1">
                <a:solidFill>
                  <a:schemeClr val="tx1"/>
                </a:solidFill>
              </a:rPr>
              <a:t>Sahih</a:t>
            </a:r>
            <a:r>
              <a:rPr lang="en-US" i="1" dirty="0">
                <a:solidFill>
                  <a:schemeClr val="tx1"/>
                </a:solidFill>
              </a:rPr>
              <a:t> Muslim, Book 32, Number 6274</a:t>
            </a:r>
            <a:endParaRPr lang="en-US" dirty="0">
              <a:solidFill>
                <a:schemeClr val="tx1"/>
              </a:solidFill>
            </a:endParaRPr>
          </a:p>
        </p:txBody>
      </p:sp>
    </p:spTree>
    <p:extLst>
      <p:ext uri="{BB962C8B-B14F-4D97-AF65-F5344CB8AC3E}">
        <p14:creationId xmlns:p14="http://schemas.microsoft.com/office/powerpoint/2010/main" val="158208549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486400"/>
          </a:xfrm>
        </p:spPr>
        <p:txBody>
          <a:bodyPr>
            <a:normAutofit fontScale="92500" lnSpcReduction="20000"/>
          </a:bodyPr>
          <a:lstStyle/>
          <a:p>
            <a:pPr marL="0" indent="0" algn="just" eaLnBrk="1" fontAlgn="auto" hangingPunct="1">
              <a:spcAft>
                <a:spcPts val="0"/>
              </a:spcAft>
              <a:buClr>
                <a:schemeClr val="accent3"/>
              </a:buClr>
              <a:buFont typeface="Wingdings 2"/>
              <a:buNone/>
              <a:defRPr/>
            </a:pPr>
            <a:r>
              <a:rPr lang="en-US" dirty="0" smtClean="0">
                <a:latin typeface="Arial" pitchFamily="34" charset="0"/>
                <a:cs typeface="Arial" pitchFamily="34" charset="0"/>
              </a:rPr>
              <a:t>	The </a:t>
            </a:r>
            <a:r>
              <a:rPr lang="en-US" dirty="0">
                <a:latin typeface="Arial" pitchFamily="34" charset="0"/>
                <a:cs typeface="Arial" pitchFamily="34" charset="0"/>
              </a:rPr>
              <a:t>Prophet </a:t>
            </a:r>
            <a:r>
              <a:rPr lang="en-US" dirty="0" smtClean="0">
                <a:latin typeface="Arial" pitchFamily="34" charset="0"/>
                <a:cs typeface="Arial" pitchFamily="34" charset="0"/>
              </a:rPr>
              <a:t>(</a:t>
            </a:r>
            <a:r>
              <a:rPr lang="en-MY" dirty="0" smtClean="0">
                <a:latin typeface="Arial" pitchFamily="34" charset="0"/>
                <a:cs typeface="Arial" pitchFamily="34" charset="0"/>
              </a:rPr>
              <a:t>S.A.W</a:t>
            </a:r>
            <a:r>
              <a:rPr lang="en-US" dirty="0">
                <a:latin typeface="Arial" pitchFamily="34" charset="0"/>
                <a:cs typeface="Arial" pitchFamily="34" charset="0"/>
              </a:rPr>
              <a:t>) did not prohibit the good things (</a:t>
            </a:r>
            <a:r>
              <a:rPr lang="en-US" i="1" dirty="0" smtClean="0">
                <a:latin typeface="Arial" pitchFamily="34" charset="0"/>
                <a:cs typeface="Arial" pitchFamily="34" charset="0"/>
              </a:rPr>
              <a:t>al-</a:t>
            </a:r>
            <a:r>
              <a:rPr lang="en-US" i="1" dirty="0" err="1" smtClean="0">
                <a:latin typeface="Arial" pitchFamily="34" charset="0"/>
                <a:cs typeface="Arial" pitchFamily="34" charset="0"/>
              </a:rPr>
              <a:t>tayyibat</a:t>
            </a:r>
            <a:r>
              <a:rPr lang="en-US" dirty="0" smtClean="0">
                <a:latin typeface="Arial" pitchFamily="34" charset="0"/>
                <a:cs typeface="Arial" pitchFamily="34" charset="0"/>
              </a:rPr>
              <a:t>) </a:t>
            </a:r>
            <a:r>
              <a:rPr lang="en-US" dirty="0">
                <a:latin typeface="Arial" pitchFamily="34" charset="0"/>
                <a:cs typeface="Arial" pitchFamily="34" charset="0"/>
              </a:rPr>
              <a:t>in this world for human consumption and physical wellbeing, but those good things were never a part of his primary concern as he preferred to live a life of simplicity, frugality, humility and moral restraint. In one of his famous supplications, the Prophet </a:t>
            </a:r>
            <a:r>
              <a:rPr lang="en-US" dirty="0" smtClean="0">
                <a:latin typeface="Arial" pitchFamily="34" charset="0"/>
                <a:cs typeface="Arial" pitchFamily="34" charset="0"/>
              </a:rPr>
              <a:t>(</a:t>
            </a:r>
            <a:r>
              <a:rPr lang="en-MY" dirty="0" smtClean="0">
                <a:latin typeface="Arial" pitchFamily="34" charset="0"/>
                <a:cs typeface="Arial" pitchFamily="34" charset="0"/>
              </a:rPr>
              <a:t>S.A.W</a:t>
            </a:r>
            <a:r>
              <a:rPr lang="en-US" dirty="0">
                <a:latin typeface="Arial" pitchFamily="34" charset="0"/>
                <a:cs typeface="Arial" pitchFamily="34" charset="0"/>
              </a:rPr>
              <a:t>) showed his holistic and comprehensive vision of life, and proper attitude towards his religion (</a:t>
            </a:r>
            <a:r>
              <a:rPr lang="en-US" i="1" dirty="0" smtClean="0">
                <a:latin typeface="Arial" pitchFamily="34" charset="0"/>
                <a:cs typeface="Arial" pitchFamily="34" charset="0"/>
              </a:rPr>
              <a:t>al-din</a:t>
            </a:r>
            <a:r>
              <a:rPr lang="en-US" dirty="0">
                <a:latin typeface="Arial" pitchFamily="34" charset="0"/>
                <a:cs typeface="Arial" pitchFamily="34" charset="0"/>
              </a:rPr>
              <a:t>), the world (</a:t>
            </a:r>
            <a:r>
              <a:rPr lang="en-US" i="1" dirty="0" smtClean="0">
                <a:latin typeface="Arial" pitchFamily="34" charset="0"/>
                <a:cs typeface="Arial" pitchFamily="34" charset="0"/>
              </a:rPr>
              <a:t>al-</a:t>
            </a:r>
            <a:r>
              <a:rPr lang="en-US" i="1" dirty="0" err="1" smtClean="0">
                <a:latin typeface="Arial" pitchFamily="34" charset="0"/>
                <a:cs typeface="Arial" pitchFamily="34" charset="0"/>
              </a:rPr>
              <a:t>dunya</a:t>
            </a:r>
            <a:r>
              <a:rPr lang="en-US" dirty="0" smtClean="0">
                <a:latin typeface="Arial" pitchFamily="34" charset="0"/>
                <a:cs typeface="Arial" pitchFamily="34" charset="0"/>
              </a:rPr>
              <a:t>), </a:t>
            </a:r>
            <a:r>
              <a:rPr lang="en-US" dirty="0">
                <a:latin typeface="Arial" pitchFamily="34" charset="0"/>
                <a:cs typeface="Arial" pitchFamily="34" charset="0"/>
              </a:rPr>
              <a:t>the Hereafter (</a:t>
            </a:r>
            <a:r>
              <a:rPr lang="en-US" i="1" dirty="0" smtClean="0">
                <a:latin typeface="Arial" pitchFamily="34" charset="0"/>
                <a:cs typeface="Arial" pitchFamily="34" charset="0"/>
              </a:rPr>
              <a:t>al-</a:t>
            </a:r>
            <a:r>
              <a:rPr lang="en-US" i="1" dirty="0" err="1" smtClean="0">
                <a:latin typeface="Arial" pitchFamily="34" charset="0"/>
                <a:cs typeface="Arial" pitchFamily="34" charset="0"/>
              </a:rPr>
              <a:t>akhirah</a:t>
            </a:r>
            <a:r>
              <a:rPr lang="en-US" dirty="0">
                <a:latin typeface="Arial" pitchFamily="34" charset="0"/>
                <a:cs typeface="Arial" pitchFamily="34" charset="0"/>
              </a:rPr>
              <a:t>), life (</a:t>
            </a:r>
            <a:r>
              <a:rPr lang="en-US" i="1" dirty="0" smtClean="0">
                <a:latin typeface="Arial" pitchFamily="34" charset="0"/>
                <a:cs typeface="Arial" pitchFamily="34" charset="0"/>
              </a:rPr>
              <a:t>al-</a:t>
            </a:r>
            <a:r>
              <a:rPr lang="en-US" i="1" dirty="0" err="1" smtClean="0">
                <a:latin typeface="Arial" pitchFamily="34" charset="0"/>
                <a:cs typeface="Arial" pitchFamily="34" charset="0"/>
              </a:rPr>
              <a:t>hayah</a:t>
            </a:r>
            <a:r>
              <a:rPr lang="en-US" dirty="0">
                <a:latin typeface="Arial" pitchFamily="34" charset="0"/>
                <a:cs typeface="Arial" pitchFamily="34" charset="0"/>
              </a:rPr>
              <a:t>) and death (</a:t>
            </a:r>
            <a:r>
              <a:rPr lang="en-US" i="1" dirty="0">
                <a:latin typeface="Arial" pitchFamily="34" charset="0"/>
                <a:cs typeface="Arial" pitchFamily="34" charset="0"/>
              </a:rPr>
              <a:t>al-</a:t>
            </a:r>
            <a:r>
              <a:rPr lang="en-US" i="1" dirty="0" err="1">
                <a:latin typeface="Arial" pitchFamily="34" charset="0"/>
                <a:cs typeface="Arial" pitchFamily="34" charset="0"/>
              </a:rPr>
              <a:t>mawt</a:t>
            </a:r>
            <a:r>
              <a:rPr lang="en-US" dirty="0">
                <a:latin typeface="Arial" pitchFamily="34" charset="0"/>
                <a:cs typeface="Arial" pitchFamily="34" charset="0"/>
              </a:rPr>
              <a:t>):</a:t>
            </a:r>
          </a:p>
          <a:p>
            <a:pPr marL="0" indent="0" algn="just" eaLnBrk="1" fontAlgn="auto" hangingPunct="1">
              <a:spcAft>
                <a:spcPts val="0"/>
              </a:spcAft>
              <a:buClr>
                <a:schemeClr val="accent3"/>
              </a:buClr>
              <a:buFont typeface="Wingdings 2"/>
              <a:buNone/>
              <a:defRPr/>
            </a:pPr>
            <a:r>
              <a:rPr lang="en-US" dirty="0">
                <a:latin typeface="Arial" pitchFamily="34" charset="0"/>
                <a:cs typeface="Arial" pitchFamily="34" charset="0"/>
              </a:rPr>
              <a:t>	</a:t>
            </a:r>
            <a:r>
              <a:rPr lang="en-US" i="1" dirty="0">
                <a:solidFill>
                  <a:srgbClr val="7030A0"/>
                </a:solidFill>
                <a:latin typeface="Arial" pitchFamily="34" charset="0"/>
                <a:cs typeface="Arial" pitchFamily="34" charset="0"/>
              </a:rPr>
              <a:t>O </a:t>
            </a:r>
            <a:r>
              <a:rPr lang="en-US" i="1" dirty="0" smtClean="0">
                <a:solidFill>
                  <a:srgbClr val="7030A0"/>
                </a:solidFill>
                <a:latin typeface="Arial" pitchFamily="34" charset="0"/>
                <a:cs typeface="Arial" pitchFamily="34" charset="0"/>
              </a:rPr>
              <a:t>Allah, improve </a:t>
            </a:r>
            <a:r>
              <a:rPr lang="en-US" i="1" dirty="0">
                <a:solidFill>
                  <a:srgbClr val="7030A0"/>
                </a:solidFill>
                <a:latin typeface="Arial" pitchFamily="34" charset="0"/>
                <a:cs typeface="Arial" pitchFamily="34" charset="0"/>
              </a:rPr>
              <a:t>for me my religion which </a:t>
            </a:r>
            <a:r>
              <a:rPr lang="en-US" i="1" dirty="0" smtClean="0">
                <a:solidFill>
                  <a:srgbClr val="7030A0"/>
                </a:solidFill>
                <a:latin typeface="Arial" pitchFamily="34" charset="0"/>
                <a:cs typeface="Arial" pitchFamily="34" charset="0"/>
              </a:rPr>
              <a:t>	safeguards </a:t>
            </a:r>
            <a:r>
              <a:rPr lang="en-US" i="1" dirty="0">
                <a:solidFill>
                  <a:srgbClr val="7030A0"/>
                </a:solidFill>
                <a:latin typeface="Arial" pitchFamily="34" charset="0"/>
                <a:cs typeface="Arial" pitchFamily="34" charset="0"/>
              </a:rPr>
              <a:t>all my affairs; </a:t>
            </a:r>
            <a:r>
              <a:rPr lang="en-US" i="1" dirty="0" smtClean="0">
                <a:solidFill>
                  <a:srgbClr val="7030A0"/>
                </a:solidFill>
                <a:latin typeface="Arial" pitchFamily="34" charset="0"/>
                <a:cs typeface="Arial" pitchFamily="34" charset="0"/>
              </a:rPr>
              <a:t>and </a:t>
            </a:r>
            <a:r>
              <a:rPr lang="en-US" i="1" dirty="0">
                <a:solidFill>
                  <a:srgbClr val="7030A0"/>
                </a:solidFill>
                <a:latin typeface="Arial" pitchFamily="34" charset="0"/>
                <a:cs typeface="Arial" pitchFamily="34" charset="0"/>
              </a:rPr>
              <a:t>improve for me my </a:t>
            </a:r>
            <a:r>
              <a:rPr lang="en-US" i="1" dirty="0" smtClean="0">
                <a:solidFill>
                  <a:srgbClr val="7030A0"/>
                </a:solidFill>
                <a:latin typeface="Arial" pitchFamily="34" charset="0"/>
                <a:cs typeface="Arial" pitchFamily="34" charset="0"/>
              </a:rPr>
              <a:t>	worldly </a:t>
            </a:r>
            <a:r>
              <a:rPr lang="en-US" i="1" dirty="0">
                <a:solidFill>
                  <a:srgbClr val="7030A0"/>
                </a:solidFill>
                <a:latin typeface="Arial" pitchFamily="34" charset="0"/>
                <a:cs typeface="Arial" pitchFamily="34" charset="0"/>
              </a:rPr>
              <a:t>existence for in it is my livelihood; </a:t>
            </a:r>
            <a:r>
              <a:rPr lang="en-US" i="1" dirty="0" smtClean="0">
                <a:solidFill>
                  <a:srgbClr val="7030A0"/>
                </a:solidFill>
                <a:latin typeface="Arial" pitchFamily="34" charset="0"/>
                <a:cs typeface="Arial" pitchFamily="34" charset="0"/>
              </a:rPr>
              <a:t>and 	improve </a:t>
            </a:r>
            <a:r>
              <a:rPr lang="en-US" i="1" dirty="0">
                <a:solidFill>
                  <a:srgbClr val="7030A0"/>
                </a:solidFill>
                <a:latin typeface="Arial" pitchFamily="34" charset="0"/>
                <a:cs typeface="Arial" pitchFamily="34" charset="0"/>
              </a:rPr>
              <a:t>for me my Hereafter for to it is my return; </a:t>
            </a:r>
            <a:r>
              <a:rPr lang="en-US" i="1" dirty="0" smtClean="0">
                <a:solidFill>
                  <a:srgbClr val="7030A0"/>
                </a:solidFill>
                <a:latin typeface="Arial" pitchFamily="34" charset="0"/>
                <a:cs typeface="Arial" pitchFamily="34" charset="0"/>
              </a:rPr>
              <a:t>	and make </a:t>
            </a:r>
            <a:r>
              <a:rPr lang="en-US" i="1" dirty="0">
                <a:solidFill>
                  <a:srgbClr val="7030A0"/>
                </a:solidFill>
                <a:latin typeface="Arial" pitchFamily="34" charset="0"/>
                <a:cs typeface="Arial" pitchFamily="34" charset="0"/>
              </a:rPr>
              <a:t>this life an increase for me in all that is </a:t>
            </a:r>
            <a:r>
              <a:rPr lang="en-US" i="1" dirty="0" smtClean="0">
                <a:solidFill>
                  <a:srgbClr val="7030A0"/>
                </a:solidFill>
                <a:latin typeface="Arial" pitchFamily="34" charset="0"/>
                <a:cs typeface="Arial" pitchFamily="34" charset="0"/>
              </a:rPr>
              <a:t>	good</a:t>
            </a:r>
            <a:r>
              <a:rPr lang="en-US" i="1" dirty="0">
                <a:solidFill>
                  <a:srgbClr val="7030A0"/>
                </a:solidFill>
                <a:latin typeface="Arial" pitchFamily="34" charset="0"/>
                <a:cs typeface="Arial" pitchFamily="34" charset="0"/>
              </a:rPr>
              <a:t>; and make death as 	a relief for me from all </a:t>
            </a:r>
            <a:r>
              <a:rPr lang="en-US" i="1" dirty="0" smtClean="0">
                <a:solidFill>
                  <a:srgbClr val="7030A0"/>
                </a:solidFill>
                <a:latin typeface="Arial" pitchFamily="34" charset="0"/>
                <a:cs typeface="Arial" pitchFamily="34" charset="0"/>
              </a:rPr>
              <a:t>	that </a:t>
            </a:r>
            <a:r>
              <a:rPr lang="en-US" i="1" dirty="0">
                <a:solidFill>
                  <a:srgbClr val="7030A0"/>
                </a:solidFill>
                <a:latin typeface="Arial" pitchFamily="34" charset="0"/>
                <a:cs typeface="Arial" pitchFamily="34" charset="0"/>
              </a:rPr>
              <a:t>is bad.</a:t>
            </a:r>
          </a:p>
        </p:txBody>
      </p:sp>
      <p:sp>
        <p:nvSpPr>
          <p:cNvPr id="4" name="Slide Number Placeholder 3"/>
          <p:cNvSpPr>
            <a:spLocks noGrp="1"/>
          </p:cNvSpPr>
          <p:nvPr>
            <p:ph type="sldNum" sz="quarter" idx="12"/>
          </p:nvPr>
        </p:nvSpPr>
        <p:spPr/>
        <p:txBody>
          <a:bodyPr/>
          <a:lstStyle/>
          <a:p>
            <a:pPr>
              <a:defRPr/>
            </a:pPr>
            <a:fld id="{55F668F6-C924-47DB-8BCA-D6A274CBA3D0}" type="slidenum">
              <a:rPr lang="en-US"/>
              <a:pPr>
                <a:defRPr/>
              </a:pPr>
              <a:t>26</a:t>
            </a:fld>
            <a:endParaRPr lang="en-US"/>
          </a:p>
        </p:txBody>
      </p:sp>
      <p:sp>
        <p:nvSpPr>
          <p:cNvPr id="5" name="Rectangle 4"/>
          <p:cNvSpPr/>
          <p:nvPr/>
        </p:nvSpPr>
        <p:spPr>
          <a:xfrm>
            <a:off x="685800" y="228600"/>
            <a:ext cx="76962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Arial" pitchFamily="34" charset="0"/>
                <a:cs typeface="Arial" pitchFamily="34" charset="0"/>
              </a:rPr>
              <a:t>EXTREMISM IN RELIGION PROHIBITED BY THE PROPHET (S.A.W.)</a:t>
            </a:r>
          </a:p>
        </p:txBody>
      </p:sp>
    </p:spTree>
    <p:extLst>
      <p:ext uri="{BB962C8B-B14F-4D97-AF65-F5344CB8AC3E}">
        <p14:creationId xmlns:p14="http://schemas.microsoft.com/office/powerpoint/2010/main" val="140187832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7904" y="2743200"/>
            <a:ext cx="6508192" cy="1569660"/>
          </a:xfrm>
          <a:prstGeom prst="rect">
            <a:avLst/>
          </a:prstGeom>
          <a:noFill/>
        </p:spPr>
        <p:txBody>
          <a:bodyPr wrap="none" lIns="91440" tIns="45720" rIns="91440" bIns="45720">
            <a:spAutoFit/>
          </a:bodyPr>
          <a:lstStyle/>
          <a:p>
            <a:pPr algn="ctr"/>
            <a:r>
              <a:rPr lang="en-US" sz="9600" b="1" cap="none" spc="0" dirty="0" smtClean="0">
                <a:ln w="17780" cmpd="sng">
                  <a:solidFill>
                    <a:schemeClr val="accent1">
                      <a:tint val="3000"/>
                    </a:schemeClr>
                  </a:solidFill>
                  <a:prstDash val="solid"/>
                  <a:miter lim="800000"/>
                </a:ln>
                <a:solidFill>
                  <a:schemeClr val="accent2">
                    <a:lumMod val="75000"/>
                  </a:schemeClr>
                </a:solidFill>
                <a:effectLst>
                  <a:outerShdw blurRad="55000" dist="50800" dir="5400000" algn="tl">
                    <a:srgbClr val="000000">
                      <a:alpha val="33000"/>
                    </a:srgbClr>
                  </a:outerShdw>
                </a:effectLst>
              </a:rPr>
              <a:t>PART TWO</a:t>
            </a:r>
            <a:endParaRPr lang="en-US" sz="9600" b="1" cap="none" spc="0" dirty="0">
              <a:ln w="17780" cmpd="sng">
                <a:solidFill>
                  <a:schemeClr val="accent1">
                    <a:tint val="3000"/>
                  </a:schemeClr>
                </a:solidFill>
                <a:prstDash val="solid"/>
                <a:miter lim="800000"/>
              </a:ln>
              <a:solidFill>
                <a:schemeClr val="accent2">
                  <a:lumMod val="75000"/>
                </a:schemeClr>
              </a:solidFill>
              <a:effectLst>
                <a:outerShdw blurRad="55000" dist="50800" dir="5400000" algn="tl">
                  <a:srgbClr val="000000">
                    <a:alpha val="33000"/>
                  </a:srgbClr>
                </a:outerShdw>
              </a:effectLst>
            </a:endParaRPr>
          </a:p>
        </p:txBody>
      </p:sp>
      <p:sp>
        <p:nvSpPr>
          <p:cNvPr id="2" name="Slide Number Placeholder 1"/>
          <p:cNvSpPr>
            <a:spLocks noGrp="1"/>
          </p:cNvSpPr>
          <p:nvPr>
            <p:ph type="sldNum" sz="quarter" idx="12"/>
          </p:nvPr>
        </p:nvSpPr>
        <p:spPr/>
        <p:txBody>
          <a:bodyPr/>
          <a:lstStyle/>
          <a:p>
            <a:fld id="{391FD058-0CE4-42A3-968D-C2954ACD4D7E}" type="slidenum">
              <a:rPr lang="en-US" smtClean="0"/>
              <a:pPr/>
              <a:t>27</a:t>
            </a:fld>
            <a:endParaRPr lang="en-US"/>
          </a:p>
        </p:txBody>
      </p:sp>
    </p:spTree>
    <p:extLst>
      <p:ext uri="{BB962C8B-B14F-4D97-AF65-F5344CB8AC3E}">
        <p14:creationId xmlns:p14="http://schemas.microsoft.com/office/powerpoint/2010/main" val="2730274505"/>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push.wav"/>
          </p:stSnd>
        </p:sndAc>
      </p:transition>
    </mc:Choice>
    <mc:Fallback xmlns="">
      <p:transition spd="slow">
        <p:circle/>
        <p:sndAc>
          <p:stSnd>
            <p:snd r:embed="rId3" name="push.wav"/>
          </p:stSnd>
        </p:sndAc>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381000"/>
            <a:ext cx="8229600" cy="1676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38200"/>
            <a:ext cx="8229600" cy="1524000"/>
          </a:xfrm>
        </p:spPr>
        <p:txBody>
          <a:bodyPr>
            <a:noAutofit/>
          </a:bodyPr>
          <a:lstStyle/>
          <a:p>
            <a:pPr algn="ctr"/>
            <a:r>
              <a:rPr lang="en-US" sz="4000" b="1" dirty="0" smtClean="0">
                <a:solidFill>
                  <a:schemeClr val="bg2">
                    <a:lumMod val="25000"/>
                  </a:schemeClr>
                </a:solidFill>
                <a:latin typeface="Curlz MT" pitchFamily="82" charset="0"/>
              </a:rPr>
              <a:t>BEING GOOD &amp; COMPASSIONATE TOWARDS NEIGHBOURS IS A RELIGIOUS DUTY OF THE BELIEVERS </a:t>
            </a:r>
            <a:endParaRPr lang="en-US" sz="4000" b="1" dirty="0">
              <a:solidFill>
                <a:schemeClr val="bg2">
                  <a:lumMod val="25000"/>
                </a:schemeClr>
              </a:solidFill>
              <a:latin typeface="Curlz MT" pitchFamily="82" charset="0"/>
            </a:endParaRPr>
          </a:p>
        </p:txBody>
      </p:sp>
      <p:sp>
        <p:nvSpPr>
          <p:cNvPr id="3" name="Content Placeholder 2"/>
          <p:cNvSpPr>
            <a:spLocks noGrp="1"/>
          </p:cNvSpPr>
          <p:nvPr>
            <p:ph idx="1"/>
          </p:nvPr>
        </p:nvSpPr>
        <p:spPr>
          <a:xfrm>
            <a:off x="533400" y="2438400"/>
            <a:ext cx="8229600" cy="3687763"/>
          </a:xfrm>
          <a:noFill/>
          <a:ln>
            <a:noFill/>
          </a:ln>
        </p:spPr>
        <p:txBody>
          <a:bodyPr>
            <a:normAutofit/>
          </a:bodyPr>
          <a:lstStyle/>
          <a:p>
            <a:pPr algn="just"/>
            <a:r>
              <a:rPr lang="en-US" sz="2800" i="1" dirty="0"/>
              <a:t>Narrated Abdullah </a:t>
            </a:r>
            <a:r>
              <a:rPr lang="en-US" sz="2800" i="1" dirty="0" err="1"/>
              <a:t>ibn</a:t>
            </a:r>
            <a:r>
              <a:rPr lang="en-US" sz="2800" i="1" dirty="0"/>
              <a:t> </a:t>
            </a:r>
            <a:r>
              <a:rPr lang="en-US" sz="2800" i="1" dirty="0" err="1"/>
              <a:t>Amr</a:t>
            </a:r>
            <a:r>
              <a:rPr lang="en-US" sz="2800" i="1" dirty="0"/>
              <a:t> </a:t>
            </a:r>
            <a:r>
              <a:rPr lang="en-US" sz="2800" i="1" dirty="0" err="1"/>
              <a:t>ibn</a:t>
            </a:r>
            <a:r>
              <a:rPr lang="en-US" sz="2800" i="1" dirty="0"/>
              <a:t> al-'As: </a:t>
            </a:r>
            <a:r>
              <a:rPr lang="en-US" sz="2800" i="1" dirty="0" err="1"/>
              <a:t>Mujahid</a:t>
            </a:r>
            <a:r>
              <a:rPr lang="en-US" sz="2800" i="1" dirty="0"/>
              <a:t> said that Abdullah </a:t>
            </a:r>
            <a:r>
              <a:rPr lang="en-US" sz="2800" i="1" dirty="0" err="1"/>
              <a:t>ibn</a:t>
            </a:r>
            <a:r>
              <a:rPr lang="en-US" sz="2800" i="1" dirty="0"/>
              <a:t> </a:t>
            </a:r>
            <a:r>
              <a:rPr lang="en-US" sz="2800" i="1" dirty="0" err="1"/>
              <a:t>Amr</a:t>
            </a:r>
            <a:r>
              <a:rPr lang="en-US" sz="2800" i="1" dirty="0"/>
              <a:t> slaughtered a sheep and said: Have you presented a gift from it to my </a:t>
            </a:r>
            <a:r>
              <a:rPr lang="en-US" sz="2800" i="1" dirty="0" err="1"/>
              <a:t>neighbour</a:t>
            </a:r>
            <a:r>
              <a:rPr lang="en-US" sz="2800" i="1" dirty="0"/>
              <a:t>, the Jew, for I heard the Apostle of Allah (peace be upon him) say: Gabriel kept on commending the </a:t>
            </a:r>
            <a:r>
              <a:rPr lang="en-US" sz="2800" i="1" dirty="0" err="1"/>
              <a:t>neighbour</a:t>
            </a:r>
            <a:r>
              <a:rPr lang="en-US" sz="2800" i="1" dirty="0"/>
              <a:t> to me so that I thought he would make an heir? </a:t>
            </a:r>
            <a:r>
              <a:rPr lang="en-US" sz="2800" dirty="0"/>
              <a:t>- </a:t>
            </a:r>
            <a:r>
              <a:rPr lang="en-US" sz="2800" dirty="0" err="1"/>
              <a:t>Sunan</a:t>
            </a:r>
            <a:r>
              <a:rPr lang="en-US" sz="2800" dirty="0"/>
              <a:t> Abu </a:t>
            </a:r>
            <a:r>
              <a:rPr lang="en-US" sz="2800" dirty="0" err="1"/>
              <a:t>Dawood</a:t>
            </a:r>
            <a:r>
              <a:rPr lang="en-US" sz="2800" dirty="0"/>
              <a:t>, 2446</a:t>
            </a:r>
          </a:p>
        </p:txBody>
      </p:sp>
      <p:sp>
        <p:nvSpPr>
          <p:cNvPr id="5" name="Slide Number Placeholder 4"/>
          <p:cNvSpPr>
            <a:spLocks noGrp="1"/>
          </p:cNvSpPr>
          <p:nvPr>
            <p:ph type="sldNum" sz="quarter" idx="12"/>
          </p:nvPr>
        </p:nvSpPr>
        <p:spPr/>
        <p:txBody>
          <a:bodyPr/>
          <a:lstStyle/>
          <a:p>
            <a:fld id="{391FD058-0CE4-42A3-968D-C2954ACD4D7E}" type="slidenum">
              <a:rPr lang="en-US" smtClean="0"/>
              <a:pPr/>
              <a:t>28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noFill/>
        </p:spPr>
        <p:txBody>
          <a:bodyPr>
            <a:noAutofit/>
          </a:bodyPr>
          <a:lstStyle/>
          <a:p>
            <a:pPr algn="just"/>
            <a:r>
              <a:rPr lang="en-US" sz="3600" i="1" dirty="0"/>
              <a:t>Narrated Abdullah </a:t>
            </a:r>
            <a:r>
              <a:rPr lang="en-US" sz="3600" i="1" dirty="0" err="1"/>
              <a:t>ibn</a:t>
            </a:r>
            <a:r>
              <a:rPr lang="en-US" sz="3600" i="1" dirty="0"/>
              <a:t> </a:t>
            </a:r>
            <a:r>
              <a:rPr lang="en-US" sz="3600" i="1" dirty="0" err="1"/>
              <a:t>Umar</a:t>
            </a:r>
            <a:r>
              <a:rPr lang="en-US" sz="3600" i="1" dirty="0"/>
              <a:t>: The Prophet (peace be upon him) said: The best friend in the sight of Allah is he who is the well-wisher of his companions, and the best </a:t>
            </a:r>
            <a:r>
              <a:rPr lang="en-US" sz="3600" i="1" dirty="0" err="1"/>
              <a:t>neighbour</a:t>
            </a:r>
            <a:r>
              <a:rPr lang="en-US" sz="3600" i="1" dirty="0"/>
              <a:t> is one who behaves best towards his </a:t>
            </a:r>
            <a:r>
              <a:rPr lang="en-US" sz="3600" i="1" dirty="0" err="1"/>
              <a:t>neighbours</a:t>
            </a:r>
            <a:r>
              <a:rPr lang="en-US" sz="3600" i="1" dirty="0"/>
              <a:t>. Transmitted by </a:t>
            </a:r>
            <a:r>
              <a:rPr lang="en-US" sz="3600" i="1" dirty="0" err="1"/>
              <a:t>Tirmidhi</a:t>
            </a:r>
            <a:r>
              <a:rPr lang="en-US" sz="3600" i="1" dirty="0"/>
              <a:t>.</a:t>
            </a:r>
            <a:r>
              <a:rPr lang="en-US" sz="3600" dirty="0"/>
              <a:t> - Al-</a:t>
            </a:r>
            <a:r>
              <a:rPr lang="en-US" sz="3600" dirty="0" err="1"/>
              <a:t>Tirmidhi</a:t>
            </a:r>
            <a:r>
              <a:rPr lang="en-US" sz="3600" dirty="0"/>
              <a:t>, Number 120</a:t>
            </a:r>
          </a:p>
        </p:txBody>
      </p:sp>
      <p:sp>
        <p:nvSpPr>
          <p:cNvPr id="4" name="Slide Number Placeholder 3"/>
          <p:cNvSpPr>
            <a:spLocks noGrp="1"/>
          </p:cNvSpPr>
          <p:nvPr>
            <p:ph type="sldNum" sz="quarter" idx="12"/>
          </p:nvPr>
        </p:nvSpPr>
        <p:spPr/>
        <p:txBody>
          <a:bodyPr/>
          <a:lstStyle/>
          <a:p>
            <a:fld id="{391FD058-0CE4-42A3-968D-C2954ACD4D7E}" type="slidenum">
              <a:rPr lang="en-US" smtClean="0"/>
              <a:pPr/>
              <a:t>29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229600" cy="743712"/>
          </a:xfrm>
        </p:spPr>
        <p:txBody>
          <a:bodyPr>
            <a:normAutofit fontScale="90000"/>
          </a:bodyPr>
          <a:lstStyle/>
          <a:p>
            <a:endParaRPr lang="en-US" dirty="0"/>
          </a:p>
        </p:txBody>
      </p:sp>
      <p:sp>
        <p:nvSpPr>
          <p:cNvPr id="3" name="Content Placeholder 2"/>
          <p:cNvSpPr>
            <a:spLocks noGrp="1"/>
          </p:cNvSpPr>
          <p:nvPr>
            <p:ph idx="1"/>
          </p:nvPr>
        </p:nvSpPr>
        <p:spPr>
          <a:xfrm>
            <a:off x="76200" y="1219200"/>
            <a:ext cx="9067800" cy="5638800"/>
          </a:xfrm>
        </p:spPr>
        <p:txBody>
          <a:bodyPr>
            <a:normAutofit/>
          </a:bodyPr>
          <a:lstStyle/>
          <a:p>
            <a:r>
              <a:rPr lang="en-US" sz="5400" dirty="0">
                <a:latin typeface="+mj-lt"/>
              </a:rPr>
              <a:t>ISLAMIC MODERATION OF THE MALAY SOCIETY AND ITS CONTRIBUTION TO THE PEACE AND STABILITY OF THE NATION</a:t>
            </a:r>
          </a:p>
        </p:txBody>
      </p:sp>
      <p:sp>
        <p:nvSpPr>
          <p:cNvPr id="4" name="Slide Number Placeholder 3"/>
          <p:cNvSpPr>
            <a:spLocks noGrp="1"/>
          </p:cNvSpPr>
          <p:nvPr>
            <p:ph type="sldNum" sz="quarter" idx="12"/>
          </p:nvPr>
        </p:nvSpPr>
        <p:spPr/>
        <p:txBody>
          <a:bodyPr/>
          <a:lstStyle/>
          <a:p>
            <a:fld id="{391FD058-0CE4-42A3-968D-C2954ACD4D7E}" type="slidenum">
              <a:rPr lang="en-US" smtClean="0"/>
              <a:pPr/>
              <a:t>3</a:t>
            </a:fld>
            <a:endParaRPr lang="en-US"/>
          </a:p>
        </p:txBody>
      </p:sp>
    </p:spTree>
    <p:extLst>
      <p:ext uri="{BB962C8B-B14F-4D97-AF65-F5344CB8AC3E}">
        <p14:creationId xmlns:p14="http://schemas.microsoft.com/office/powerpoint/2010/main" val="2176813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noFill/>
        </p:spPr>
        <p:txBody>
          <a:bodyPr>
            <a:noAutofit/>
          </a:bodyPr>
          <a:lstStyle/>
          <a:p>
            <a:pPr algn="just"/>
            <a:r>
              <a:rPr lang="en-US" sz="2400" i="1" dirty="0"/>
              <a:t>Narrated </a:t>
            </a:r>
            <a:r>
              <a:rPr lang="en-US" sz="2400" i="1" dirty="0" err="1" smtClean="0"/>
              <a:t>Abdur</a:t>
            </a:r>
            <a:r>
              <a:rPr lang="en-US" sz="2400" i="1" dirty="0" smtClean="0"/>
              <a:t> </a:t>
            </a:r>
            <a:r>
              <a:rPr lang="en-US" sz="2400" i="1" dirty="0" err="1" smtClean="0"/>
              <a:t>Rahman</a:t>
            </a:r>
            <a:r>
              <a:rPr lang="en-US" sz="2400" i="1" dirty="0" smtClean="0"/>
              <a:t> </a:t>
            </a:r>
            <a:r>
              <a:rPr lang="en-US" sz="2400" i="1" dirty="0" err="1"/>
              <a:t>ibn</a:t>
            </a:r>
            <a:r>
              <a:rPr lang="en-US" sz="2400" i="1" dirty="0"/>
              <a:t> </a:t>
            </a:r>
            <a:r>
              <a:rPr lang="en-US" sz="2400" i="1" dirty="0" smtClean="0"/>
              <a:t>Abu </a:t>
            </a:r>
            <a:r>
              <a:rPr lang="en-US" sz="2400" i="1" dirty="0" err="1" smtClean="0"/>
              <a:t>Qurad</a:t>
            </a:r>
            <a:r>
              <a:rPr lang="en-US" sz="2400" i="1" dirty="0"/>
              <a:t>: The Prophet (peace be upon him) performed ablution one day and his companion began to wipe themselves with the water he had used. The Prophet (peace be upon him) asked them what induced them to do that, and when they replied that it was love for Allah and His Messenger (peace be upon him) he said, "If anyone is pleased to love Allah and His Messenger, (peace be upon him) or rather to have Allah and His Messenger (peace be upon him) love him, he should speak the truth when he tells anything, </a:t>
            </a:r>
            <a:r>
              <a:rPr lang="en-US" sz="2400" i="1" dirty="0" smtClean="0"/>
              <a:t>fulfill </a:t>
            </a:r>
            <a:r>
              <a:rPr lang="en-US" sz="2400" i="1" dirty="0"/>
              <a:t>his trust when he is put in a position of trust, and be a good </a:t>
            </a:r>
            <a:r>
              <a:rPr lang="en-US" sz="2400" i="1" dirty="0" err="1"/>
              <a:t>neighbour</a:t>
            </a:r>
            <a:r>
              <a:rPr lang="en-US" sz="2400" i="1" dirty="0"/>
              <a:t>." </a:t>
            </a:r>
            <a:r>
              <a:rPr lang="en-US" sz="2400" i="1" dirty="0" err="1"/>
              <a:t>Bayhaqi</a:t>
            </a:r>
            <a:r>
              <a:rPr lang="en-US" sz="2400" i="1" dirty="0"/>
              <a:t> transmitted it in </a:t>
            </a:r>
            <a:r>
              <a:rPr lang="en-US" sz="2400" i="1" dirty="0" err="1"/>
              <a:t>Shu'ab</a:t>
            </a:r>
            <a:r>
              <a:rPr lang="en-US" sz="2400" i="1" dirty="0"/>
              <a:t> al-</a:t>
            </a:r>
            <a:r>
              <a:rPr lang="en-US" sz="2400" i="1" dirty="0" err="1"/>
              <a:t>Iman</a:t>
            </a:r>
            <a:r>
              <a:rPr lang="en-US" sz="2400" i="1" dirty="0"/>
              <a:t>. </a:t>
            </a:r>
            <a:r>
              <a:rPr lang="en-US" sz="2400" dirty="0"/>
              <a:t>- Al-</a:t>
            </a:r>
            <a:r>
              <a:rPr lang="en-US" sz="2400" dirty="0" err="1"/>
              <a:t>Tirmidhi</a:t>
            </a:r>
            <a:r>
              <a:rPr lang="en-US" sz="2400" dirty="0"/>
              <a:t>, Number 1289</a:t>
            </a:r>
          </a:p>
        </p:txBody>
      </p:sp>
      <p:sp>
        <p:nvSpPr>
          <p:cNvPr id="4" name="Slide Number Placeholder 3"/>
          <p:cNvSpPr>
            <a:spLocks noGrp="1"/>
          </p:cNvSpPr>
          <p:nvPr>
            <p:ph type="sldNum" sz="quarter" idx="12"/>
          </p:nvPr>
        </p:nvSpPr>
        <p:spPr/>
        <p:txBody>
          <a:bodyPr/>
          <a:lstStyle/>
          <a:p>
            <a:fld id="{391FD058-0CE4-42A3-968D-C2954ACD4D7E}" type="slidenum">
              <a:rPr lang="en-US" smtClean="0"/>
              <a:pPr/>
              <a:t>30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noFill/>
          <a:ln>
            <a:noFill/>
          </a:ln>
        </p:spPr>
        <p:txBody>
          <a:bodyPr>
            <a:normAutofit fontScale="92500" lnSpcReduction="10000"/>
          </a:bodyPr>
          <a:lstStyle/>
          <a:p>
            <a:pPr algn="just"/>
            <a:r>
              <a:rPr lang="en-US" i="1" dirty="0"/>
              <a:t>Narrated Abdullah </a:t>
            </a:r>
            <a:r>
              <a:rPr lang="en-US" i="1" dirty="0" err="1"/>
              <a:t>ibn</a:t>
            </a:r>
            <a:r>
              <a:rPr lang="en-US" i="1" dirty="0"/>
              <a:t> </a:t>
            </a:r>
            <a:r>
              <a:rPr lang="en-US" i="1" dirty="0" err="1"/>
              <a:t>Mas'ud</a:t>
            </a:r>
            <a:r>
              <a:rPr lang="en-US" i="1" dirty="0"/>
              <a:t>: Allah's Messenger (peace be upon him) said, "Allah Most High has allotted you your characters just as He has allotted you your provisions. Allah Most High gives worldly things to those whom He loves and those whom He does not love, but He gives religion only to those whom He loves, so he who is given religion by Allah has been loved by Him. By Him in Whose hand my soul is, a man is not a Muslim till his heart and tongue are submissive, and he is not a believer till his </a:t>
            </a:r>
            <a:r>
              <a:rPr lang="en-US" i="1" dirty="0" err="1"/>
              <a:t>neighbour</a:t>
            </a:r>
            <a:r>
              <a:rPr lang="en-US" i="1" dirty="0"/>
              <a:t> is safe from injurious </a:t>
            </a:r>
            <a:r>
              <a:rPr lang="en-US" i="1" dirty="0" err="1"/>
              <a:t>behaviour</a:t>
            </a:r>
            <a:r>
              <a:rPr lang="en-US" i="1" dirty="0"/>
              <a:t> on his part." Ahmad and </a:t>
            </a:r>
            <a:r>
              <a:rPr lang="en-US" i="1" dirty="0" err="1"/>
              <a:t>Bayhaqi</a:t>
            </a:r>
            <a:r>
              <a:rPr lang="en-US" i="1" dirty="0"/>
              <a:t>, in </a:t>
            </a:r>
            <a:r>
              <a:rPr lang="en-US" i="1" dirty="0" err="1"/>
              <a:t>Shu'ab</a:t>
            </a:r>
            <a:r>
              <a:rPr lang="en-US" i="1" dirty="0"/>
              <a:t> al-</a:t>
            </a:r>
            <a:r>
              <a:rPr lang="en-US" i="1" dirty="0" err="1"/>
              <a:t>Iman</a:t>
            </a:r>
            <a:r>
              <a:rPr lang="en-US" i="1" dirty="0"/>
              <a:t> transmitted it. </a:t>
            </a:r>
            <a:r>
              <a:rPr lang="en-US" dirty="0"/>
              <a:t>- Al-</a:t>
            </a:r>
            <a:r>
              <a:rPr lang="en-US" dirty="0" err="1"/>
              <a:t>Tirmidhi</a:t>
            </a:r>
            <a:r>
              <a:rPr lang="en-US" dirty="0"/>
              <a:t>, Number 1292</a:t>
            </a:r>
          </a:p>
        </p:txBody>
      </p:sp>
      <p:sp>
        <p:nvSpPr>
          <p:cNvPr id="4" name="Slide Number Placeholder 3"/>
          <p:cNvSpPr>
            <a:spLocks noGrp="1"/>
          </p:cNvSpPr>
          <p:nvPr>
            <p:ph type="sldNum" sz="quarter" idx="12"/>
          </p:nvPr>
        </p:nvSpPr>
        <p:spPr/>
        <p:txBody>
          <a:bodyPr/>
          <a:lstStyle/>
          <a:p>
            <a:fld id="{391FD058-0CE4-42A3-968D-C2954ACD4D7E}" type="slidenum">
              <a:rPr lang="en-US" smtClean="0"/>
              <a:pPr/>
              <a:t>31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noFill/>
        </p:spPr>
        <p:txBody>
          <a:bodyPr>
            <a:noAutofit/>
          </a:bodyPr>
          <a:lstStyle/>
          <a:p>
            <a:pPr algn="just"/>
            <a:r>
              <a:rPr lang="en-US" sz="2800" i="1" dirty="0"/>
              <a:t>Narrated </a:t>
            </a:r>
            <a:r>
              <a:rPr lang="en-US" sz="2800" i="1" dirty="0" err="1"/>
              <a:t>AbuHurayrah</a:t>
            </a:r>
            <a:r>
              <a:rPr lang="en-US" sz="2800" i="1" dirty="0"/>
              <a:t>: The Messenger of Allah (may peace and blessings be upon him) observed: He will not enter Paradise whose </a:t>
            </a:r>
            <a:r>
              <a:rPr lang="en-US" sz="2800" i="1" dirty="0" err="1"/>
              <a:t>neighbour</a:t>
            </a:r>
            <a:r>
              <a:rPr lang="en-US" sz="2800" i="1" dirty="0"/>
              <a:t> is not secure from his wrongful </a:t>
            </a:r>
            <a:r>
              <a:rPr lang="en-US" sz="2800" i="1" dirty="0" smtClean="0"/>
              <a:t>conduct</a:t>
            </a:r>
            <a:r>
              <a:rPr lang="en-US" sz="2800" i="1" dirty="0"/>
              <a:t>. </a:t>
            </a:r>
            <a:r>
              <a:rPr lang="en-US" sz="2800" dirty="0"/>
              <a:t>- </a:t>
            </a:r>
            <a:r>
              <a:rPr lang="en-US" sz="2800" dirty="0" err="1"/>
              <a:t>Sahih</a:t>
            </a:r>
            <a:r>
              <a:rPr lang="en-US" sz="2800" dirty="0"/>
              <a:t> Muslim, </a:t>
            </a:r>
            <a:r>
              <a:rPr lang="en-US" sz="2800" dirty="0" smtClean="0"/>
              <a:t>15</a:t>
            </a:r>
          </a:p>
          <a:p>
            <a:pPr algn="just"/>
            <a:r>
              <a:rPr lang="en-US" sz="2800" i="1" dirty="0"/>
              <a:t>Narrated Abu </a:t>
            </a:r>
            <a:r>
              <a:rPr lang="en-US" sz="2800" i="1" dirty="0" err="1"/>
              <a:t>Huraira</a:t>
            </a:r>
            <a:r>
              <a:rPr lang="en-US" sz="2800" i="1" dirty="0"/>
              <a:t>: The Prophet said, "O Muslim women! None of you should look down upon the gift sent by her she-neighbor even if it were the trotters of the sheep (fleshless part of legs)." </a:t>
            </a:r>
            <a:r>
              <a:rPr lang="en-US" sz="2800" dirty="0"/>
              <a:t>- </a:t>
            </a:r>
            <a:r>
              <a:rPr lang="en-US" sz="2800" dirty="0" err="1"/>
              <a:t>Sahih</a:t>
            </a:r>
            <a:r>
              <a:rPr lang="en-US" sz="2800" dirty="0"/>
              <a:t> </a:t>
            </a:r>
            <a:r>
              <a:rPr lang="en-US" sz="2800" dirty="0" err="1"/>
              <a:t>Bukhari</a:t>
            </a:r>
            <a:r>
              <a:rPr lang="en-US" sz="2800" dirty="0"/>
              <a:t>, Volume 3, Number 740</a:t>
            </a:r>
          </a:p>
        </p:txBody>
      </p:sp>
      <p:sp>
        <p:nvSpPr>
          <p:cNvPr id="4" name="Slide Number Placeholder 3"/>
          <p:cNvSpPr>
            <a:spLocks noGrp="1"/>
          </p:cNvSpPr>
          <p:nvPr>
            <p:ph type="sldNum" sz="quarter" idx="12"/>
          </p:nvPr>
        </p:nvSpPr>
        <p:spPr/>
        <p:txBody>
          <a:bodyPr/>
          <a:lstStyle/>
          <a:p>
            <a:fld id="{391FD058-0CE4-42A3-968D-C2954ACD4D7E}" type="slidenum">
              <a:rPr lang="en-US" smtClean="0"/>
              <a:pPr/>
              <a:t>32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noFill/>
        </p:spPr>
        <p:txBody>
          <a:bodyPr>
            <a:normAutofit/>
          </a:bodyPr>
          <a:lstStyle/>
          <a:p>
            <a:pPr algn="just"/>
            <a:r>
              <a:rPr lang="en-US" sz="3200" i="1" dirty="0"/>
              <a:t>Narrated Abu </a:t>
            </a:r>
            <a:r>
              <a:rPr lang="en-US" sz="3200" i="1" dirty="0" err="1"/>
              <a:t>Huraira</a:t>
            </a:r>
            <a:r>
              <a:rPr lang="en-US" sz="3200" i="1" dirty="0"/>
              <a:t>: The Prophet said, "Whoever believes in Allah and the Last Day, should not hurt his neighbor and whoever believes in Allah and the Last Day, should serve his guest generously and whoever believes in Allah and the Last Day, should talk what is good or keep quiet." </a:t>
            </a:r>
            <a:r>
              <a:rPr lang="en-US" sz="3200" dirty="0"/>
              <a:t>- </a:t>
            </a:r>
            <a:r>
              <a:rPr lang="en-US" sz="3200" dirty="0" err="1"/>
              <a:t>Sahih</a:t>
            </a:r>
            <a:r>
              <a:rPr lang="en-US" sz="3200" dirty="0"/>
              <a:t> Al-</a:t>
            </a:r>
            <a:r>
              <a:rPr lang="en-US" sz="3200" dirty="0" err="1"/>
              <a:t>Bukhari</a:t>
            </a:r>
            <a:r>
              <a:rPr lang="en-US" sz="3200" dirty="0"/>
              <a:t>, Volume 8, Number 158</a:t>
            </a:r>
          </a:p>
        </p:txBody>
      </p:sp>
      <p:sp>
        <p:nvSpPr>
          <p:cNvPr id="4" name="Slide Number Placeholder 3"/>
          <p:cNvSpPr>
            <a:spLocks noGrp="1"/>
          </p:cNvSpPr>
          <p:nvPr>
            <p:ph type="sldNum" sz="quarter" idx="12"/>
          </p:nvPr>
        </p:nvSpPr>
        <p:spPr/>
        <p:txBody>
          <a:bodyPr/>
          <a:lstStyle/>
          <a:p>
            <a:fld id="{391FD058-0CE4-42A3-968D-C2954ACD4D7E}" type="slidenum">
              <a:rPr lang="en-US" smtClean="0"/>
              <a:pPr/>
              <a:t>33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noFill/>
        </p:spPr>
        <p:txBody>
          <a:bodyPr>
            <a:noAutofit/>
          </a:bodyPr>
          <a:lstStyle/>
          <a:p>
            <a:pPr algn="just"/>
            <a:r>
              <a:rPr lang="en-US" sz="3600" i="1" dirty="0"/>
              <a:t>Narrated Abu </a:t>
            </a:r>
            <a:r>
              <a:rPr lang="en-US" sz="3600" i="1" dirty="0" err="1"/>
              <a:t>Shuraih</a:t>
            </a:r>
            <a:r>
              <a:rPr lang="en-US" sz="3600" i="1" dirty="0"/>
              <a:t>: The Prophet said, "By Allah, he does not believe! By Allah, he does not believe! By Allah, he does not believe!" It was said, "Who is that, O Allah's Apostle?" He said, "That person whose neighbor does not feel safe from his evil." </a:t>
            </a:r>
            <a:r>
              <a:rPr lang="en-US" sz="3600" dirty="0"/>
              <a:t>- </a:t>
            </a:r>
            <a:r>
              <a:rPr lang="en-US" sz="3600" dirty="0" err="1"/>
              <a:t>Sahih</a:t>
            </a:r>
            <a:r>
              <a:rPr lang="en-US" sz="3600" dirty="0"/>
              <a:t> Al-</a:t>
            </a:r>
            <a:r>
              <a:rPr lang="en-US" sz="3600" dirty="0" err="1"/>
              <a:t>Bukhari</a:t>
            </a:r>
            <a:r>
              <a:rPr lang="en-US" sz="3600" dirty="0"/>
              <a:t>, Volume 8, Number 45</a:t>
            </a:r>
          </a:p>
        </p:txBody>
      </p:sp>
      <p:sp>
        <p:nvSpPr>
          <p:cNvPr id="4" name="Slide Number Placeholder 3"/>
          <p:cNvSpPr>
            <a:spLocks noGrp="1"/>
          </p:cNvSpPr>
          <p:nvPr>
            <p:ph type="sldNum" sz="quarter" idx="12"/>
          </p:nvPr>
        </p:nvSpPr>
        <p:spPr/>
        <p:txBody>
          <a:bodyPr/>
          <a:lstStyle/>
          <a:p>
            <a:fld id="{391FD058-0CE4-42A3-968D-C2954ACD4D7E}" type="slidenum">
              <a:rPr lang="en-US" smtClean="0"/>
              <a:pPr/>
              <a:t>34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8705" y="2743200"/>
            <a:ext cx="7686592" cy="1569660"/>
          </a:xfrm>
          <a:prstGeom prst="rect">
            <a:avLst/>
          </a:prstGeom>
          <a:noFill/>
        </p:spPr>
        <p:txBody>
          <a:bodyPr wrap="none" lIns="91440" tIns="45720" rIns="91440" bIns="45720">
            <a:spAutoFit/>
          </a:bodyPr>
          <a:lstStyle/>
          <a:p>
            <a:pPr algn="ctr"/>
            <a:r>
              <a:rPr lang="en-US" sz="9600" b="1" cap="none" spc="0" dirty="0" smtClean="0">
                <a:ln w="17780" cmpd="sng">
                  <a:solidFill>
                    <a:schemeClr val="accent1">
                      <a:tint val="3000"/>
                    </a:schemeClr>
                  </a:solidFill>
                  <a:prstDash val="solid"/>
                  <a:miter lim="800000"/>
                </a:ln>
                <a:solidFill>
                  <a:schemeClr val="accent2">
                    <a:lumMod val="75000"/>
                  </a:schemeClr>
                </a:solidFill>
                <a:effectLst>
                  <a:outerShdw blurRad="55000" dist="50800" dir="5400000" algn="tl">
                    <a:srgbClr val="000000">
                      <a:alpha val="33000"/>
                    </a:srgbClr>
                  </a:outerShdw>
                </a:effectLst>
              </a:rPr>
              <a:t>PART THREE</a:t>
            </a:r>
            <a:endParaRPr lang="en-US" sz="9600" b="1" cap="none" spc="0" dirty="0">
              <a:ln w="17780" cmpd="sng">
                <a:solidFill>
                  <a:schemeClr val="accent1">
                    <a:tint val="3000"/>
                  </a:schemeClr>
                </a:solidFill>
                <a:prstDash val="solid"/>
                <a:miter lim="800000"/>
              </a:ln>
              <a:solidFill>
                <a:schemeClr val="accent2">
                  <a:lumMod val="75000"/>
                </a:schemeClr>
              </a:solidFill>
              <a:effectLst>
                <a:outerShdw blurRad="55000" dist="50800" dir="5400000" algn="tl">
                  <a:srgbClr val="000000">
                    <a:alpha val="33000"/>
                  </a:srgbClr>
                </a:outerShdw>
              </a:effectLst>
            </a:endParaRPr>
          </a:p>
        </p:txBody>
      </p:sp>
      <p:sp>
        <p:nvSpPr>
          <p:cNvPr id="2" name="Slide Number Placeholder 1"/>
          <p:cNvSpPr>
            <a:spLocks noGrp="1"/>
          </p:cNvSpPr>
          <p:nvPr>
            <p:ph type="sldNum" sz="quarter" idx="12"/>
          </p:nvPr>
        </p:nvSpPr>
        <p:spPr/>
        <p:txBody>
          <a:bodyPr/>
          <a:lstStyle/>
          <a:p>
            <a:fld id="{391FD058-0CE4-42A3-968D-C2954ACD4D7E}" type="slidenum">
              <a:rPr lang="en-US" smtClean="0"/>
              <a:pPr/>
              <a:t>35</a:t>
            </a:fld>
            <a:endParaRPr lang="en-US"/>
          </a:p>
        </p:txBody>
      </p:sp>
    </p:spTree>
    <p:extLst>
      <p:ext uri="{BB962C8B-B14F-4D97-AF65-F5344CB8AC3E}">
        <p14:creationId xmlns:p14="http://schemas.microsoft.com/office/powerpoint/2010/main" val="3921775304"/>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push.wav"/>
          </p:stSnd>
        </p:sndAc>
      </p:transition>
    </mc:Choice>
    <mc:Fallback xmlns="">
      <p:transition spd="slow">
        <p:circle/>
        <p:sndAc>
          <p:stSnd>
            <p:snd r:embed="rId3" name="push.wav"/>
          </p:stSnd>
        </p:sndAc>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1371600"/>
            <a:ext cx="8229600" cy="36576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6000" b="1" dirty="0" smtClean="0">
                <a:solidFill>
                  <a:schemeClr val="tx1"/>
                </a:solidFill>
              </a:rPr>
              <a:t>Religious Tolerance of the Malay People Needs to be Studied &amp; Highlighted by Western Scholars</a:t>
            </a:r>
            <a:endParaRPr lang="en-US" sz="6000" b="1" dirty="0">
              <a:solidFill>
                <a:schemeClr val="tx1"/>
              </a:solidFill>
            </a:endParaRPr>
          </a:p>
        </p:txBody>
      </p:sp>
      <p:sp>
        <p:nvSpPr>
          <p:cNvPr id="2" name="Slide Number Placeholder 1"/>
          <p:cNvSpPr>
            <a:spLocks noGrp="1"/>
          </p:cNvSpPr>
          <p:nvPr>
            <p:ph type="sldNum" sz="quarter" idx="12"/>
          </p:nvPr>
        </p:nvSpPr>
        <p:spPr/>
        <p:txBody>
          <a:bodyPr/>
          <a:lstStyle/>
          <a:p>
            <a:fld id="{391FD058-0CE4-42A3-968D-C2954ACD4D7E}" type="slidenum">
              <a:rPr lang="en-US" smtClean="0"/>
              <a:pPr/>
              <a:t>36</a:t>
            </a:fld>
            <a:endParaRPr lang="en-US"/>
          </a:p>
        </p:txBody>
      </p:sp>
    </p:spTree>
    <p:extLst>
      <p:ext uri="{BB962C8B-B14F-4D97-AF65-F5344CB8AC3E}">
        <p14:creationId xmlns:p14="http://schemas.microsoft.com/office/powerpoint/2010/main" val="159274165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island1.jpg"/>
          <p:cNvPicPr>
            <a:picLocks noChangeAspect="1"/>
          </p:cNvPicPr>
          <p:nvPr/>
        </p:nvPicPr>
        <p:blipFill>
          <a:blip r:embed="rId2" cstate="print"/>
          <a:srcRect/>
          <a:stretch>
            <a:fillRect/>
          </a:stretch>
        </p:blipFill>
        <p:spPr>
          <a:xfrm>
            <a:off x="0" y="0"/>
            <a:ext cx="9144000" cy="6858000"/>
          </a:xfrm>
          <a:prstGeom prst="rect">
            <a:avLst/>
          </a:prstGeom>
        </p:spPr>
      </p:pic>
      <p:sp>
        <p:nvSpPr>
          <p:cNvPr id="6" name="Title 1"/>
          <p:cNvSpPr txBox="1">
            <a:spLocks/>
          </p:cNvSpPr>
          <p:nvPr/>
        </p:nvSpPr>
        <p:spPr>
          <a:xfrm>
            <a:off x="609600" y="4953000"/>
            <a:ext cx="8229600" cy="1143000"/>
          </a:xfrm>
          <a:prstGeom prst="rect">
            <a:avLst/>
          </a:prstGeom>
        </p:spPr>
        <p:txBody>
          <a:bodyPr vert="horz" lIns="0" rIns="0" bIns="0" anchor="b">
            <a:normAutofit fontScale="82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b="1" dirty="0" smtClean="0">
                <a:solidFill>
                  <a:schemeClr val="accent1">
                    <a:lumMod val="50000"/>
                  </a:schemeClr>
                </a:solidFill>
              </a:rPr>
              <a:t>Symbol of Inter-religious Tolerance &amp; Harmonious Co-existence</a:t>
            </a:r>
            <a:endParaRPr lang="en-US" b="1" dirty="0">
              <a:solidFill>
                <a:schemeClr val="accent1">
                  <a:lumMod val="50000"/>
                </a:schemeClr>
              </a:solidFill>
            </a:endParaRPr>
          </a:p>
        </p:txBody>
      </p:sp>
      <p:sp>
        <p:nvSpPr>
          <p:cNvPr id="2" name="Slide Number Placeholder 1"/>
          <p:cNvSpPr>
            <a:spLocks noGrp="1"/>
          </p:cNvSpPr>
          <p:nvPr>
            <p:ph type="sldNum" sz="quarter" idx="12"/>
          </p:nvPr>
        </p:nvSpPr>
        <p:spPr/>
        <p:txBody>
          <a:bodyPr/>
          <a:lstStyle/>
          <a:p>
            <a:fld id="{391FD058-0CE4-42A3-968D-C2954ACD4D7E}" type="slidenum">
              <a:rPr lang="en-US" smtClean="0"/>
              <a:pPr/>
              <a:t>37</a:t>
            </a:fld>
            <a:endParaRPr lang="en-US"/>
          </a:p>
        </p:txBody>
      </p:sp>
    </p:spTree>
    <p:extLst>
      <p:ext uri="{BB962C8B-B14F-4D97-AF65-F5344CB8AC3E}">
        <p14:creationId xmlns:p14="http://schemas.microsoft.com/office/powerpoint/2010/main" val="2789038891"/>
      </p:ext>
    </p:extLst>
  </p:cSld>
  <p:clrMapOvr>
    <a:masterClrMapping/>
  </p:clrMapOvr>
  <p:transition spd="slow">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C158184-B35E-4717-8165-F3E3D2778175}" type="slidenum">
              <a:rPr lang="en-US"/>
              <a:pPr>
                <a:defRPr/>
              </a:pPr>
              <a:t>38</a:t>
            </a:fld>
            <a:endParaRPr lang="en-US"/>
          </a:p>
        </p:txBody>
      </p:sp>
      <p:pic>
        <p:nvPicPr>
          <p:cNvPr id="6146" name="Picture 2" descr="C:\Documents and Settings\ISTAC\Desktop\indonesian.jpeg"/>
          <p:cNvPicPr>
            <a:picLocks noChangeAspect="1" noChangeArrowheads="1"/>
          </p:cNvPicPr>
          <p:nvPr/>
        </p:nvPicPr>
        <p:blipFill>
          <a:blip r:embed="rId2" cstate="print"/>
          <a:srcRect/>
          <a:stretch>
            <a:fillRect/>
          </a:stretch>
        </p:blipFill>
        <p:spPr bwMode="auto">
          <a:xfrm>
            <a:off x="1905000" y="2133600"/>
            <a:ext cx="4953000" cy="3200400"/>
          </a:xfrm>
          <a:prstGeom prst="rect">
            <a:avLst/>
          </a:prstGeom>
          <a:noFill/>
          <a:ln w="9525">
            <a:noFill/>
            <a:miter lim="800000"/>
            <a:headEnd/>
            <a:tailEnd/>
          </a:ln>
        </p:spPr>
      </p:pic>
      <p:sp>
        <p:nvSpPr>
          <p:cNvPr id="6" name="Rectangle 5"/>
          <p:cNvSpPr>
            <a:spLocks noChangeArrowheads="1"/>
          </p:cNvSpPr>
          <p:nvPr/>
        </p:nvSpPr>
        <p:spPr bwMode="auto">
          <a:xfrm>
            <a:off x="838200" y="731838"/>
            <a:ext cx="7620000" cy="1323975"/>
          </a:xfrm>
          <a:prstGeom prst="rect">
            <a:avLst/>
          </a:prstGeom>
          <a:noFill/>
          <a:ln w="9525">
            <a:noFill/>
            <a:miter lim="800000"/>
            <a:headEnd/>
            <a:tailEnd/>
          </a:ln>
        </p:spPr>
        <p:txBody>
          <a:bodyPr>
            <a:spAutoFit/>
          </a:bodyPr>
          <a:lstStyle/>
          <a:p>
            <a:pPr algn="ctr"/>
            <a:r>
              <a:rPr lang="en-MY" sz="2000" b="1"/>
              <a:t>Respect</a:t>
            </a:r>
            <a:br>
              <a:rPr lang="en-MY" sz="2000" b="1"/>
            </a:br>
            <a:r>
              <a:rPr lang="en-MY" sz="2000"/>
              <a:t>Muslims around the world say that the one thing the West can do to improve relations with their societies is to moderate their views toward Muslims and respect Islam.</a:t>
            </a:r>
            <a:endParaRPr lang="en-US" sz="2000"/>
          </a:p>
        </p:txBody>
      </p:sp>
      <p:sp>
        <p:nvSpPr>
          <p:cNvPr id="7" name="Title 1"/>
          <p:cNvSpPr>
            <a:spLocks noGrp="1"/>
          </p:cNvSpPr>
          <p:nvPr>
            <p:ph type="title"/>
          </p:nvPr>
        </p:nvSpPr>
        <p:spPr>
          <a:xfrm>
            <a:off x="457200" y="4876800"/>
            <a:ext cx="8153400" cy="1828800"/>
          </a:xfrm>
        </p:spPr>
        <p:txBody>
          <a:bodyPr/>
          <a:lstStyle/>
          <a:p>
            <a:pPr algn="ctr" eaLnBrk="1" hangingPunct="1"/>
            <a:r>
              <a:rPr lang="en-MY" sz="2000" dirty="0" smtClean="0">
                <a:latin typeface="Arial" pitchFamily="34" charset="0"/>
                <a:cs typeface="Arial" pitchFamily="34" charset="0"/>
              </a:rPr>
              <a:t>(www.gallup.com/press/104209/Who-Speaks-Islam-What-Billion-Muslims-Really-Think) </a:t>
            </a:r>
            <a:br>
              <a:rPr lang="en-MY" sz="2000" dirty="0" smtClean="0">
                <a:latin typeface="Arial" pitchFamily="34" charset="0"/>
                <a:cs typeface="Arial" pitchFamily="34" charset="0"/>
              </a:rPr>
            </a:br>
            <a:r>
              <a:rPr lang="en-MY" sz="2000" dirty="0" smtClean="0">
                <a:latin typeface="Arial" pitchFamily="34" charset="0"/>
                <a:cs typeface="Arial" pitchFamily="34" charset="0"/>
              </a:rPr>
              <a:t>-accessed 26 April 2011-</a:t>
            </a:r>
            <a:r>
              <a:rPr lang="en-US" sz="2000" dirty="0" smtClean="0">
                <a:latin typeface="Arial" pitchFamily="34" charset="0"/>
                <a:cs typeface="Arial" pitchFamily="34" charset="0"/>
              </a:rPr>
              <a:t/>
            </a:r>
            <a:br>
              <a:rPr lang="en-US" sz="2000" dirty="0" smtClean="0">
                <a:latin typeface="Arial" pitchFamily="34" charset="0"/>
                <a:cs typeface="Arial" pitchFamily="34" charset="0"/>
              </a:rPr>
            </a:br>
            <a:endParaRPr lang="en-US" sz="2000" dirty="0" smtClean="0">
              <a:latin typeface="Arial" pitchFamily="34" charset="0"/>
              <a:cs typeface="Arial" pitchFamily="34" charset="0"/>
            </a:endParaRPr>
          </a:p>
        </p:txBody>
      </p:sp>
    </p:spTree>
    <p:extLst>
      <p:ext uri="{BB962C8B-B14F-4D97-AF65-F5344CB8AC3E}">
        <p14:creationId xmlns:p14="http://schemas.microsoft.com/office/powerpoint/2010/main" val="15964506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fade">
                                      <p:cBhvr>
                                        <p:cTn id="13" dur="1000"/>
                                        <p:tgtEl>
                                          <p:spTgt spid="6146"/>
                                        </p:tgtEl>
                                      </p:cBhvr>
                                    </p:animEffect>
                                    <p:anim calcmode="lin" valueType="num">
                                      <p:cBhvr>
                                        <p:cTn id="14" dur="1000" fill="hold"/>
                                        <p:tgtEl>
                                          <p:spTgt spid="6146"/>
                                        </p:tgtEl>
                                        <p:attrNameLst>
                                          <p:attrName>ppt_x</p:attrName>
                                        </p:attrNameLst>
                                      </p:cBhvr>
                                      <p:tavLst>
                                        <p:tav tm="0">
                                          <p:val>
                                            <p:strVal val="#ppt_x"/>
                                          </p:val>
                                        </p:tav>
                                        <p:tav tm="100000">
                                          <p:val>
                                            <p:strVal val="#ppt_x"/>
                                          </p:val>
                                        </p:tav>
                                      </p:tavLst>
                                    </p:anim>
                                    <p:anim calcmode="lin" valueType="num">
                                      <p:cBhvr>
                                        <p:cTn id="15" dur="1000" fill="hold"/>
                                        <p:tgtEl>
                                          <p:spTgt spid="614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Scale>
                                      <p:cBhvr>
                                        <p:cTn id="19" dur="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500" decel="50000" fill="hold">
                                          <p:stCondLst>
                                            <p:cond delay="0"/>
                                          </p:stCondLst>
                                        </p:cTn>
                                        <p:tgtEl>
                                          <p:spTgt spid="7"/>
                                        </p:tgtEl>
                                        <p:attrNameLst>
                                          <p:attrName>ppt_x</p:attrName>
                                          <p:attrName>ppt_y</p:attrName>
                                        </p:attrNameLst>
                                      </p:cBhvr>
                                    </p:animMotion>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0600"/>
            <a:ext cx="7772400" cy="5486400"/>
          </a:xfrm>
        </p:spPr>
        <p:txBody>
          <a:bodyPr/>
          <a:lstStyle/>
          <a:p>
            <a:pPr marL="0" indent="0" algn="just" eaLnBrk="1" hangingPunct="1">
              <a:buFont typeface="Wingdings 2" pitchFamily="18" charset="2"/>
              <a:buNone/>
            </a:pPr>
            <a:r>
              <a:rPr lang="en-US" sz="2800" smtClean="0">
                <a:latin typeface="Arial" pitchFamily="34" charset="0"/>
                <a:cs typeface="Arial" pitchFamily="34" charset="0"/>
              </a:rPr>
              <a:t>What the survey does not reveal, however,  is that the Muslim communities in Southeast Asia or in the Malay-Indonesian world are, relatively speaking, among the most tolerant and accommodative Muslim communities in the world, despite the Western media’s tendency to sensationalise or exaggerate news about the incidents of Muslim violence or militant attacks. This is the view of several Western scholars and social scientists who have studied the peoples and cultures of this part of the world.   </a:t>
            </a:r>
          </a:p>
          <a:p>
            <a:pPr marL="0" indent="0" algn="just" eaLnBrk="1" hangingPunct="1">
              <a:buFont typeface="Wingdings 2" pitchFamily="18" charset="2"/>
              <a:buNone/>
            </a:pPr>
            <a:endParaRPr lang="en-US" sz="280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AEBEC6C6-D759-4AF7-8E4B-7DA58981F888}" type="slidenum">
              <a:rPr lang="en-US"/>
              <a:pPr>
                <a:defRPr/>
              </a:pPr>
              <a:t>39</a:t>
            </a:fld>
            <a:endParaRPr lang="en-US"/>
          </a:p>
        </p:txBody>
      </p:sp>
      <p:sp>
        <p:nvSpPr>
          <p:cNvPr id="5" name="Rectangle 4"/>
          <p:cNvSpPr/>
          <p:nvPr/>
        </p:nvSpPr>
        <p:spPr>
          <a:xfrm>
            <a:off x="609600" y="457200"/>
            <a:ext cx="4572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i="1" dirty="0">
                <a:solidFill>
                  <a:schemeClr val="tx1"/>
                </a:solidFill>
                <a:latin typeface="Arial" pitchFamily="34" charset="0"/>
                <a:cs typeface="Arial" pitchFamily="34" charset="0"/>
              </a:rPr>
              <a:t>CONT…</a:t>
            </a:r>
          </a:p>
        </p:txBody>
      </p:sp>
    </p:spTree>
    <p:extLst>
      <p:ext uri="{BB962C8B-B14F-4D97-AF65-F5344CB8AC3E}">
        <p14:creationId xmlns:p14="http://schemas.microsoft.com/office/powerpoint/2010/main" val="177121677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Scale>
                                      <p:cBhvr>
                                        <p:cTn id="12"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xEl>
                                              <p:pRg st="0" end="0"/>
                                            </p:txEl>
                                          </p:spTgt>
                                        </p:tgtEl>
                                        <p:attrNameLst>
                                          <p:attrName>ppt_x</p:attrName>
                                          <p:attrName>ppt_y</p:attrName>
                                        </p:attrNameLst>
                                      </p:cBhvr>
                                    </p:animMotion>
                                    <p:animEffect transition="in" filter="fade">
                                      <p:cBhvr>
                                        <p:cTn id="14"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91FD058-0CE4-42A3-968D-C2954ACD4D7E}" type="slidenum">
              <a:rPr lang="en-US" smtClean="0"/>
              <a:pPr/>
              <a:t>4</a:t>
            </a:fld>
            <a:endParaRPr lang="en-US"/>
          </a:p>
        </p:txBody>
      </p:sp>
      <p:sp>
        <p:nvSpPr>
          <p:cNvPr id="3" name="Rectangle 2"/>
          <p:cNvSpPr/>
          <p:nvPr/>
        </p:nvSpPr>
        <p:spPr>
          <a:xfrm>
            <a:off x="0" y="-1741646"/>
            <a:ext cx="8991600" cy="369332"/>
          </a:xfrm>
          <a:prstGeom prst="rect">
            <a:avLst/>
          </a:prstGeom>
        </p:spPr>
        <p:txBody>
          <a:bodyPr wrap="square">
            <a:spAutoFit/>
          </a:bodyPr>
          <a:lstStyle/>
          <a:p>
            <a:r>
              <a:rPr lang="en-US" dirty="0" smtClean="0"/>
              <a:t>ISLAMIC</a:t>
            </a:r>
            <a:endParaRPr lang="en-US" dirty="0"/>
          </a:p>
        </p:txBody>
      </p:sp>
      <p:sp>
        <p:nvSpPr>
          <p:cNvPr id="6" name="Rectangle 5"/>
          <p:cNvSpPr/>
          <p:nvPr/>
        </p:nvSpPr>
        <p:spPr>
          <a:xfrm>
            <a:off x="685800" y="2551837"/>
            <a:ext cx="7848600" cy="707886"/>
          </a:xfrm>
          <a:prstGeom prst="rect">
            <a:avLst/>
          </a:prstGeom>
        </p:spPr>
        <p:txBody>
          <a:bodyPr wrap="square">
            <a:spAutoFit/>
          </a:bodyPr>
          <a:lstStyle/>
          <a:p>
            <a:r>
              <a:rPr lang="en-US" sz="4000" dirty="0" smtClean="0"/>
              <a:t>.</a:t>
            </a:r>
            <a:endParaRPr lang="en-US" sz="4000" dirty="0"/>
          </a:p>
        </p:txBody>
      </p:sp>
      <p:sp>
        <p:nvSpPr>
          <p:cNvPr id="8" name="Rectangle 7"/>
          <p:cNvSpPr/>
          <p:nvPr/>
        </p:nvSpPr>
        <p:spPr>
          <a:xfrm>
            <a:off x="152400" y="2586462"/>
            <a:ext cx="8839200" cy="4339650"/>
          </a:xfrm>
          <a:prstGeom prst="rect">
            <a:avLst/>
          </a:prstGeom>
        </p:spPr>
        <p:txBody>
          <a:bodyPr wrap="square">
            <a:spAutoFit/>
          </a:bodyPr>
          <a:lstStyle/>
          <a:p>
            <a:pPr algn="just">
              <a:lnSpc>
                <a:spcPct val="115000"/>
              </a:lnSpc>
              <a:spcAft>
                <a:spcPts val="1000"/>
              </a:spcAft>
            </a:pPr>
            <a:r>
              <a:rPr lang="en-US" sz="4000" dirty="0">
                <a:latin typeface="Calibri"/>
                <a:ea typeface="Calibri"/>
                <a:cs typeface="Arial"/>
              </a:rPr>
              <a:t>1.Tolerance as part of Malay culture. The maritime nature of Malay states and  being on the major sea trade route between  West and East : long exposure to foreign  presence and inter-mingling.  Malacca as an example.</a:t>
            </a:r>
            <a:endParaRPr lang="en-US" sz="4000" dirty="0">
              <a:effectLst/>
              <a:latin typeface="Calibri"/>
              <a:ea typeface="Calibri"/>
              <a:cs typeface="Arial"/>
            </a:endParaRPr>
          </a:p>
        </p:txBody>
      </p:sp>
    </p:spTree>
    <p:extLst>
      <p:ext uri="{BB962C8B-B14F-4D97-AF65-F5344CB8AC3E}">
        <p14:creationId xmlns:p14="http://schemas.microsoft.com/office/powerpoint/2010/main" val="1583708578"/>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push.wav"/>
          </p:stSnd>
        </p:sndAc>
      </p:transition>
    </mc:Choice>
    <mc:Fallback xmlns="">
      <p:transition spd="slow">
        <p:circle/>
        <p:sndAc>
          <p:stSnd>
            <p:snd r:embed="rId3" name="push.wav"/>
          </p:stSnd>
        </p:sndAc>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A2B7610-554B-4777-90EC-0D91DC9164E0}" type="slidenum">
              <a:rPr lang="en-US"/>
              <a:pPr>
                <a:defRPr/>
              </a:pPr>
              <a:t>40</a:t>
            </a:fld>
            <a:endParaRPr lang="en-US"/>
          </a:p>
        </p:txBody>
      </p:sp>
      <p:sp>
        <p:nvSpPr>
          <p:cNvPr id="5" name="Rectangle 4"/>
          <p:cNvSpPr>
            <a:spLocks noChangeArrowheads="1"/>
          </p:cNvSpPr>
          <p:nvPr/>
        </p:nvSpPr>
        <p:spPr bwMode="auto">
          <a:xfrm>
            <a:off x="838200" y="990600"/>
            <a:ext cx="7467600" cy="4832350"/>
          </a:xfrm>
          <a:prstGeom prst="rect">
            <a:avLst/>
          </a:prstGeom>
          <a:noFill/>
          <a:ln w="9525">
            <a:noFill/>
            <a:miter lim="800000"/>
            <a:headEnd/>
            <a:tailEnd/>
          </a:ln>
        </p:spPr>
        <p:txBody>
          <a:bodyPr>
            <a:spAutoFit/>
          </a:bodyPr>
          <a:lstStyle/>
          <a:p>
            <a:pPr algn="just"/>
            <a:r>
              <a:rPr lang="en-US" sz="2800"/>
              <a:t>If there are exceptions, as in the case of the Moros in Mindanao, in southern Phillipines, the Patani Malays of southern Thailand, or the Achehnese Indonesians in Indonesia, these are due to the long bitter history of injustice or oppression by the central government, or aggressive Christian evangelisation in Muslim dominant areas, or the infiltration by external militant elements who do not represent the wishes and aspirations of the masses or the elites. </a:t>
            </a:r>
            <a:endParaRPr lang="en-US" sz="2800">
              <a:latin typeface="Constantia" pitchFamily="18" charset="0"/>
            </a:endParaRPr>
          </a:p>
        </p:txBody>
      </p:sp>
      <p:sp>
        <p:nvSpPr>
          <p:cNvPr id="7" name="Rectangle 6"/>
          <p:cNvSpPr/>
          <p:nvPr/>
        </p:nvSpPr>
        <p:spPr>
          <a:xfrm>
            <a:off x="609600" y="457200"/>
            <a:ext cx="4572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i="1" dirty="0">
                <a:solidFill>
                  <a:schemeClr val="tx1"/>
                </a:solidFill>
                <a:latin typeface="Arial" pitchFamily="34" charset="0"/>
                <a:cs typeface="Arial" pitchFamily="34" charset="0"/>
              </a:rPr>
              <a:t>CONT…</a:t>
            </a:r>
          </a:p>
        </p:txBody>
      </p:sp>
    </p:spTree>
    <p:extLst>
      <p:ext uri="{BB962C8B-B14F-4D97-AF65-F5344CB8AC3E}">
        <p14:creationId xmlns:p14="http://schemas.microsoft.com/office/powerpoint/2010/main" val="326749601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Scale>
                                      <p:cBhvr>
                                        <p:cTn id="1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
                                        </p:tgtEl>
                                        <p:attrNameLst>
                                          <p:attrName>ppt_x</p:attrName>
                                          <p:attrName>ppt_y</p:attrName>
                                        </p:attrNameLst>
                                      </p:cBhvr>
                                    </p:animMotion>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lstStyle/>
          <a:p>
            <a:pPr marL="0" indent="0" algn="just" eaLnBrk="1" hangingPunct="1">
              <a:buFont typeface="Wingdings 2" pitchFamily="18" charset="2"/>
              <a:buNone/>
            </a:pPr>
            <a:r>
              <a:rPr lang="en-US" sz="2800" smtClean="0">
                <a:latin typeface="Arial" pitchFamily="34" charset="0"/>
                <a:cs typeface="Arial" pitchFamily="34" charset="0"/>
              </a:rPr>
              <a:t>In the Malay-Indonesian world, the Muslims have for a very long time been living together with non-Muslim minorities of various ethnic groups.  They have learned to coexist harmoniously with the “others”. They have also accepted the democratic political system adapted to local conditions, in which Islam is allowed – as in the case of Malaysia and, to a certain extent, in Indonesia – to play an important cultural and political role within the framework of the national constitution and national ideologies.  </a:t>
            </a:r>
          </a:p>
        </p:txBody>
      </p:sp>
      <p:sp>
        <p:nvSpPr>
          <p:cNvPr id="4" name="Slide Number Placeholder 3"/>
          <p:cNvSpPr>
            <a:spLocks noGrp="1"/>
          </p:cNvSpPr>
          <p:nvPr>
            <p:ph type="sldNum" sz="quarter" idx="12"/>
          </p:nvPr>
        </p:nvSpPr>
        <p:spPr/>
        <p:txBody>
          <a:bodyPr/>
          <a:lstStyle/>
          <a:p>
            <a:pPr>
              <a:defRPr/>
            </a:pPr>
            <a:fld id="{36726858-8C3E-49AF-9D56-D298BA53585E}" type="slidenum">
              <a:rPr lang="en-US"/>
              <a:pPr>
                <a:defRPr/>
              </a:pPr>
              <a:t>41</a:t>
            </a:fld>
            <a:endParaRPr lang="en-US"/>
          </a:p>
        </p:txBody>
      </p:sp>
      <p:sp>
        <p:nvSpPr>
          <p:cNvPr id="5" name="Rectangle 4"/>
          <p:cNvSpPr/>
          <p:nvPr/>
        </p:nvSpPr>
        <p:spPr>
          <a:xfrm>
            <a:off x="609600" y="457200"/>
            <a:ext cx="4572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i="1" dirty="0">
                <a:solidFill>
                  <a:schemeClr val="tx1"/>
                </a:solidFill>
                <a:latin typeface="Arial" pitchFamily="34" charset="0"/>
                <a:cs typeface="Arial" pitchFamily="34" charset="0"/>
              </a:rPr>
              <a:t>CONT…</a:t>
            </a:r>
          </a:p>
        </p:txBody>
      </p:sp>
    </p:spTree>
    <p:extLst>
      <p:ext uri="{BB962C8B-B14F-4D97-AF65-F5344CB8AC3E}">
        <p14:creationId xmlns:p14="http://schemas.microsoft.com/office/powerpoint/2010/main" val="56890551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Scale>
                                      <p:cBhvr>
                                        <p:cTn id="12"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xEl>
                                              <p:pRg st="0" end="0"/>
                                            </p:txEl>
                                          </p:spTgt>
                                        </p:tgtEl>
                                        <p:attrNameLst>
                                          <p:attrName>ppt_x</p:attrName>
                                          <p:attrName>ppt_y</p:attrName>
                                        </p:attrNameLst>
                                      </p:cBhvr>
                                    </p:animMotion>
                                    <p:animEffect transition="in" filter="fade">
                                      <p:cBhvr>
                                        <p:cTn id="14"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lnSpcReduction="10000"/>
          </a:bodyPr>
          <a:lstStyle/>
          <a:p>
            <a:pPr marL="0" indent="0" algn="just" eaLnBrk="1" fontAlgn="auto" hangingPunct="1">
              <a:spcAft>
                <a:spcPts val="0"/>
              </a:spcAft>
              <a:buClr>
                <a:schemeClr val="accent3"/>
              </a:buClr>
              <a:buFont typeface="Wingdings 2"/>
              <a:buNone/>
              <a:defRPr/>
            </a:pPr>
            <a:r>
              <a:rPr lang="en-US" dirty="0">
                <a:latin typeface="Arial" pitchFamily="34" charset="0"/>
                <a:cs typeface="Arial" pitchFamily="34" charset="0"/>
              </a:rPr>
              <a:t>It should be pointed out that the idea and practice of sharing political power between Muslims and non-Muslims is the hallmark of the Muslim community of Malaysia and Indonesia, while this would be seen as a novelty or an impossibility in several Middle Eastern countries.  In the case of the secular republic of Singapore, the minority Muslim community has also learned to adjust to the </a:t>
            </a:r>
            <a:r>
              <a:rPr lang="en-US" dirty="0" err="1">
                <a:latin typeface="Arial" pitchFamily="34" charset="0"/>
                <a:cs typeface="Arial" pitchFamily="34" charset="0"/>
              </a:rPr>
              <a:t>secularising</a:t>
            </a:r>
            <a:r>
              <a:rPr lang="en-US" dirty="0">
                <a:latin typeface="Arial" pitchFamily="34" charset="0"/>
                <a:cs typeface="Arial" pitchFamily="34" charset="0"/>
              </a:rPr>
              <a:t> policies of the state, and while the religious leaders do not agree with some of the perceptions and prescriptions of the government from time to time, they have always lived and will continue to live in peace with their non-Muslim fellow citizens. </a:t>
            </a:r>
          </a:p>
        </p:txBody>
      </p:sp>
      <p:sp>
        <p:nvSpPr>
          <p:cNvPr id="4" name="Slide Number Placeholder 3"/>
          <p:cNvSpPr>
            <a:spLocks noGrp="1"/>
          </p:cNvSpPr>
          <p:nvPr>
            <p:ph type="sldNum" sz="quarter" idx="12"/>
          </p:nvPr>
        </p:nvSpPr>
        <p:spPr/>
        <p:txBody>
          <a:bodyPr/>
          <a:lstStyle/>
          <a:p>
            <a:pPr>
              <a:defRPr/>
            </a:pPr>
            <a:fld id="{52F8299C-5841-403B-867D-FE30C2B3CAA0}" type="slidenum">
              <a:rPr lang="en-US"/>
              <a:pPr>
                <a:defRPr/>
              </a:pPr>
              <a:t>42</a:t>
            </a:fld>
            <a:endParaRPr lang="en-US"/>
          </a:p>
        </p:txBody>
      </p:sp>
      <p:sp>
        <p:nvSpPr>
          <p:cNvPr id="5" name="Rectangle 4"/>
          <p:cNvSpPr/>
          <p:nvPr/>
        </p:nvSpPr>
        <p:spPr>
          <a:xfrm>
            <a:off x="609600" y="457200"/>
            <a:ext cx="4572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i="1" dirty="0">
                <a:solidFill>
                  <a:schemeClr val="tx1"/>
                </a:solidFill>
                <a:latin typeface="Arial" pitchFamily="34" charset="0"/>
                <a:cs typeface="Arial" pitchFamily="34" charset="0"/>
              </a:rPr>
              <a:t>CONT…</a:t>
            </a:r>
          </a:p>
        </p:txBody>
      </p:sp>
    </p:spTree>
    <p:extLst>
      <p:ext uri="{BB962C8B-B14F-4D97-AF65-F5344CB8AC3E}">
        <p14:creationId xmlns:p14="http://schemas.microsoft.com/office/powerpoint/2010/main" val="178245085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Scale>
                                      <p:cBhvr>
                                        <p:cTn id="12"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xEl>
                                              <p:pRg st="0" end="0"/>
                                            </p:txEl>
                                          </p:spTgt>
                                        </p:tgtEl>
                                        <p:attrNameLst>
                                          <p:attrName>ppt_x</p:attrName>
                                          <p:attrName>ppt_y</p:attrName>
                                        </p:attrNameLst>
                                      </p:cBhvr>
                                    </p:animMotion>
                                    <p:animEffect transition="in" filter="fade">
                                      <p:cBhvr>
                                        <p:cTn id="14"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IIUMUSER\Desktop\interfaith\batu_caves05.jpg"/>
          <p:cNvPicPr>
            <a:picLocks noGrp="1" noChangeAspect="1" noChangeArrowheads="1"/>
          </p:cNvPicPr>
          <p:nvPr>
            <p:ph idx="1"/>
          </p:nvPr>
        </p:nvPicPr>
        <p:blipFill>
          <a:blip r:embed="rId2"/>
          <a:srcRect/>
          <a:stretch>
            <a:fillRect/>
          </a:stretch>
        </p:blipFill>
        <p:spPr bwMode="auto">
          <a:xfrm>
            <a:off x="304800" y="304800"/>
            <a:ext cx="8382000" cy="6477000"/>
          </a:xfrm>
          <a:prstGeom prst="rect">
            <a:avLst/>
          </a:prstGeom>
          <a:noFill/>
        </p:spPr>
      </p:pic>
      <p:sp>
        <p:nvSpPr>
          <p:cNvPr id="2" name="Title 1"/>
          <p:cNvSpPr>
            <a:spLocks noGrp="1"/>
          </p:cNvSpPr>
          <p:nvPr>
            <p:ph type="title"/>
          </p:nvPr>
        </p:nvSpPr>
        <p:spPr>
          <a:xfrm>
            <a:off x="-1905000" y="914400"/>
            <a:ext cx="8229600" cy="2819400"/>
          </a:xfrm>
        </p:spPr>
        <p:txBody>
          <a:bodyPr>
            <a:normAutofit/>
          </a:bodyPr>
          <a:lstStyle/>
          <a:p>
            <a:pPr algn="ctr"/>
            <a:r>
              <a:rPr lang="en-US" sz="4000" dirty="0" smtClean="0">
                <a:solidFill>
                  <a:schemeClr val="bg1"/>
                </a:solidFill>
              </a:rPr>
              <a:t>STATUE OF </a:t>
            </a:r>
            <a:r>
              <a:rPr lang="en-US" sz="4000" b="1" dirty="0" smtClean="0">
                <a:solidFill>
                  <a:schemeClr val="bg1"/>
                </a:solidFill>
              </a:rPr>
              <a:t>LORD </a:t>
            </a:r>
            <a:br>
              <a:rPr lang="en-US" sz="4000" b="1" dirty="0" smtClean="0">
                <a:solidFill>
                  <a:schemeClr val="bg1"/>
                </a:solidFill>
              </a:rPr>
            </a:br>
            <a:r>
              <a:rPr lang="en-US" sz="4000" b="1" dirty="0" smtClean="0">
                <a:solidFill>
                  <a:schemeClr val="bg1"/>
                </a:solidFill>
              </a:rPr>
              <a:t>MURUGA </a:t>
            </a:r>
            <a:r>
              <a:rPr lang="en-US" sz="4000" dirty="0" smtClean="0">
                <a:solidFill>
                  <a:schemeClr val="bg1"/>
                </a:solidFill>
              </a:rPr>
              <a:t/>
            </a:r>
            <a:br>
              <a:rPr lang="en-US" sz="4000" dirty="0" smtClean="0">
                <a:solidFill>
                  <a:schemeClr val="bg1"/>
                </a:solidFill>
              </a:rPr>
            </a:br>
            <a:r>
              <a:rPr lang="en-US" sz="4000" dirty="0" smtClean="0">
                <a:solidFill>
                  <a:schemeClr val="bg1"/>
                </a:solidFill>
              </a:rPr>
              <a:t>at </a:t>
            </a:r>
            <a:r>
              <a:rPr lang="en-US" sz="4000" dirty="0" err="1" smtClean="0">
                <a:solidFill>
                  <a:schemeClr val="bg1"/>
                </a:solidFill>
              </a:rPr>
              <a:t>Batu</a:t>
            </a:r>
            <a:r>
              <a:rPr lang="en-US" sz="4000" dirty="0" smtClean="0">
                <a:solidFill>
                  <a:schemeClr val="bg1"/>
                </a:solidFill>
              </a:rPr>
              <a:t> Caves</a:t>
            </a:r>
            <a:endParaRPr lang="en-US" sz="4000" dirty="0">
              <a:solidFill>
                <a:schemeClr val="bg1"/>
              </a:solidFill>
            </a:endParaRPr>
          </a:p>
        </p:txBody>
      </p:sp>
      <p:sp>
        <p:nvSpPr>
          <p:cNvPr id="3" name="Slide Number Placeholder 2"/>
          <p:cNvSpPr>
            <a:spLocks noGrp="1"/>
          </p:cNvSpPr>
          <p:nvPr>
            <p:ph type="sldNum" sz="quarter" idx="12"/>
          </p:nvPr>
        </p:nvSpPr>
        <p:spPr/>
        <p:txBody>
          <a:bodyPr/>
          <a:lstStyle/>
          <a:p>
            <a:fld id="{391FD058-0CE4-42A3-968D-C2954ACD4D7E}" type="slidenum">
              <a:rPr lang="en-US" smtClean="0"/>
              <a:pPr/>
              <a:t>43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Documents and Settings\IIUMUSER\Desktop\interfaith\statue_of_lord_murugan_malaysia_photo_cia.jpg"/>
          <p:cNvPicPr>
            <a:picLocks noGrp="1" noChangeAspect="1" noChangeArrowheads="1"/>
          </p:cNvPicPr>
          <p:nvPr>
            <p:ph idx="1"/>
          </p:nvPr>
        </p:nvPicPr>
        <p:blipFill>
          <a:blip r:embed="rId2"/>
          <a:srcRect/>
          <a:stretch>
            <a:fillRect/>
          </a:stretch>
        </p:blipFill>
        <p:spPr bwMode="auto">
          <a:xfrm>
            <a:off x="685800" y="0"/>
            <a:ext cx="7924800" cy="6858000"/>
          </a:xfrm>
          <a:prstGeom prst="rect">
            <a:avLst/>
          </a:prstGeom>
          <a:noFill/>
        </p:spPr>
      </p:pic>
      <p:sp>
        <p:nvSpPr>
          <p:cNvPr id="3" name="Slide Number Placeholder 2"/>
          <p:cNvSpPr>
            <a:spLocks noGrp="1"/>
          </p:cNvSpPr>
          <p:nvPr>
            <p:ph type="sldNum" sz="quarter" idx="12"/>
          </p:nvPr>
        </p:nvSpPr>
        <p:spPr/>
        <p:txBody>
          <a:bodyPr/>
          <a:lstStyle/>
          <a:p>
            <a:fld id="{391FD058-0CE4-42A3-968D-C2954ACD4D7E}" type="slidenum">
              <a:rPr lang="en-US" smtClean="0"/>
              <a:pPr/>
              <a:t>44</a:t>
            </a:fld>
            <a:endParaRPr lang="en-US"/>
          </a:p>
        </p:txBody>
      </p:sp>
    </p:spTree>
    <p:extLst>
      <p:ext uri="{BB962C8B-B14F-4D97-AF65-F5344CB8AC3E}">
        <p14:creationId xmlns:p14="http://schemas.microsoft.com/office/powerpoint/2010/main" val="35696539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IIUMUSER\Desktop\interfaith\2409174.jpg"/>
          <p:cNvPicPr>
            <a:picLocks noGrp="1" noChangeAspect="1" noChangeArrowheads="1"/>
          </p:cNvPicPr>
          <p:nvPr>
            <p:ph idx="1"/>
          </p:nvPr>
        </p:nvPicPr>
        <p:blipFill>
          <a:blip r:embed="rId2"/>
          <a:srcRect/>
          <a:stretch>
            <a:fillRect/>
          </a:stretch>
        </p:blipFill>
        <p:spPr bwMode="auto">
          <a:xfrm>
            <a:off x="304800" y="0"/>
            <a:ext cx="8382000" cy="6858000"/>
          </a:xfrm>
          <a:prstGeom prst="rect">
            <a:avLst/>
          </a:prstGeom>
          <a:noFill/>
        </p:spPr>
      </p:pic>
      <p:sp>
        <p:nvSpPr>
          <p:cNvPr id="2" name="Title 1"/>
          <p:cNvSpPr>
            <a:spLocks noGrp="1"/>
          </p:cNvSpPr>
          <p:nvPr>
            <p:ph type="title"/>
          </p:nvPr>
        </p:nvSpPr>
        <p:spPr>
          <a:xfrm>
            <a:off x="457200" y="-990600"/>
            <a:ext cx="1981200" cy="4706112"/>
          </a:xfrm>
        </p:spPr>
        <p:txBody>
          <a:bodyPr>
            <a:normAutofit/>
          </a:bodyPr>
          <a:lstStyle/>
          <a:p>
            <a:pPr algn="ctr"/>
            <a:r>
              <a:rPr lang="en-US" dirty="0" smtClean="0">
                <a:solidFill>
                  <a:srgbClr val="FF0000"/>
                </a:solidFill>
              </a:rPr>
              <a:t>Statue of Kwan Yin in Penang</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391FD058-0CE4-42A3-968D-C2954ACD4D7E}" type="slidenum">
              <a:rPr lang="en-US" smtClean="0"/>
              <a:pPr/>
              <a:t>45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IIUMUSER\Desktop\interfaith\recling buddha.JPG"/>
          <p:cNvPicPr>
            <a:picLocks noGrp="1" noChangeAspect="1" noChangeArrowheads="1"/>
          </p:cNvPicPr>
          <p:nvPr>
            <p:ph idx="1"/>
          </p:nvPr>
        </p:nvPicPr>
        <p:blipFill>
          <a:blip r:embed="rId2"/>
          <a:srcRect/>
          <a:stretch>
            <a:fillRect/>
          </a:stretch>
        </p:blipFill>
        <p:spPr bwMode="auto">
          <a:xfrm>
            <a:off x="914400" y="457200"/>
            <a:ext cx="7315200" cy="6019800"/>
          </a:xfrm>
          <a:prstGeom prst="rect">
            <a:avLst/>
          </a:prstGeom>
          <a:noFill/>
        </p:spPr>
      </p:pic>
      <p:sp>
        <p:nvSpPr>
          <p:cNvPr id="2" name="Title 1"/>
          <p:cNvSpPr>
            <a:spLocks noGrp="1"/>
          </p:cNvSpPr>
          <p:nvPr>
            <p:ph type="title"/>
          </p:nvPr>
        </p:nvSpPr>
        <p:spPr>
          <a:xfrm>
            <a:off x="762000" y="152400"/>
            <a:ext cx="8229600" cy="1143000"/>
          </a:xfrm>
        </p:spPr>
        <p:txBody>
          <a:bodyPr/>
          <a:lstStyle/>
          <a:p>
            <a:r>
              <a:rPr lang="en-US" dirty="0" smtClean="0"/>
              <a:t>Reclining Buddha in Kelantan</a:t>
            </a:r>
            <a:endParaRPr lang="en-US" dirty="0"/>
          </a:p>
        </p:txBody>
      </p:sp>
      <p:sp>
        <p:nvSpPr>
          <p:cNvPr id="3" name="Slide Number Placeholder 2"/>
          <p:cNvSpPr>
            <a:spLocks noGrp="1"/>
          </p:cNvSpPr>
          <p:nvPr>
            <p:ph type="sldNum" sz="quarter" idx="12"/>
          </p:nvPr>
        </p:nvSpPr>
        <p:spPr/>
        <p:txBody>
          <a:bodyPr/>
          <a:lstStyle/>
          <a:p>
            <a:fld id="{391FD058-0CE4-42A3-968D-C2954ACD4D7E}" type="slidenum">
              <a:rPr lang="en-US" smtClean="0"/>
              <a:pPr/>
              <a:t>46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Documents and Settings\IIUMUSER\Desktop\interfaith\open house 2.jpg"/>
          <p:cNvPicPr>
            <a:picLocks noChangeAspect="1" noChangeArrowheads="1"/>
          </p:cNvPicPr>
          <p:nvPr/>
        </p:nvPicPr>
        <p:blipFill>
          <a:blip r:embed="rId2"/>
          <a:srcRect/>
          <a:stretch>
            <a:fillRect/>
          </a:stretch>
        </p:blipFill>
        <p:spPr bwMode="auto">
          <a:xfrm>
            <a:off x="5181600" y="1066800"/>
            <a:ext cx="3571875" cy="5562600"/>
          </a:xfrm>
          <a:prstGeom prst="rect">
            <a:avLst/>
          </a:prstGeom>
          <a:noFill/>
        </p:spPr>
      </p:pic>
      <p:pic>
        <p:nvPicPr>
          <p:cNvPr id="4099" name="Picture 3" descr="C:\Documents and Settings\IIUMUSER\Desktop\interfaith\open house1.jpg"/>
          <p:cNvPicPr>
            <a:picLocks noChangeAspect="1" noChangeArrowheads="1"/>
          </p:cNvPicPr>
          <p:nvPr/>
        </p:nvPicPr>
        <p:blipFill>
          <a:blip r:embed="rId3"/>
          <a:srcRect/>
          <a:stretch>
            <a:fillRect/>
          </a:stretch>
        </p:blipFill>
        <p:spPr bwMode="auto">
          <a:xfrm>
            <a:off x="228600" y="1066800"/>
            <a:ext cx="4876800" cy="2895600"/>
          </a:xfrm>
          <a:prstGeom prst="rect">
            <a:avLst/>
          </a:prstGeom>
          <a:noFill/>
        </p:spPr>
      </p:pic>
      <p:sp>
        <p:nvSpPr>
          <p:cNvPr id="2" name="Title 1"/>
          <p:cNvSpPr>
            <a:spLocks noGrp="1"/>
          </p:cNvSpPr>
          <p:nvPr>
            <p:ph type="title"/>
          </p:nvPr>
        </p:nvSpPr>
        <p:spPr>
          <a:xfrm>
            <a:off x="457200" y="-76200"/>
            <a:ext cx="8229600" cy="1143000"/>
          </a:xfrm>
        </p:spPr>
        <p:txBody>
          <a:bodyPr>
            <a:normAutofit/>
          </a:bodyPr>
          <a:lstStyle/>
          <a:p>
            <a:pPr algn="ctr"/>
            <a:r>
              <a:rPr lang="en-US" dirty="0" smtClean="0">
                <a:solidFill>
                  <a:schemeClr val="tx1"/>
                </a:solidFill>
              </a:rPr>
              <a:t>Open House Tradition</a:t>
            </a:r>
            <a:endParaRPr lang="en-US" dirty="0">
              <a:solidFill>
                <a:schemeClr val="tx1"/>
              </a:solidFill>
            </a:endParaRPr>
          </a:p>
        </p:txBody>
      </p:sp>
      <p:pic>
        <p:nvPicPr>
          <p:cNvPr id="4098" name="Picture 2" descr="C:\Documents and Settings\IIUMUSER\Desktop\interfaith\open house.jpg"/>
          <p:cNvPicPr>
            <a:picLocks noGrp="1" noChangeAspect="1" noChangeArrowheads="1"/>
          </p:cNvPicPr>
          <p:nvPr>
            <p:ph idx="1"/>
          </p:nvPr>
        </p:nvPicPr>
        <p:blipFill>
          <a:blip r:embed="rId4"/>
          <a:srcRect/>
          <a:stretch>
            <a:fillRect/>
          </a:stretch>
        </p:blipFill>
        <p:spPr bwMode="auto">
          <a:xfrm>
            <a:off x="228600" y="4038600"/>
            <a:ext cx="4876800" cy="2667000"/>
          </a:xfrm>
          <a:prstGeom prst="rect">
            <a:avLst/>
          </a:prstGeom>
          <a:noFill/>
        </p:spPr>
      </p:pic>
      <p:sp>
        <p:nvSpPr>
          <p:cNvPr id="3" name="Slide Number Placeholder 2"/>
          <p:cNvSpPr>
            <a:spLocks noGrp="1"/>
          </p:cNvSpPr>
          <p:nvPr>
            <p:ph type="sldNum" sz="quarter" idx="12"/>
          </p:nvPr>
        </p:nvSpPr>
        <p:spPr/>
        <p:txBody>
          <a:bodyPr/>
          <a:lstStyle/>
          <a:p>
            <a:fld id="{391FD058-0CE4-42A3-968D-C2954ACD4D7E}" type="slidenum">
              <a:rPr lang="en-US" smtClean="0"/>
              <a:pPr/>
              <a:t>47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IIUMUSER\Desktop\interfaith\religious festivals.jpg"/>
          <p:cNvPicPr>
            <a:picLocks noGrp="1" noChangeAspect="1" noChangeArrowheads="1"/>
          </p:cNvPicPr>
          <p:nvPr>
            <p:ph idx="1"/>
          </p:nvPr>
        </p:nvPicPr>
        <p:blipFill>
          <a:blip r:embed="rId2"/>
          <a:srcRect/>
          <a:stretch>
            <a:fillRect/>
          </a:stretch>
        </p:blipFill>
        <p:spPr bwMode="auto">
          <a:xfrm>
            <a:off x="838200" y="1600200"/>
            <a:ext cx="7391400" cy="4876800"/>
          </a:xfrm>
          <a:prstGeom prst="rect">
            <a:avLst/>
          </a:prstGeom>
          <a:noFill/>
        </p:spPr>
      </p:pic>
      <p:sp>
        <p:nvSpPr>
          <p:cNvPr id="2" name="Title 1"/>
          <p:cNvSpPr>
            <a:spLocks noGrp="1"/>
          </p:cNvSpPr>
          <p:nvPr>
            <p:ph type="title"/>
          </p:nvPr>
        </p:nvSpPr>
        <p:spPr>
          <a:xfrm>
            <a:off x="762000" y="457200"/>
            <a:ext cx="8229600" cy="1143000"/>
          </a:xfrm>
        </p:spPr>
        <p:txBody>
          <a:bodyPr>
            <a:normAutofit fontScale="90000"/>
          </a:bodyPr>
          <a:lstStyle/>
          <a:p>
            <a:r>
              <a:rPr lang="en-US" dirty="0" smtClean="0"/>
              <a:t>Major Religious Festivals are National Holidays in Malaysia</a:t>
            </a:r>
            <a:endParaRPr lang="en-US" dirty="0"/>
          </a:p>
        </p:txBody>
      </p:sp>
      <p:sp>
        <p:nvSpPr>
          <p:cNvPr id="3" name="Slide Number Placeholder 2"/>
          <p:cNvSpPr>
            <a:spLocks noGrp="1"/>
          </p:cNvSpPr>
          <p:nvPr>
            <p:ph type="sldNum" sz="quarter" idx="12"/>
          </p:nvPr>
        </p:nvSpPr>
        <p:spPr/>
        <p:txBody>
          <a:bodyPr/>
          <a:lstStyle/>
          <a:p>
            <a:fld id="{391FD058-0CE4-42A3-968D-C2954ACD4D7E}" type="slidenum">
              <a:rPr lang="en-US" smtClean="0"/>
              <a:pPr/>
              <a:t>48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IIUMUSER\Desktop\interfaith\nik aziz.jpg"/>
          <p:cNvPicPr>
            <a:picLocks noGrp="1" noChangeAspect="1" noChangeArrowheads="1"/>
          </p:cNvPicPr>
          <p:nvPr>
            <p:ph idx="1"/>
          </p:nvPr>
        </p:nvPicPr>
        <p:blipFill>
          <a:blip r:embed="rId2"/>
          <a:srcRect/>
          <a:stretch>
            <a:fillRect/>
          </a:stretch>
        </p:blipFill>
        <p:spPr bwMode="auto">
          <a:xfrm>
            <a:off x="533400" y="1447800"/>
            <a:ext cx="7924800" cy="4953000"/>
          </a:xfrm>
          <a:prstGeom prst="rect">
            <a:avLst/>
          </a:prstGeom>
          <a:noFill/>
        </p:spPr>
      </p:pic>
      <p:sp>
        <p:nvSpPr>
          <p:cNvPr id="2" name="Title 1"/>
          <p:cNvSpPr>
            <a:spLocks noGrp="1"/>
          </p:cNvSpPr>
          <p:nvPr>
            <p:ph type="title"/>
          </p:nvPr>
        </p:nvSpPr>
        <p:spPr/>
        <p:txBody>
          <a:bodyPr>
            <a:normAutofit fontScale="90000"/>
          </a:bodyPr>
          <a:lstStyle/>
          <a:p>
            <a:pPr algn="ctr"/>
            <a:r>
              <a:rPr lang="en-US" dirty="0" smtClean="0">
                <a:solidFill>
                  <a:srgbClr val="FF0000"/>
                </a:solidFill>
              </a:rPr>
              <a:t>Muslim Religious Leader with Non Muslim Leaders </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391FD058-0CE4-42A3-968D-C2954ACD4D7E}" type="slidenum">
              <a:rPr lang="en-US" smtClean="0"/>
              <a:pPr/>
              <a:t>49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10312"/>
          </a:xfrm>
        </p:spPr>
        <p:txBody>
          <a:bodyPr>
            <a:normAutofit fontScale="90000"/>
          </a:bodyPr>
          <a:lstStyle/>
          <a:p>
            <a:endParaRPr lang="en-US" dirty="0"/>
          </a:p>
        </p:txBody>
      </p:sp>
      <p:sp>
        <p:nvSpPr>
          <p:cNvPr id="3" name="Content Placeholder 2"/>
          <p:cNvSpPr>
            <a:spLocks noGrp="1"/>
          </p:cNvSpPr>
          <p:nvPr>
            <p:ph idx="1"/>
          </p:nvPr>
        </p:nvSpPr>
        <p:spPr>
          <a:xfrm>
            <a:off x="457200" y="914400"/>
            <a:ext cx="8229600" cy="5410200"/>
          </a:xfrm>
        </p:spPr>
        <p:txBody>
          <a:bodyPr>
            <a:noAutofit/>
          </a:bodyPr>
          <a:lstStyle/>
          <a:p>
            <a:pPr algn="just"/>
            <a:r>
              <a:rPr lang="en-US" sz="3600" dirty="0"/>
              <a:t>2. Malay leaders in the 50’s  and their political compromises through </a:t>
            </a:r>
            <a:r>
              <a:rPr lang="en-US" sz="3600" i="1" dirty="0" smtClean="0">
                <a:solidFill>
                  <a:srgbClr val="FF0000"/>
                </a:solidFill>
              </a:rPr>
              <a:t>PERIKATAN</a:t>
            </a:r>
            <a:r>
              <a:rPr lang="en-US" sz="3600" dirty="0" smtClean="0"/>
              <a:t> </a:t>
            </a:r>
            <a:r>
              <a:rPr lang="en-US" sz="3600" dirty="0"/>
              <a:t>to accommodate  non-Muslim demands </a:t>
            </a:r>
            <a:r>
              <a:rPr lang="en-US" sz="3600" dirty="0" smtClean="0"/>
              <a:t>and </a:t>
            </a:r>
            <a:r>
              <a:rPr lang="en-US" sz="3600" dirty="0"/>
              <a:t>needs until the present through </a:t>
            </a:r>
            <a:r>
              <a:rPr lang="en-US" sz="3600" i="1" dirty="0" smtClean="0">
                <a:solidFill>
                  <a:srgbClr val="FF0000"/>
                </a:solidFill>
              </a:rPr>
              <a:t>BARISAN NASIONAL</a:t>
            </a:r>
            <a:r>
              <a:rPr lang="en-US" sz="3600" dirty="0" smtClean="0"/>
              <a:t>. </a:t>
            </a:r>
            <a:r>
              <a:rPr lang="en-US" sz="3600" dirty="0"/>
              <a:t>Examples set by </a:t>
            </a:r>
            <a:r>
              <a:rPr lang="en-US" sz="3600" dirty="0" err="1"/>
              <a:t>Tengku</a:t>
            </a:r>
            <a:r>
              <a:rPr lang="en-US" sz="3600" dirty="0"/>
              <a:t> Abdul </a:t>
            </a:r>
            <a:r>
              <a:rPr lang="en-US" sz="3600" dirty="0" err="1"/>
              <a:t>Rahman</a:t>
            </a:r>
            <a:r>
              <a:rPr lang="en-US" sz="3600" dirty="0"/>
              <a:t> and </a:t>
            </a:r>
            <a:r>
              <a:rPr lang="en-US" sz="3600" i="1" dirty="0" smtClean="0">
                <a:solidFill>
                  <a:srgbClr val="FF0000"/>
                </a:solidFill>
              </a:rPr>
              <a:t>PERIKATAN</a:t>
            </a:r>
            <a:r>
              <a:rPr lang="en-US" sz="3600" dirty="0" smtClean="0"/>
              <a:t> </a:t>
            </a:r>
            <a:r>
              <a:rPr lang="en-US" sz="3600" dirty="0"/>
              <a:t>leaders in the post-</a:t>
            </a:r>
            <a:r>
              <a:rPr lang="en-US" sz="3600" dirty="0" err="1"/>
              <a:t>Indepence</a:t>
            </a:r>
            <a:r>
              <a:rPr lang="en-US" sz="3600" dirty="0"/>
              <a:t> period.  Independence achieved through negotiation not revolution as in </a:t>
            </a:r>
            <a:r>
              <a:rPr lang="en-US" sz="3600" dirty="0" smtClean="0"/>
              <a:t>Indonesia.</a:t>
            </a:r>
            <a:endParaRPr lang="en-US" sz="3600" dirty="0"/>
          </a:p>
        </p:txBody>
      </p:sp>
      <p:sp>
        <p:nvSpPr>
          <p:cNvPr id="4" name="Slide Number Placeholder 3"/>
          <p:cNvSpPr>
            <a:spLocks noGrp="1"/>
          </p:cNvSpPr>
          <p:nvPr>
            <p:ph type="sldNum" sz="quarter" idx="12"/>
          </p:nvPr>
        </p:nvSpPr>
        <p:spPr/>
        <p:txBody>
          <a:bodyPr/>
          <a:lstStyle/>
          <a:p>
            <a:fld id="{391FD058-0CE4-42A3-968D-C2954ACD4D7E}" type="slidenum">
              <a:rPr lang="en-US" smtClean="0"/>
              <a:pPr/>
              <a:t>5</a:t>
            </a:fld>
            <a:endParaRPr lang="en-US"/>
          </a:p>
        </p:txBody>
      </p:sp>
    </p:spTree>
    <p:extLst>
      <p:ext uri="{BB962C8B-B14F-4D97-AF65-F5344CB8AC3E}">
        <p14:creationId xmlns:p14="http://schemas.microsoft.com/office/powerpoint/2010/main" val="6442707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2133600"/>
          </a:xfrm>
        </p:spPr>
        <p:txBody>
          <a:bodyPr>
            <a:normAutofit fontScale="90000"/>
          </a:bodyPr>
          <a:lstStyle/>
          <a:p>
            <a:pPr algn="ctr"/>
            <a:r>
              <a:rPr lang="en-US" b="1" dirty="0" smtClean="0"/>
              <a:t>Religious and Ethnic Public Holidays in Malaysia</a:t>
            </a:r>
            <a:br>
              <a:rPr lang="en-US" b="1" dirty="0" smtClean="0"/>
            </a:br>
            <a:endParaRPr lang="en-US" dirty="0"/>
          </a:p>
        </p:txBody>
      </p:sp>
      <p:sp>
        <p:nvSpPr>
          <p:cNvPr id="3" name="Content Placeholder 2"/>
          <p:cNvSpPr>
            <a:spLocks noGrp="1"/>
          </p:cNvSpPr>
          <p:nvPr>
            <p:ph idx="1"/>
          </p:nvPr>
        </p:nvSpPr>
        <p:spPr/>
        <p:txBody>
          <a:bodyPr>
            <a:noAutofit/>
          </a:bodyPr>
          <a:lstStyle/>
          <a:p>
            <a:pPr algn="just"/>
            <a:r>
              <a:rPr lang="en-US" sz="1800" dirty="0"/>
              <a:t> </a:t>
            </a:r>
            <a:r>
              <a:rPr lang="en-US" sz="1800" dirty="0" err="1">
                <a:solidFill>
                  <a:srgbClr val="FF0000"/>
                </a:solidFill>
              </a:rPr>
              <a:t>Hari</a:t>
            </a:r>
            <a:r>
              <a:rPr lang="en-US" sz="1800" dirty="0">
                <a:solidFill>
                  <a:srgbClr val="FF0000"/>
                </a:solidFill>
              </a:rPr>
              <a:t> Raya </a:t>
            </a:r>
            <a:r>
              <a:rPr lang="en-US" sz="1800" dirty="0" err="1" smtClean="0">
                <a:solidFill>
                  <a:srgbClr val="FF0000"/>
                </a:solidFill>
              </a:rPr>
              <a:t>Puasa</a:t>
            </a:r>
            <a:r>
              <a:rPr lang="en-US" sz="1800" dirty="0" smtClean="0">
                <a:solidFill>
                  <a:srgbClr val="FF0000"/>
                </a:solidFill>
              </a:rPr>
              <a:t>,</a:t>
            </a:r>
            <a:r>
              <a:rPr lang="en-US" sz="1800" dirty="0"/>
              <a:t> </a:t>
            </a:r>
            <a:r>
              <a:rPr lang="en-US" sz="1800" dirty="0" err="1">
                <a:solidFill>
                  <a:srgbClr val="FF0000"/>
                </a:solidFill>
              </a:rPr>
              <a:t>Eid</a:t>
            </a:r>
            <a:r>
              <a:rPr lang="en-US" sz="1800" dirty="0">
                <a:solidFill>
                  <a:srgbClr val="FF0000"/>
                </a:solidFill>
              </a:rPr>
              <a:t> </a:t>
            </a:r>
            <a:r>
              <a:rPr lang="en-US" sz="1800" dirty="0" smtClean="0">
                <a:solidFill>
                  <a:srgbClr val="FF0000"/>
                </a:solidFill>
              </a:rPr>
              <a:t>al-</a:t>
            </a:r>
            <a:r>
              <a:rPr lang="en-US" sz="1800" dirty="0" err="1" smtClean="0">
                <a:solidFill>
                  <a:srgbClr val="FF0000"/>
                </a:solidFill>
              </a:rPr>
              <a:t>Fitr</a:t>
            </a:r>
            <a:r>
              <a:rPr lang="en-US" sz="1800" dirty="0" smtClean="0">
                <a:solidFill>
                  <a:srgbClr val="FF0000"/>
                </a:solidFill>
              </a:rPr>
              <a:t>,</a:t>
            </a:r>
            <a:r>
              <a:rPr lang="en-US" sz="1800" dirty="0"/>
              <a:t> </a:t>
            </a:r>
            <a:r>
              <a:rPr lang="en-US" sz="1800" dirty="0" smtClean="0">
                <a:solidFill>
                  <a:srgbClr val="FF0000"/>
                </a:solidFill>
              </a:rPr>
              <a:t>Ramadan, </a:t>
            </a:r>
            <a:r>
              <a:rPr lang="en-US" sz="1800" dirty="0" err="1" smtClean="0">
                <a:solidFill>
                  <a:srgbClr val="FF0000"/>
                </a:solidFill>
              </a:rPr>
              <a:t>Hari</a:t>
            </a:r>
            <a:r>
              <a:rPr lang="en-US" sz="1800" dirty="0" smtClean="0">
                <a:solidFill>
                  <a:srgbClr val="FF0000"/>
                </a:solidFill>
              </a:rPr>
              <a:t> </a:t>
            </a:r>
            <a:r>
              <a:rPr lang="en-US" sz="1800" dirty="0">
                <a:solidFill>
                  <a:srgbClr val="FF0000"/>
                </a:solidFill>
              </a:rPr>
              <a:t>Raya </a:t>
            </a:r>
            <a:r>
              <a:rPr lang="en-US" sz="1800" dirty="0" smtClean="0">
                <a:solidFill>
                  <a:srgbClr val="FF0000"/>
                </a:solidFill>
              </a:rPr>
              <a:t>Haji</a:t>
            </a:r>
            <a:r>
              <a:rPr lang="en-US" sz="1800" dirty="0" smtClean="0"/>
              <a:t>, </a:t>
            </a:r>
            <a:r>
              <a:rPr lang="en-US" sz="1800" dirty="0" err="1" smtClean="0">
                <a:solidFill>
                  <a:srgbClr val="FF0000"/>
                </a:solidFill>
              </a:rPr>
              <a:t>Eid</a:t>
            </a:r>
            <a:r>
              <a:rPr lang="en-US" sz="1800" dirty="0" smtClean="0">
                <a:solidFill>
                  <a:srgbClr val="FF0000"/>
                </a:solidFill>
              </a:rPr>
              <a:t> </a:t>
            </a:r>
            <a:r>
              <a:rPr lang="en-US" sz="1800" dirty="0" err="1" smtClean="0">
                <a:solidFill>
                  <a:srgbClr val="FF0000"/>
                </a:solidFill>
              </a:rPr>
              <a:t>ul-Adha</a:t>
            </a:r>
            <a:r>
              <a:rPr lang="en-US" sz="1800" dirty="0" smtClean="0">
                <a:solidFill>
                  <a:srgbClr val="FF0000"/>
                </a:solidFill>
              </a:rPr>
              <a:t>,</a:t>
            </a:r>
            <a:r>
              <a:rPr lang="en-US" sz="1800" dirty="0" smtClean="0"/>
              <a:t> (</a:t>
            </a:r>
            <a:r>
              <a:rPr lang="en-US" sz="1800" dirty="0">
                <a:solidFill>
                  <a:srgbClr val="FF0000"/>
                </a:solidFill>
              </a:rPr>
              <a:t>Islamic New Year</a:t>
            </a:r>
            <a:r>
              <a:rPr lang="en-US" sz="1800" dirty="0"/>
              <a:t>) and </a:t>
            </a:r>
            <a:r>
              <a:rPr lang="en-US" sz="1800" dirty="0" err="1">
                <a:solidFill>
                  <a:srgbClr val="FF0000"/>
                </a:solidFill>
              </a:rPr>
              <a:t>Maulidur</a:t>
            </a:r>
            <a:r>
              <a:rPr lang="en-US" sz="1800" dirty="0">
                <a:solidFill>
                  <a:srgbClr val="FF0000"/>
                </a:solidFill>
              </a:rPr>
              <a:t> </a:t>
            </a:r>
            <a:r>
              <a:rPr lang="en-US" sz="1800" dirty="0" err="1" smtClean="0">
                <a:solidFill>
                  <a:srgbClr val="FF0000"/>
                </a:solidFill>
              </a:rPr>
              <a:t>Rasul</a:t>
            </a:r>
            <a:r>
              <a:rPr lang="en-US" sz="1800" dirty="0"/>
              <a:t> (Birthday of the Prophet</a:t>
            </a:r>
            <a:r>
              <a:rPr lang="en-US" sz="1800" dirty="0" smtClean="0"/>
              <a:t>).</a:t>
            </a:r>
            <a:endParaRPr lang="en-US" sz="1800" dirty="0"/>
          </a:p>
          <a:p>
            <a:pPr algn="just"/>
            <a:r>
              <a:rPr lang="en-US" sz="1800" dirty="0" smtClean="0">
                <a:solidFill>
                  <a:srgbClr val="FF0000"/>
                </a:solidFill>
              </a:rPr>
              <a:t>Chinese </a:t>
            </a:r>
            <a:r>
              <a:rPr lang="en-US" sz="1800" dirty="0">
                <a:solidFill>
                  <a:srgbClr val="FF0000"/>
                </a:solidFill>
              </a:rPr>
              <a:t>New </a:t>
            </a:r>
            <a:r>
              <a:rPr lang="en-US" sz="1800" dirty="0" smtClean="0">
                <a:solidFill>
                  <a:srgbClr val="FF0000"/>
                </a:solidFill>
              </a:rPr>
              <a:t>Year</a:t>
            </a:r>
          </a:p>
          <a:p>
            <a:pPr algn="just"/>
            <a:r>
              <a:rPr lang="en-US" sz="1800" dirty="0" smtClean="0"/>
              <a:t>Hindus </a:t>
            </a:r>
            <a:r>
              <a:rPr lang="en-US" sz="1800" dirty="0"/>
              <a:t>in Malaysia celebrate </a:t>
            </a:r>
            <a:r>
              <a:rPr lang="en-US" sz="1800" dirty="0" smtClean="0">
                <a:solidFill>
                  <a:srgbClr val="FF0000"/>
                </a:solidFill>
              </a:rPr>
              <a:t>Diwali</a:t>
            </a:r>
            <a:r>
              <a:rPr lang="en-US" sz="1800" dirty="0" smtClean="0"/>
              <a:t>/</a:t>
            </a:r>
            <a:r>
              <a:rPr lang="en-US" sz="1800" dirty="0" err="1" smtClean="0">
                <a:solidFill>
                  <a:srgbClr val="FF0000"/>
                </a:solidFill>
              </a:rPr>
              <a:t>Deepavali</a:t>
            </a:r>
            <a:r>
              <a:rPr lang="en-US" sz="1800" dirty="0" smtClean="0"/>
              <a:t>,</a:t>
            </a:r>
            <a:r>
              <a:rPr lang="en-US" sz="1800" dirty="0" smtClean="0">
                <a:solidFill>
                  <a:srgbClr val="FF0000"/>
                </a:solidFill>
              </a:rPr>
              <a:t> </a:t>
            </a:r>
            <a:r>
              <a:rPr lang="en-US" sz="1800" dirty="0" smtClean="0"/>
              <a:t>the </a:t>
            </a:r>
            <a:r>
              <a:rPr lang="en-US" sz="1800" dirty="0"/>
              <a:t>festival of light</a:t>
            </a:r>
            <a:r>
              <a:rPr lang="en-US" sz="1800" dirty="0" smtClean="0"/>
              <a:t>,</a:t>
            </a:r>
            <a:r>
              <a:rPr lang="en-US" sz="1800" baseline="30000" dirty="0" smtClean="0"/>
              <a:t> </a:t>
            </a:r>
            <a:r>
              <a:rPr lang="en-US" sz="1800" dirty="0"/>
              <a:t> while </a:t>
            </a:r>
            <a:r>
              <a:rPr lang="en-US" sz="1800" dirty="0" err="1">
                <a:solidFill>
                  <a:srgbClr val="FF0000"/>
                </a:solidFill>
              </a:rPr>
              <a:t>Thaipusam</a:t>
            </a:r>
            <a:r>
              <a:rPr lang="en-US" sz="1800" dirty="0"/>
              <a:t> is a celebration in which pilgrims from all over </a:t>
            </a:r>
            <a:r>
              <a:rPr lang="en-US" sz="1800" dirty="0" smtClean="0"/>
              <a:t>the </a:t>
            </a:r>
            <a:r>
              <a:rPr lang="en-US" sz="1800" dirty="0"/>
              <a:t>country meet at the </a:t>
            </a:r>
            <a:r>
              <a:rPr lang="en-US" sz="1800" dirty="0" err="1">
                <a:solidFill>
                  <a:srgbClr val="FF0000"/>
                </a:solidFill>
              </a:rPr>
              <a:t>Batu</a:t>
            </a:r>
            <a:r>
              <a:rPr lang="en-US" sz="1800" dirty="0">
                <a:solidFill>
                  <a:srgbClr val="FF0000"/>
                </a:solidFill>
              </a:rPr>
              <a:t> Caves</a:t>
            </a:r>
            <a:r>
              <a:rPr lang="en-US" sz="1800" dirty="0" smtClean="0"/>
              <a:t>.</a:t>
            </a:r>
            <a:r>
              <a:rPr lang="en-US" sz="1800" dirty="0"/>
              <a:t> The most important Sikh festival is the Sikh new year or </a:t>
            </a:r>
            <a:r>
              <a:rPr lang="en-US" sz="1800" dirty="0" err="1">
                <a:solidFill>
                  <a:srgbClr val="FF0000"/>
                </a:solidFill>
              </a:rPr>
              <a:t>Vaisakhi</a:t>
            </a:r>
            <a:r>
              <a:rPr lang="en-US" sz="1800" dirty="0"/>
              <a:t> </a:t>
            </a:r>
            <a:r>
              <a:rPr lang="en-US" sz="1800" dirty="0" smtClean="0"/>
              <a:t>festival. </a:t>
            </a:r>
          </a:p>
          <a:p>
            <a:pPr algn="just"/>
            <a:r>
              <a:rPr lang="en-US" sz="1800" dirty="0" err="1" smtClean="0">
                <a:solidFill>
                  <a:srgbClr val="FF0000"/>
                </a:solidFill>
              </a:rPr>
              <a:t>Wesak</a:t>
            </a:r>
            <a:r>
              <a:rPr lang="en-US" sz="1800" dirty="0"/>
              <a:t> (Malay for </a:t>
            </a:r>
            <a:r>
              <a:rPr lang="en-US" sz="1800" dirty="0" err="1"/>
              <a:t>Vesak</a:t>
            </a:r>
            <a:r>
              <a:rPr lang="en-US" sz="1800" dirty="0"/>
              <a:t>), the </a:t>
            </a:r>
            <a:r>
              <a:rPr lang="en-US" sz="1800" dirty="0">
                <a:solidFill>
                  <a:srgbClr val="FF0000"/>
                </a:solidFill>
              </a:rPr>
              <a:t>Buddhist festival</a:t>
            </a:r>
            <a:r>
              <a:rPr lang="en-US" sz="1800" dirty="0"/>
              <a:t> commemorating </a:t>
            </a:r>
            <a:r>
              <a:rPr lang="en-US" sz="1800" dirty="0">
                <a:solidFill>
                  <a:srgbClr val="FF0000"/>
                </a:solidFill>
              </a:rPr>
              <a:t>Buddha</a:t>
            </a:r>
            <a:r>
              <a:rPr lang="en-US" sz="1800" dirty="0"/>
              <a:t>'s birth, is a public </a:t>
            </a:r>
            <a:r>
              <a:rPr lang="en-US" sz="1800" dirty="0" smtClean="0"/>
              <a:t>holiday</a:t>
            </a:r>
            <a:r>
              <a:rPr lang="en-US" sz="1800" dirty="0"/>
              <a:t>.</a:t>
            </a:r>
            <a:r>
              <a:rPr lang="en-US" sz="1800" baseline="30000" dirty="0" smtClean="0"/>
              <a:t> </a:t>
            </a:r>
            <a:r>
              <a:rPr lang="en-US" sz="1800" dirty="0"/>
              <a:t> Malaysia's Christian community observes most of the holidays observed by Christians elsewhere, most notably </a:t>
            </a:r>
            <a:r>
              <a:rPr lang="en-US" sz="1800" dirty="0" smtClean="0"/>
              <a:t>Christmas</a:t>
            </a:r>
            <a:r>
              <a:rPr lang="en-US" sz="1800" dirty="0"/>
              <a:t> and Easter. Good Friday, however, is only a public holiday in the two </a:t>
            </a:r>
            <a:r>
              <a:rPr lang="en-US" sz="1800" dirty="0" err="1"/>
              <a:t>Bornean</a:t>
            </a:r>
            <a:r>
              <a:rPr lang="en-US" sz="1800" dirty="0"/>
              <a:t> states. The harvest festivals of </a:t>
            </a:r>
            <a:r>
              <a:rPr lang="en-US" sz="1800" dirty="0" err="1">
                <a:solidFill>
                  <a:srgbClr val="FF0000"/>
                </a:solidFill>
              </a:rPr>
              <a:t>Gawai</a:t>
            </a:r>
            <a:r>
              <a:rPr lang="en-US" sz="1800" dirty="0"/>
              <a:t> in Sarawak and </a:t>
            </a:r>
            <a:r>
              <a:rPr lang="en-US" sz="1800" dirty="0" err="1">
                <a:solidFill>
                  <a:srgbClr val="FF0000"/>
                </a:solidFill>
              </a:rPr>
              <a:t>Kaamatan</a:t>
            </a:r>
            <a:r>
              <a:rPr lang="en-US" sz="1800" dirty="0"/>
              <a:t> in Sabah are also important for East Malaysians</a:t>
            </a:r>
            <a:r>
              <a:rPr lang="en-US" sz="1800" dirty="0" smtClean="0"/>
              <a:t>.</a:t>
            </a:r>
            <a:endParaRPr lang="en-US" sz="1800" dirty="0"/>
          </a:p>
          <a:p>
            <a:pPr algn="just"/>
            <a:r>
              <a:rPr lang="en-US" sz="1800" dirty="0"/>
              <a:t>New Year's Day, Chinese New Year, and the start of the Islamic calendar are all public holidays</a:t>
            </a:r>
            <a:r>
              <a:rPr lang="en-US" sz="1800" dirty="0" smtClean="0"/>
              <a:t>.</a:t>
            </a:r>
            <a:endParaRPr lang="en-US" sz="1800" dirty="0"/>
          </a:p>
          <a:p>
            <a:pPr algn="just">
              <a:buNone/>
            </a:pPr>
            <a:endParaRPr lang="en-US" sz="1800" dirty="0"/>
          </a:p>
        </p:txBody>
      </p:sp>
      <p:sp>
        <p:nvSpPr>
          <p:cNvPr id="4" name="Rectangle 3"/>
          <p:cNvSpPr/>
          <p:nvPr/>
        </p:nvSpPr>
        <p:spPr>
          <a:xfrm>
            <a:off x="6629400" y="6324600"/>
            <a:ext cx="2209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Source: wikipedia.org</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391FD058-0CE4-42A3-968D-C2954ACD4D7E}" type="slidenum">
              <a:rPr lang="en-US" smtClean="0"/>
              <a:pPr/>
              <a:t>50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r>
              <a:rPr lang="en-US" smtClean="0">
                <a:solidFill>
                  <a:srgbClr val="421EC8"/>
                </a:solidFill>
                <a:latin typeface="Monotype Corsiva" pitchFamily="66" charset="0"/>
              </a:rPr>
              <a:t>Chinese Style Minarets in </a:t>
            </a:r>
            <a:r>
              <a:rPr lang="en-US" smtClean="0">
                <a:solidFill>
                  <a:srgbClr val="CD114B"/>
                </a:solidFill>
                <a:latin typeface="Monotype Corsiva" pitchFamily="66" charset="0"/>
                <a:cs typeface="Andalus" pitchFamily="2" charset="-78"/>
              </a:rPr>
              <a:t>Malacca</a:t>
            </a:r>
            <a:endParaRPr lang="en-US" smtClean="0">
              <a:solidFill>
                <a:srgbClr val="CD114B"/>
              </a:solidFill>
              <a:latin typeface="Monotype Corsiva" pitchFamily="66" charset="0"/>
            </a:endParaRPr>
          </a:p>
        </p:txBody>
      </p:sp>
      <p:pic>
        <p:nvPicPr>
          <p:cNvPr id="5" name="Content Placeholder 4" descr="minarets.jpg"/>
          <p:cNvPicPr>
            <a:picLocks noGrp="1" noChangeAspect="1"/>
          </p:cNvPicPr>
          <p:nvPr>
            <p:ph idx="1"/>
          </p:nvPr>
        </p:nvPicPr>
        <p:blipFill>
          <a:blip r:embed="rId2" cstate="print"/>
          <a:srcRect/>
          <a:stretch>
            <a:fillRect/>
          </a:stretch>
        </p:blipFill>
        <p:spPr>
          <a:xfrm>
            <a:off x="4724400" y="1935163"/>
            <a:ext cx="3352800" cy="4389437"/>
          </a:xfrm>
        </p:spPr>
      </p:pic>
      <p:sp>
        <p:nvSpPr>
          <p:cNvPr id="4" name="Slide Number Placeholder 3"/>
          <p:cNvSpPr>
            <a:spLocks noGrp="1"/>
          </p:cNvSpPr>
          <p:nvPr>
            <p:ph type="sldNum" sz="quarter" idx="12"/>
          </p:nvPr>
        </p:nvSpPr>
        <p:spPr/>
        <p:txBody>
          <a:bodyPr/>
          <a:lstStyle/>
          <a:p>
            <a:pPr>
              <a:defRPr/>
            </a:pPr>
            <a:fld id="{46F39927-8F62-4297-8FAE-54AEB6E68F6F}" type="slidenum">
              <a:rPr lang="en-US"/>
              <a:pPr>
                <a:defRPr/>
              </a:pPr>
              <a:t>51</a:t>
            </a:fld>
            <a:endParaRPr lang="en-US"/>
          </a:p>
        </p:txBody>
      </p:sp>
      <p:pic>
        <p:nvPicPr>
          <p:cNvPr id="1026" name="Picture 2" descr="C:\Documents and Settings\ISTAC\Desktop\minaret.JPG"/>
          <p:cNvPicPr>
            <a:picLocks noChangeAspect="1" noChangeArrowheads="1"/>
          </p:cNvPicPr>
          <p:nvPr/>
        </p:nvPicPr>
        <p:blipFill>
          <a:blip r:embed="rId3" cstate="print"/>
          <a:srcRect/>
          <a:stretch>
            <a:fillRect/>
          </a:stretch>
        </p:blipFill>
        <p:spPr bwMode="auto">
          <a:xfrm>
            <a:off x="1066800" y="1905000"/>
            <a:ext cx="3429000" cy="4419600"/>
          </a:xfrm>
          <a:prstGeom prst="rect">
            <a:avLst/>
          </a:prstGeom>
          <a:noFill/>
          <a:ln w="9525">
            <a:noFill/>
            <a:miter lim="800000"/>
            <a:headEnd/>
            <a:tailEnd/>
          </a:ln>
        </p:spPr>
      </p:pic>
      <p:pic>
        <p:nvPicPr>
          <p:cNvPr id="37894" name="Picture 3" descr="C:\Documents and Settings\ISTAC\Desktop\minaret1.gif"/>
          <p:cNvPicPr>
            <a:picLocks noChangeAspect="1" noChangeArrowheads="1"/>
          </p:cNvPicPr>
          <p:nvPr/>
        </p:nvPicPr>
        <p:blipFill>
          <a:blip r:embed="rId4"/>
          <a:srcRect/>
          <a:stretch>
            <a:fillRect/>
          </a:stretch>
        </p:blipFill>
        <p:spPr bwMode="auto">
          <a:xfrm>
            <a:off x="4567238" y="3424238"/>
            <a:ext cx="9525" cy="9525"/>
          </a:xfrm>
          <a:prstGeom prst="rect">
            <a:avLst/>
          </a:prstGeom>
          <a:noFill/>
          <a:ln w="9525">
            <a:noFill/>
            <a:miter lim="800000"/>
            <a:headEnd/>
            <a:tailEnd/>
          </a:ln>
        </p:spPr>
      </p:pic>
    </p:spTree>
    <p:extLst>
      <p:ext uri="{BB962C8B-B14F-4D97-AF65-F5344CB8AC3E}">
        <p14:creationId xmlns:p14="http://schemas.microsoft.com/office/powerpoint/2010/main" val="16301535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inese-mosque-kelantan.jpg"/>
          <p:cNvPicPr>
            <a:picLocks noGrp="1" noChangeAspect="1"/>
          </p:cNvPicPr>
          <p:nvPr>
            <p:ph idx="1"/>
          </p:nvPr>
        </p:nvPicPr>
        <p:blipFill>
          <a:blip r:embed="rId2" cstate="print"/>
          <a:srcRect/>
          <a:stretch>
            <a:fillRect/>
          </a:stretch>
        </p:blipFill>
        <p:spPr>
          <a:xfrm>
            <a:off x="762000" y="1447800"/>
            <a:ext cx="7620000" cy="4802188"/>
          </a:xfrm>
        </p:spPr>
      </p:pic>
      <p:sp>
        <p:nvSpPr>
          <p:cNvPr id="2" name="Title 1"/>
          <p:cNvSpPr>
            <a:spLocks noGrp="1"/>
          </p:cNvSpPr>
          <p:nvPr>
            <p:ph type="title"/>
          </p:nvPr>
        </p:nvSpPr>
        <p:spPr>
          <a:xfrm>
            <a:off x="457200" y="228600"/>
            <a:ext cx="8229600" cy="1143000"/>
          </a:xfrm>
        </p:spPr>
        <p:txBody>
          <a:bodyPr/>
          <a:lstStyle/>
          <a:p>
            <a:pPr algn="ctr" eaLnBrk="1" hangingPunct="1"/>
            <a:r>
              <a:rPr lang="en-US" smtClean="0">
                <a:solidFill>
                  <a:srgbClr val="FF0000"/>
                </a:solidFill>
                <a:latin typeface="Monotype Corsiva" pitchFamily="66" charset="0"/>
              </a:rPr>
              <a:t>Unique Chinese Mosque in Kelantan</a:t>
            </a:r>
          </a:p>
        </p:txBody>
      </p:sp>
      <p:sp>
        <p:nvSpPr>
          <p:cNvPr id="4" name="Slide Number Placeholder 3"/>
          <p:cNvSpPr>
            <a:spLocks noGrp="1"/>
          </p:cNvSpPr>
          <p:nvPr>
            <p:ph type="sldNum" sz="quarter" idx="12"/>
          </p:nvPr>
        </p:nvSpPr>
        <p:spPr/>
        <p:txBody>
          <a:bodyPr/>
          <a:lstStyle/>
          <a:p>
            <a:pPr>
              <a:defRPr/>
            </a:pPr>
            <a:fld id="{E2FA5ADE-89B6-4997-B3D5-FD6B7F1C171F}" type="slidenum">
              <a:rPr lang="en-US"/>
              <a:pPr>
                <a:defRPr/>
              </a:pPr>
              <a:t>52</a:t>
            </a:fld>
            <a:endParaRPr lang="en-US"/>
          </a:p>
        </p:txBody>
      </p:sp>
    </p:spTree>
    <p:extLst>
      <p:ext uri="{BB962C8B-B14F-4D97-AF65-F5344CB8AC3E}">
        <p14:creationId xmlns:p14="http://schemas.microsoft.com/office/powerpoint/2010/main" val="10757962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solidFill>
                  <a:srgbClr val="FF0000"/>
                </a:solidFill>
              </a:rPr>
              <a:t>Gate to the Chinese Mosque </a:t>
            </a:r>
            <a:r>
              <a:rPr lang="en-US" dirty="0" smtClean="0">
                <a:solidFill>
                  <a:srgbClr val="FF0000"/>
                </a:solidFill>
                <a:latin typeface="Monotype Corsiva" pitchFamily="66" charset="0"/>
                <a:cs typeface="Andalus" pitchFamily="2" charset="-78"/>
              </a:rPr>
              <a:t>in the </a:t>
            </a:r>
            <a:r>
              <a:rPr lang="en-US" dirty="0" smtClean="0">
                <a:solidFill>
                  <a:srgbClr val="421EC8"/>
                </a:solidFill>
                <a:latin typeface="Monotype Corsiva" pitchFamily="66" charset="0"/>
                <a:cs typeface="Andalus" pitchFamily="2" charset="-78"/>
              </a:rPr>
              <a:t>“</a:t>
            </a:r>
            <a:r>
              <a:rPr lang="en-US" dirty="0" err="1" smtClean="0">
                <a:solidFill>
                  <a:srgbClr val="421EC8"/>
                </a:solidFill>
                <a:latin typeface="Monotype Corsiva" pitchFamily="66" charset="0"/>
                <a:cs typeface="Andalus" pitchFamily="2" charset="-78"/>
              </a:rPr>
              <a:t>Verenda</a:t>
            </a:r>
            <a:r>
              <a:rPr lang="en-US" dirty="0" smtClean="0">
                <a:solidFill>
                  <a:srgbClr val="421EC8"/>
                </a:solidFill>
                <a:latin typeface="Monotype Corsiva" pitchFamily="66" charset="0"/>
                <a:cs typeface="Andalus" pitchFamily="2" charset="-78"/>
              </a:rPr>
              <a:t> of Mecca”</a:t>
            </a:r>
            <a:endParaRPr lang="en-US" dirty="0">
              <a:solidFill>
                <a:srgbClr val="421EC8"/>
              </a:solidFill>
            </a:endParaRPr>
          </a:p>
        </p:txBody>
      </p:sp>
      <p:pic>
        <p:nvPicPr>
          <p:cNvPr id="5" name="Content Placeholder 4" descr="HHalem-7-Masjid Beijing Masjid China Masjid Jubli Perak Sultan Ismail Petra Rantau Panjang Kelantan.jpg"/>
          <p:cNvPicPr>
            <a:picLocks noGrp="1" noChangeAspect="1"/>
          </p:cNvPicPr>
          <p:nvPr>
            <p:ph idx="1"/>
          </p:nvPr>
        </p:nvPicPr>
        <p:blipFill>
          <a:blip r:embed="rId2" cstate="print"/>
          <a:srcRect/>
          <a:stretch>
            <a:fillRect/>
          </a:stretch>
        </p:blipFill>
        <p:spPr>
          <a:xfrm>
            <a:off x="1143000" y="1905000"/>
            <a:ext cx="7010400" cy="4191000"/>
          </a:xfrm>
        </p:spPr>
      </p:pic>
      <p:sp>
        <p:nvSpPr>
          <p:cNvPr id="4" name="Slide Number Placeholder 3"/>
          <p:cNvSpPr>
            <a:spLocks noGrp="1"/>
          </p:cNvSpPr>
          <p:nvPr>
            <p:ph type="sldNum" sz="quarter" idx="12"/>
          </p:nvPr>
        </p:nvSpPr>
        <p:spPr/>
        <p:txBody>
          <a:bodyPr/>
          <a:lstStyle/>
          <a:p>
            <a:pPr>
              <a:defRPr/>
            </a:pPr>
            <a:fld id="{0CD4DCA8-DD7A-4253-A46C-CC372AE99405}" type="slidenum">
              <a:rPr lang="en-US"/>
              <a:pPr>
                <a:defRPr/>
              </a:pPr>
              <a:t>53</a:t>
            </a:fld>
            <a:endParaRPr lang="en-US"/>
          </a:p>
        </p:txBody>
      </p:sp>
    </p:spTree>
    <p:extLst>
      <p:ext uri="{BB962C8B-B14F-4D97-AF65-F5344CB8AC3E}">
        <p14:creationId xmlns:p14="http://schemas.microsoft.com/office/powerpoint/2010/main" val="7951204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alaysian-Parliament.jpg"/>
          <p:cNvPicPr>
            <a:picLocks noGrp="1" noChangeAspect="1"/>
          </p:cNvPicPr>
          <p:nvPr>
            <p:ph idx="1"/>
          </p:nvPr>
        </p:nvPicPr>
        <p:blipFill>
          <a:blip r:embed="rId2" cstate="print"/>
          <a:srcRect/>
          <a:stretch>
            <a:fillRect/>
          </a:stretch>
        </p:blipFill>
        <p:spPr>
          <a:xfrm>
            <a:off x="762000" y="1897063"/>
            <a:ext cx="7543800" cy="4732337"/>
          </a:xfrm>
        </p:spPr>
      </p:pic>
      <p:sp>
        <p:nvSpPr>
          <p:cNvPr id="2" name="Title 1"/>
          <p:cNvSpPr>
            <a:spLocks noGrp="1"/>
          </p:cNvSpPr>
          <p:nvPr>
            <p:ph type="title"/>
          </p:nvPr>
        </p:nvSpPr>
        <p:spPr>
          <a:xfrm>
            <a:off x="457200" y="762000"/>
            <a:ext cx="8229600" cy="1143000"/>
          </a:xfrm>
        </p:spPr>
        <p:txBody>
          <a:bodyPr>
            <a:normAutofit fontScale="90000"/>
          </a:bodyPr>
          <a:lstStyle/>
          <a:p>
            <a:pPr algn="ctr" eaLnBrk="1" fontAlgn="auto" hangingPunct="1">
              <a:spcAft>
                <a:spcPts val="0"/>
              </a:spcAft>
              <a:defRPr/>
            </a:pPr>
            <a:r>
              <a:rPr lang="en-US" dirty="0" smtClean="0">
                <a:solidFill>
                  <a:schemeClr val="accent5">
                    <a:lumMod val="75000"/>
                  </a:schemeClr>
                </a:solidFill>
                <a:latin typeface="Monotype Corsiva" pitchFamily="66" charset="0"/>
              </a:rPr>
              <a:t>Malaysian Parliament: </a:t>
            </a:r>
            <a:r>
              <a:rPr lang="en-US" dirty="0" err="1" smtClean="0">
                <a:solidFill>
                  <a:schemeClr val="accent5">
                    <a:lumMod val="75000"/>
                  </a:schemeClr>
                </a:solidFill>
                <a:latin typeface="Monotype Corsiva" pitchFamily="66" charset="0"/>
              </a:rPr>
              <a:t>Institutionalised</a:t>
            </a:r>
            <a:r>
              <a:rPr lang="en-US" dirty="0" smtClean="0">
                <a:solidFill>
                  <a:schemeClr val="accent5">
                    <a:lumMod val="75000"/>
                  </a:schemeClr>
                </a:solidFill>
                <a:latin typeface="Monotype Corsiva" pitchFamily="66" charset="0"/>
              </a:rPr>
              <a:t> and </a:t>
            </a:r>
            <a:r>
              <a:rPr lang="en-US" dirty="0" err="1" smtClean="0">
                <a:solidFill>
                  <a:schemeClr val="accent5">
                    <a:lumMod val="75000"/>
                  </a:schemeClr>
                </a:solidFill>
                <a:latin typeface="Monotype Corsiva" pitchFamily="66" charset="0"/>
              </a:rPr>
              <a:t>Indigenised</a:t>
            </a:r>
            <a:r>
              <a:rPr lang="en-US" dirty="0" smtClean="0">
                <a:solidFill>
                  <a:schemeClr val="accent5">
                    <a:lumMod val="75000"/>
                  </a:schemeClr>
                </a:solidFill>
                <a:latin typeface="Monotype Corsiva" pitchFamily="66" charset="0"/>
              </a:rPr>
              <a:t> Democracy since 1955</a:t>
            </a:r>
            <a:endParaRPr lang="en-US" dirty="0">
              <a:solidFill>
                <a:schemeClr val="accent5">
                  <a:lumMod val="75000"/>
                </a:schemeClr>
              </a:solidFill>
              <a:latin typeface="Monotype Corsiva" pitchFamily="66" charset="0"/>
            </a:endParaRPr>
          </a:p>
        </p:txBody>
      </p:sp>
      <p:sp>
        <p:nvSpPr>
          <p:cNvPr id="4" name="Slide Number Placeholder 3"/>
          <p:cNvSpPr>
            <a:spLocks noGrp="1"/>
          </p:cNvSpPr>
          <p:nvPr>
            <p:ph type="sldNum" sz="quarter" idx="12"/>
          </p:nvPr>
        </p:nvSpPr>
        <p:spPr/>
        <p:txBody>
          <a:bodyPr/>
          <a:lstStyle/>
          <a:p>
            <a:pPr>
              <a:defRPr/>
            </a:pPr>
            <a:fld id="{A1F5D7A8-8571-4F4B-919A-D001DBC3DC78}" type="slidenum">
              <a:rPr lang="en-US"/>
              <a:pPr>
                <a:defRPr/>
              </a:pPr>
              <a:t>54</a:t>
            </a:fld>
            <a:endParaRPr lang="en-US"/>
          </a:p>
        </p:txBody>
      </p:sp>
    </p:spTree>
    <p:extLst>
      <p:ext uri="{BB962C8B-B14F-4D97-AF65-F5344CB8AC3E}">
        <p14:creationId xmlns:p14="http://schemas.microsoft.com/office/powerpoint/2010/main" val="1990923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2.jpg"/>
          <p:cNvPicPr>
            <a:picLocks noGrp="1" noChangeAspect="1"/>
          </p:cNvPicPr>
          <p:nvPr>
            <p:ph idx="1"/>
          </p:nvPr>
        </p:nvPicPr>
        <p:blipFill>
          <a:blip r:embed="rId2" cstate="print"/>
          <a:srcRect/>
          <a:stretch>
            <a:fillRect/>
          </a:stretch>
        </p:blipFill>
        <p:spPr>
          <a:xfrm>
            <a:off x="1752600" y="1609725"/>
            <a:ext cx="5943600" cy="3190875"/>
          </a:xfrm>
        </p:spPr>
      </p:pic>
      <p:sp>
        <p:nvSpPr>
          <p:cNvPr id="4" name="Slide Number Placeholder 3"/>
          <p:cNvSpPr>
            <a:spLocks noGrp="1"/>
          </p:cNvSpPr>
          <p:nvPr>
            <p:ph type="sldNum" sz="quarter" idx="12"/>
          </p:nvPr>
        </p:nvSpPr>
        <p:spPr/>
        <p:txBody>
          <a:bodyPr/>
          <a:lstStyle/>
          <a:p>
            <a:pPr>
              <a:defRPr/>
            </a:pPr>
            <a:fld id="{13F5B7A5-0616-46E3-B838-453C8672FB27}" type="slidenum">
              <a:rPr lang="en-US"/>
              <a:pPr>
                <a:defRPr/>
              </a:pPr>
              <a:t>55</a:t>
            </a:fld>
            <a:endParaRPr lang="en-US"/>
          </a:p>
        </p:txBody>
      </p:sp>
      <p:pic>
        <p:nvPicPr>
          <p:cNvPr id="2051" name="Picture 3" descr="C:\Documents and Settings\ISTAC\Desktop\pakatan.png"/>
          <p:cNvPicPr>
            <a:picLocks noChangeAspect="1" noChangeArrowheads="1"/>
          </p:cNvPicPr>
          <p:nvPr/>
        </p:nvPicPr>
        <p:blipFill>
          <a:blip r:embed="rId3" cstate="print"/>
          <a:srcRect/>
          <a:stretch>
            <a:fillRect/>
          </a:stretch>
        </p:blipFill>
        <p:spPr bwMode="auto">
          <a:xfrm>
            <a:off x="1524000" y="4953000"/>
            <a:ext cx="6351587" cy="1600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itle 1"/>
          <p:cNvSpPr>
            <a:spLocks noGrp="1"/>
          </p:cNvSpPr>
          <p:nvPr>
            <p:ph type="title"/>
          </p:nvPr>
        </p:nvSpPr>
        <p:spPr>
          <a:xfrm>
            <a:off x="457200" y="381000"/>
            <a:ext cx="8229600" cy="1143000"/>
          </a:xfrm>
        </p:spPr>
        <p:txBody>
          <a:bodyPr>
            <a:normAutofit fontScale="90000"/>
          </a:bodyPr>
          <a:lstStyle/>
          <a:p>
            <a:pPr algn="ctr" eaLnBrk="1" fontAlgn="auto" hangingPunct="1">
              <a:spcAft>
                <a:spcPts val="0"/>
              </a:spcAft>
              <a:defRPr/>
            </a:pPr>
            <a:r>
              <a:rPr lang="en-US" dirty="0" smtClean="0">
                <a:solidFill>
                  <a:srgbClr val="FF0000"/>
                </a:solidFill>
                <a:latin typeface="Monotype Corsiva" pitchFamily="66" charset="0"/>
              </a:rPr>
              <a:t>Sharing of Power between Muslims and Non-Muslims</a:t>
            </a:r>
            <a:endParaRPr lang="en-US" dirty="0">
              <a:solidFill>
                <a:srgbClr val="FF0000"/>
              </a:solidFill>
              <a:latin typeface="Monotype Corsiva" pitchFamily="66" charset="0"/>
            </a:endParaRPr>
          </a:p>
        </p:txBody>
      </p:sp>
    </p:spTree>
    <p:extLst>
      <p:ext uri="{BB962C8B-B14F-4D97-AF65-F5344CB8AC3E}">
        <p14:creationId xmlns:p14="http://schemas.microsoft.com/office/powerpoint/2010/main" val="17912531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
                                        </p:tgtEl>
                                        <p:attrNameLst>
                                          <p:attrName>ppt_x</p:attrName>
                                          <p:attrName>ppt_y</p:attrName>
                                        </p:attrNameLst>
                                      </p:cBhvr>
                                    </p:animMotion>
                                    <p:animEffect transition="in" filter="fade">
                                      <p:cBhvr>
                                        <p:cTn id="9" dur="1000"/>
                                        <p:tgtEl>
                                          <p:spTgt spid="8"/>
                                        </p:tgtEl>
                                      </p:cBhvr>
                                    </p:animEffect>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2051"/>
                                        </p:tgtEl>
                                        <p:attrNameLst>
                                          <p:attrName>style.visibility</p:attrName>
                                        </p:attrNameLst>
                                      </p:cBhvr>
                                      <p:to>
                                        <p:strVal val="visible"/>
                                      </p:to>
                                    </p:set>
                                    <p:anim calcmode="lin" valueType="num">
                                      <p:cBhvr additive="base">
                                        <p:cTn id="18" dur="500" fill="hold"/>
                                        <p:tgtEl>
                                          <p:spTgt spid="2051"/>
                                        </p:tgtEl>
                                        <p:attrNameLst>
                                          <p:attrName>ppt_x</p:attrName>
                                        </p:attrNameLst>
                                      </p:cBhvr>
                                      <p:tavLst>
                                        <p:tav tm="0">
                                          <p:val>
                                            <p:strVal val="#ppt_x"/>
                                          </p:val>
                                        </p:tav>
                                        <p:tav tm="100000">
                                          <p:val>
                                            <p:strVal val="#ppt_x"/>
                                          </p:val>
                                        </p:tav>
                                      </p:tavLst>
                                    </p:anim>
                                    <p:anim calcmode="lin" valueType="num">
                                      <p:cBhvr additive="base">
                                        <p:cTn id="19"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BEE4BBA-6BC2-46C9-A5D6-20252DB699D6}" type="slidenum">
              <a:rPr lang="en-US"/>
              <a:pPr>
                <a:defRPr/>
              </a:pPr>
              <a:t>56</a:t>
            </a:fld>
            <a:endParaRPr lang="en-US"/>
          </a:p>
        </p:txBody>
      </p:sp>
      <p:sp>
        <p:nvSpPr>
          <p:cNvPr id="6" name="Rectangle 5"/>
          <p:cNvSpPr/>
          <p:nvPr/>
        </p:nvSpPr>
        <p:spPr>
          <a:xfrm>
            <a:off x="609600" y="304800"/>
            <a:ext cx="7772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chemeClr val="tx1"/>
                </a:solidFill>
                <a:cs typeface="Arial" pitchFamily="34" charset="0"/>
              </a:rPr>
              <a:t>MUSLIM COMMUNITY IN SECULAR SINGAPORE FIGHTING TERRORISM</a:t>
            </a:r>
          </a:p>
        </p:txBody>
      </p:sp>
      <p:pic>
        <p:nvPicPr>
          <p:cNvPr id="3074" name="Picture 2" descr="C:\Documents and Settings\ISTAC\Desktop\Fighting.jpg"/>
          <p:cNvPicPr>
            <a:picLocks noChangeAspect="1" noChangeArrowheads="1"/>
          </p:cNvPicPr>
          <p:nvPr/>
        </p:nvPicPr>
        <p:blipFill>
          <a:blip r:embed="rId2" cstate="print"/>
          <a:srcRect/>
          <a:stretch>
            <a:fillRect/>
          </a:stretch>
        </p:blipFill>
        <p:spPr bwMode="auto">
          <a:xfrm>
            <a:off x="304800" y="1524000"/>
            <a:ext cx="2743200" cy="4064000"/>
          </a:xfrm>
          <a:prstGeom prst="rect">
            <a:avLst/>
          </a:prstGeom>
          <a:noFill/>
          <a:ln w="9525">
            <a:noFill/>
            <a:miter lim="800000"/>
            <a:headEnd/>
            <a:tailEnd/>
          </a:ln>
        </p:spPr>
      </p:pic>
      <p:pic>
        <p:nvPicPr>
          <p:cNvPr id="3075" name="Picture 3" descr="C:\Documents and Settings\ISTAC\Desktop\Group Photo Istana.jpg"/>
          <p:cNvPicPr>
            <a:picLocks noChangeAspect="1" noChangeArrowheads="1"/>
          </p:cNvPicPr>
          <p:nvPr/>
        </p:nvPicPr>
        <p:blipFill>
          <a:blip r:embed="rId3" cstate="print"/>
          <a:srcRect/>
          <a:stretch>
            <a:fillRect/>
          </a:stretch>
        </p:blipFill>
        <p:spPr bwMode="auto">
          <a:xfrm>
            <a:off x="5257800" y="1066800"/>
            <a:ext cx="3657600" cy="3048000"/>
          </a:xfrm>
          <a:prstGeom prst="rect">
            <a:avLst/>
          </a:prstGeom>
          <a:noFill/>
          <a:ln w="9525">
            <a:noFill/>
            <a:miter lim="800000"/>
            <a:headEnd/>
            <a:tailEnd/>
          </a:ln>
        </p:spPr>
      </p:pic>
      <p:pic>
        <p:nvPicPr>
          <p:cNvPr id="3076" name="Picture 4" descr="C:\Documents and Settings\ISTAC\Desktop\B863AEB6A7D9127B0C975B89ED2D.jpg"/>
          <p:cNvPicPr>
            <a:picLocks noChangeAspect="1" noChangeArrowheads="1"/>
          </p:cNvPicPr>
          <p:nvPr/>
        </p:nvPicPr>
        <p:blipFill>
          <a:blip r:embed="rId4" cstate="print"/>
          <a:srcRect/>
          <a:stretch>
            <a:fillRect/>
          </a:stretch>
        </p:blipFill>
        <p:spPr bwMode="auto">
          <a:xfrm>
            <a:off x="3352800" y="4238625"/>
            <a:ext cx="3048000" cy="2543175"/>
          </a:xfrm>
          <a:prstGeom prst="rect">
            <a:avLst/>
          </a:prstGeom>
          <a:noFill/>
          <a:ln w="9525">
            <a:noFill/>
            <a:miter lim="800000"/>
            <a:headEnd/>
            <a:tailEnd/>
          </a:ln>
        </p:spPr>
      </p:pic>
      <p:pic>
        <p:nvPicPr>
          <p:cNvPr id="3077" name="Picture 5" descr="C:\Documents and Settings\ISTAC\Desktop\187811_218225878199660_5171885_n.jpg"/>
          <p:cNvPicPr>
            <a:picLocks noChangeAspect="1" noChangeArrowheads="1"/>
          </p:cNvPicPr>
          <p:nvPr/>
        </p:nvPicPr>
        <p:blipFill>
          <a:blip r:embed="rId5" cstate="print"/>
          <a:srcRect/>
          <a:stretch>
            <a:fillRect/>
          </a:stretch>
        </p:blipFill>
        <p:spPr bwMode="auto">
          <a:xfrm>
            <a:off x="3200400" y="2057400"/>
            <a:ext cx="1905000" cy="1676400"/>
          </a:xfrm>
          <a:prstGeom prst="rect">
            <a:avLst/>
          </a:prstGeom>
          <a:noFill/>
          <a:ln w="9525">
            <a:noFill/>
            <a:miter lim="800000"/>
            <a:headEnd/>
            <a:tailEnd/>
          </a:ln>
        </p:spPr>
      </p:pic>
    </p:spTree>
    <p:extLst>
      <p:ext uri="{BB962C8B-B14F-4D97-AF65-F5344CB8AC3E}">
        <p14:creationId xmlns:p14="http://schemas.microsoft.com/office/powerpoint/2010/main" val="16670958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Scale>
                                      <p:cBhvr>
                                        <p:cTn id="13"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074"/>
                                        </p:tgtEl>
                                        <p:attrNameLst>
                                          <p:attrName>ppt_x</p:attrName>
                                          <p:attrName>ppt_y</p:attrName>
                                        </p:attrNameLst>
                                      </p:cBhvr>
                                    </p:animMotion>
                                    <p:animEffect transition="in" filter="fade">
                                      <p:cBhvr>
                                        <p:cTn id="15" dur="1000"/>
                                        <p:tgtEl>
                                          <p:spTgt spid="3074"/>
                                        </p:tgtEl>
                                      </p:cBhvr>
                                    </p:animEffect>
                                  </p:childTnLst>
                                </p:cTn>
                              </p:par>
                              <p:par>
                                <p:cTn id="16" presetID="23" presetClass="entr" presetSubtype="16" fill="hold" nodeType="withEffect">
                                  <p:stCondLst>
                                    <p:cond delay="0"/>
                                  </p:stCondLst>
                                  <p:childTnLst>
                                    <p:set>
                                      <p:cBhvr>
                                        <p:cTn id="17" dur="1" fill="hold">
                                          <p:stCondLst>
                                            <p:cond delay="0"/>
                                          </p:stCondLst>
                                        </p:cTn>
                                        <p:tgtEl>
                                          <p:spTgt spid="3077"/>
                                        </p:tgtEl>
                                        <p:attrNameLst>
                                          <p:attrName>style.visibility</p:attrName>
                                        </p:attrNameLst>
                                      </p:cBhvr>
                                      <p:to>
                                        <p:strVal val="visible"/>
                                      </p:to>
                                    </p:set>
                                    <p:anim calcmode="lin" valueType="num">
                                      <p:cBhvr>
                                        <p:cTn id="18" dur="500" fill="hold"/>
                                        <p:tgtEl>
                                          <p:spTgt spid="3077"/>
                                        </p:tgtEl>
                                        <p:attrNameLst>
                                          <p:attrName>ppt_w</p:attrName>
                                        </p:attrNameLst>
                                      </p:cBhvr>
                                      <p:tavLst>
                                        <p:tav tm="0">
                                          <p:val>
                                            <p:fltVal val="0"/>
                                          </p:val>
                                        </p:tav>
                                        <p:tav tm="100000">
                                          <p:val>
                                            <p:strVal val="#ppt_w"/>
                                          </p:val>
                                        </p:tav>
                                      </p:tavLst>
                                    </p:anim>
                                    <p:anim calcmode="lin" valueType="num">
                                      <p:cBhvr>
                                        <p:cTn id="19" dur="500" fill="hold"/>
                                        <p:tgtEl>
                                          <p:spTgt spid="3077"/>
                                        </p:tgtEl>
                                        <p:attrNameLst>
                                          <p:attrName>ppt_h</p:attrName>
                                        </p:attrNameLst>
                                      </p:cBhvr>
                                      <p:tavLst>
                                        <p:tav tm="0">
                                          <p:val>
                                            <p:fltVal val="0"/>
                                          </p:val>
                                        </p:tav>
                                        <p:tav tm="100000">
                                          <p:val>
                                            <p:strVal val="#ppt_h"/>
                                          </p:val>
                                        </p:tav>
                                      </p:tavLst>
                                    </p:anim>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3075"/>
                                        </p:tgtEl>
                                        <p:attrNameLst>
                                          <p:attrName>style.visibility</p:attrName>
                                        </p:attrNameLst>
                                      </p:cBhvr>
                                      <p:to>
                                        <p:strVal val="visible"/>
                                      </p:to>
                                    </p:set>
                                    <p:anim calcmode="lin" valueType="num">
                                      <p:cBhvr>
                                        <p:cTn id="23" dur="500" fill="hold"/>
                                        <p:tgtEl>
                                          <p:spTgt spid="3075"/>
                                        </p:tgtEl>
                                        <p:attrNameLst>
                                          <p:attrName>ppt_w</p:attrName>
                                        </p:attrNameLst>
                                      </p:cBhvr>
                                      <p:tavLst>
                                        <p:tav tm="0">
                                          <p:val>
                                            <p:fltVal val="0"/>
                                          </p:val>
                                        </p:tav>
                                        <p:tav tm="100000">
                                          <p:val>
                                            <p:strVal val="#ppt_w"/>
                                          </p:val>
                                        </p:tav>
                                      </p:tavLst>
                                    </p:anim>
                                    <p:anim calcmode="lin" valueType="num">
                                      <p:cBhvr>
                                        <p:cTn id="24" dur="500" fill="hold"/>
                                        <p:tgtEl>
                                          <p:spTgt spid="3075"/>
                                        </p:tgtEl>
                                        <p:attrNameLst>
                                          <p:attrName>ppt_h</p:attrName>
                                        </p:attrNameLst>
                                      </p:cBhvr>
                                      <p:tavLst>
                                        <p:tav tm="0">
                                          <p:val>
                                            <p:fltVal val="0"/>
                                          </p:val>
                                        </p:tav>
                                        <p:tav tm="100000">
                                          <p:val>
                                            <p:strVal val="#ppt_h"/>
                                          </p:val>
                                        </p:tav>
                                      </p:tavLst>
                                    </p:anim>
                                  </p:childTnLst>
                                </p:cTn>
                              </p:par>
                              <p:par>
                                <p:cTn id="25" presetID="52" presetClass="entr" presetSubtype="0" fill="hold" nodeType="withEffect">
                                  <p:stCondLst>
                                    <p:cond delay="0"/>
                                  </p:stCondLst>
                                  <p:childTnLst>
                                    <p:set>
                                      <p:cBhvr>
                                        <p:cTn id="26" dur="1" fill="hold">
                                          <p:stCondLst>
                                            <p:cond delay="0"/>
                                          </p:stCondLst>
                                        </p:cTn>
                                        <p:tgtEl>
                                          <p:spTgt spid="3076"/>
                                        </p:tgtEl>
                                        <p:attrNameLst>
                                          <p:attrName>style.visibility</p:attrName>
                                        </p:attrNameLst>
                                      </p:cBhvr>
                                      <p:to>
                                        <p:strVal val="visible"/>
                                      </p:to>
                                    </p:set>
                                    <p:animScale>
                                      <p:cBhvr>
                                        <p:cTn id="27" dur="1000" decel="50000" fill="hold">
                                          <p:stCondLst>
                                            <p:cond delay="0"/>
                                          </p:stCondLst>
                                        </p:cTn>
                                        <p:tgtEl>
                                          <p:spTgt spid="307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076"/>
                                        </p:tgtEl>
                                        <p:attrNameLst>
                                          <p:attrName>ppt_x</p:attrName>
                                          <p:attrName>ppt_y</p:attrName>
                                        </p:attrNameLst>
                                      </p:cBhvr>
                                    </p:animMotion>
                                    <p:animEffect transition="in" filter="fade">
                                      <p:cBhvr>
                                        <p:cTn id="29"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8D210F8-281F-4449-8E68-6826779BC830}" type="slidenum">
              <a:rPr lang="en-US"/>
              <a:pPr>
                <a:defRPr/>
              </a:pPr>
              <a:t>57</a:t>
            </a:fld>
            <a:endParaRPr lang="en-US"/>
          </a:p>
        </p:txBody>
      </p:sp>
      <p:sp>
        <p:nvSpPr>
          <p:cNvPr id="5" name="Content Placeholder 2"/>
          <p:cNvSpPr txBox="1">
            <a:spLocks/>
          </p:cNvSpPr>
          <p:nvPr/>
        </p:nvSpPr>
        <p:spPr>
          <a:xfrm>
            <a:off x="457200" y="1143000"/>
            <a:ext cx="4419600" cy="5181600"/>
          </a:xfrm>
          <a:prstGeom prst="rect">
            <a:avLst/>
          </a:prstGeom>
        </p:spPr>
        <p:txBody>
          <a:bodyPr>
            <a:normAutofit/>
          </a:bodyPr>
          <a:lstStyle/>
          <a:p>
            <a:pPr algn="just" fontAlgn="auto">
              <a:spcBef>
                <a:spcPct val="20000"/>
              </a:spcBef>
              <a:spcAft>
                <a:spcPts val="0"/>
              </a:spcAft>
              <a:buClr>
                <a:schemeClr val="accent3"/>
              </a:buClr>
              <a:buSzPct val="95000"/>
              <a:buFont typeface="Wingdings 2"/>
              <a:buNone/>
              <a:defRPr/>
            </a:pPr>
            <a:r>
              <a:rPr lang="en-US" sz="2000" dirty="0"/>
              <a:t>They naturally felt offended when the Mentor-Minister Lee </a:t>
            </a:r>
            <a:r>
              <a:rPr lang="en-US" sz="2000" dirty="0" err="1"/>
              <a:t>Kuan</a:t>
            </a:r>
            <a:r>
              <a:rPr lang="en-US" sz="2000" dirty="0"/>
              <a:t> Yew says in his biography </a:t>
            </a:r>
            <a:r>
              <a:rPr lang="en-US" sz="2000" i="1" dirty="0"/>
              <a:t>Lee </a:t>
            </a:r>
            <a:r>
              <a:rPr lang="en-US" sz="2000" i="1" dirty="0" err="1"/>
              <a:t>Kuan</a:t>
            </a:r>
            <a:r>
              <a:rPr lang="en-US" sz="2000" i="1" dirty="0"/>
              <a:t> Yew: Hard Truths to Keep Singapore Going</a:t>
            </a:r>
            <a:r>
              <a:rPr lang="en-US" sz="2000" dirty="0"/>
              <a:t> (2011): “</a:t>
            </a:r>
            <a:r>
              <a:rPr lang="en-US" sz="2000" i="1" dirty="0"/>
              <a:t>I would say today, we can integrate all religions and races except Islam….I think we were progressing very nicely until the surge of Islam came and if you asked me for my observations, the other communities have easier integration — friends, intermarriages and so on…</a:t>
            </a:r>
            <a:r>
              <a:rPr lang="en-US" sz="2000" dirty="0"/>
              <a:t>” (</a:t>
            </a:r>
            <a:r>
              <a:rPr lang="en-US" sz="2000" u="sng" dirty="0"/>
              <a:t>leewatch.info/2011/…/lee-</a:t>
            </a:r>
            <a:r>
              <a:rPr lang="en-US" sz="2000" u="sng" dirty="0" err="1"/>
              <a:t>kuan</a:t>
            </a:r>
            <a:r>
              <a:rPr lang="en-US" sz="2000" u="sng" dirty="0"/>
              <a:t>-yew-urges-</a:t>
            </a:r>
            <a:r>
              <a:rPr lang="en-US" sz="2000" u="sng" dirty="0" err="1"/>
              <a:t>muslims</a:t>
            </a:r>
            <a:r>
              <a:rPr lang="en-US" sz="2000" u="sng" dirty="0"/>
              <a:t>-to-be-less-strict/).</a:t>
            </a:r>
          </a:p>
          <a:p>
            <a:pPr algn="just" fontAlgn="auto">
              <a:spcBef>
                <a:spcPct val="20000"/>
              </a:spcBef>
              <a:spcAft>
                <a:spcPts val="0"/>
              </a:spcAft>
              <a:buClr>
                <a:schemeClr val="accent3"/>
              </a:buClr>
              <a:buSzPct val="95000"/>
              <a:buFont typeface="Wingdings 2"/>
              <a:buNone/>
              <a:defRPr/>
            </a:pPr>
            <a:endParaRPr lang="en-US" sz="2600" dirty="0"/>
          </a:p>
        </p:txBody>
      </p:sp>
      <p:sp>
        <p:nvSpPr>
          <p:cNvPr id="6" name="Rectangle 5"/>
          <p:cNvSpPr/>
          <p:nvPr/>
        </p:nvSpPr>
        <p:spPr>
          <a:xfrm>
            <a:off x="3048000" y="6019800"/>
            <a:ext cx="6172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Arial" pitchFamily="34" charset="0"/>
                <a:cs typeface="Arial" pitchFamily="34" charset="0"/>
              </a:rPr>
              <a:t>Source: Voice of Islamic Moderation From the Malay World, 299-301</a:t>
            </a:r>
          </a:p>
          <a:p>
            <a:pPr algn="ctr" fontAlgn="auto">
              <a:spcBef>
                <a:spcPts val="0"/>
              </a:spcBef>
              <a:spcAft>
                <a:spcPts val="0"/>
              </a:spcAft>
              <a:defRPr/>
            </a:pPr>
            <a:endParaRPr lang="en-US" dirty="0">
              <a:solidFill>
                <a:schemeClr val="tx1"/>
              </a:solidFill>
            </a:endParaRPr>
          </a:p>
        </p:txBody>
      </p:sp>
      <p:pic>
        <p:nvPicPr>
          <p:cNvPr id="4098" name="Picture 2" descr="C:\Documents and Settings\ISTAC\Desktop\display_image.php.jpeg"/>
          <p:cNvPicPr>
            <a:picLocks noChangeAspect="1" noChangeArrowheads="1"/>
          </p:cNvPicPr>
          <p:nvPr/>
        </p:nvPicPr>
        <p:blipFill>
          <a:blip r:embed="rId2" cstate="print"/>
          <a:srcRect/>
          <a:stretch>
            <a:fillRect/>
          </a:stretch>
        </p:blipFill>
        <p:spPr bwMode="auto">
          <a:xfrm>
            <a:off x="5334000" y="914400"/>
            <a:ext cx="2819400" cy="2209800"/>
          </a:xfrm>
          <a:prstGeom prst="rect">
            <a:avLst/>
          </a:prstGeom>
          <a:noFill/>
          <a:ln w="9525">
            <a:noFill/>
            <a:miter lim="800000"/>
            <a:headEnd/>
            <a:tailEnd/>
          </a:ln>
        </p:spPr>
      </p:pic>
      <p:pic>
        <p:nvPicPr>
          <p:cNvPr id="4099" name="Picture 3" descr="C:\Documents and Settings\ISTAC\Desktop\in.reuters.com.jpeg"/>
          <p:cNvPicPr>
            <a:picLocks noChangeAspect="1" noChangeArrowheads="1"/>
          </p:cNvPicPr>
          <p:nvPr/>
        </p:nvPicPr>
        <p:blipFill>
          <a:blip r:embed="rId3" cstate="print"/>
          <a:srcRect/>
          <a:stretch>
            <a:fillRect/>
          </a:stretch>
        </p:blipFill>
        <p:spPr bwMode="auto">
          <a:xfrm>
            <a:off x="5638800" y="3352800"/>
            <a:ext cx="2343150" cy="2438400"/>
          </a:xfrm>
          <a:prstGeom prst="rect">
            <a:avLst/>
          </a:prstGeom>
          <a:noFill/>
          <a:ln w="9525">
            <a:noFill/>
            <a:miter lim="800000"/>
            <a:headEnd/>
            <a:tailEnd/>
          </a:ln>
        </p:spPr>
      </p:pic>
      <p:sp>
        <p:nvSpPr>
          <p:cNvPr id="9" name="Rectangle 8"/>
          <p:cNvSpPr/>
          <p:nvPr/>
        </p:nvSpPr>
        <p:spPr>
          <a:xfrm>
            <a:off x="457200" y="457200"/>
            <a:ext cx="4572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i="1" dirty="0">
                <a:solidFill>
                  <a:schemeClr val="tx1"/>
                </a:solidFill>
                <a:latin typeface="Arial" pitchFamily="34" charset="0"/>
                <a:cs typeface="Arial" pitchFamily="34" charset="0"/>
              </a:rPr>
              <a:t>CONT…</a:t>
            </a:r>
          </a:p>
        </p:txBody>
      </p:sp>
    </p:spTree>
    <p:extLst>
      <p:ext uri="{BB962C8B-B14F-4D97-AF65-F5344CB8AC3E}">
        <p14:creationId xmlns:p14="http://schemas.microsoft.com/office/powerpoint/2010/main" val="9638531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Scale>
                                      <p:cBhvr>
                                        <p:cTn id="1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5"/>
                                        </p:tgtEl>
                                        <p:attrNameLst>
                                          <p:attrName>ppt_x</p:attrName>
                                          <p:attrName>ppt_y</p:attrName>
                                        </p:attrNameLst>
                                      </p:cBhvr>
                                    </p:animMotion>
                                    <p:animEffect transition="in" filter="fade">
                                      <p:cBhvr>
                                        <p:cTn id="15" dur="1000"/>
                                        <p:tgtEl>
                                          <p:spTgt spid="5"/>
                                        </p:tgtEl>
                                      </p:cBhvr>
                                    </p:animEffect>
                                  </p:childTnLst>
                                </p:cTn>
                              </p:par>
                            </p:childTnLst>
                          </p:cTn>
                        </p:par>
                        <p:par>
                          <p:cTn id="16" fill="hold">
                            <p:stCondLst>
                              <p:cond delay="2000"/>
                            </p:stCondLst>
                            <p:childTnLst>
                              <p:par>
                                <p:cTn id="17" presetID="52" presetClass="entr" presetSubtype="0" fill="hold" nodeType="afterEffect">
                                  <p:stCondLst>
                                    <p:cond delay="0"/>
                                  </p:stCondLst>
                                  <p:childTnLst>
                                    <p:set>
                                      <p:cBhvr>
                                        <p:cTn id="18" dur="1" fill="hold">
                                          <p:stCondLst>
                                            <p:cond delay="0"/>
                                          </p:stCondLst>
                                        </p:cTn>
                                        <p:tgtEl>
                                          <p:spTgt spid="4098"/>
                                        </p:tgtEl>
                                        <p:attrNameLst>
                                          <p:attrName>style.visibility</p:attrName>
                                        </p:attrNameLst>
                                      </p:cBhvr>
                                      <p:to>
                                        <p:strVal val="visible"/>
                                      </p:to>
                                    </p:set>
                                    <p:animScale>
                                      <p:cBhvr>
                                        <p:cTn id="19" dur="1000" decel="50000" fill="hold">
                                          <p:stCondLst>
                                            <p:cond delay="0"/>
                                          </p:stCondLst>
                                        </p:cTn>
                                        <p:tgtEl>
                                          <p:spTgt spid="40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4098"/>
                                        </p:tgtEl>
                                        <p:attrNameLst>
                                          <p:attrName>ppt_x</p:attrName>
                                          <p:attrName>ppt_y</p:attrName>
                                        </p:attrNameLst>
                                      </p:cBhvr>
                                    </p:animMotion>
                                    <p:animEffect transition="in" filter="fade">
                                      <p:cBhvr>
                                        <p:cTn id="21" dur="1000"/>
                                        <p:tgtEl>
                                          <p:spTgt spid="4098"/>
                                        </p:tgtEl>
                                      </p:cBhvr>
                                    </p:animEffect>
                                  </p:childTnLst>
                                </p:cTn>
                              </p:par>
                              <p:par>
                                <p:cTn id="22" presetID="23" presetClass="entr" presetSubtype="16" fill="hold" nodeType="withEffect">
                                  <p:stCondLst>
                                    <p:cond delay="0"/>
                                  </p:stCondLst>
                                  <p:childTnLst>
                                    <p:set>
                                      <p:cBhvr>
                                        <p:cTn id="23" dur="1" fill="hold">
                                          <p:stCondLst>
                                            <p:cond delay="0"/>
                                          </p:stCondLst>
                                        </p:cTn>
                                        <p:tgtEl>
                                          <p:spTgt spid="4099"/>
                                        </p:tgtEl>
                                        <p:attrNameLst>
                                          <p:attrName>style.visibility</p:attrName>
                                        </p:attrNameLst>
                                      </p:cBhvr>
                                      <p:to>
                                        <p:strVal val="visible"/>
                                      </p:to>
                                    </p:set>
                                    <p:anim calcmode="lin" valueType="num">
                                      <p:cBhvr>
                                        <p:cTn id="24" dur="500" fill="hold"/>
                                        <p:tgtEl>
                                          <p:spTgt spid="4099"/>
                                        </p:tgtEl>
                                        <p:attrNameLst>
                                          <p:attrName>ppt_w</p:attrName>
                                        </p:attrNameLst>
                                      </p:cBhvr>
                                      <p:tavLst>
                                        <p:tav tm="0">
                                          <p:val>
                                            <p:fltVal val="0"/>
                                          </p:val>
                                        </p:tav>
                                        <p:tav tm="100000">
                                          <p:val>
                                            <p:strVal val="#ppt_w"/>
                                          </p:val>
                                        </p:tav>
                                      </p:tavLst>
                                    </p:anim>
                                    <p:anim calcmode="lin" valueType="num">
                                      <p:cBhvr>
                                        <p:cTn id="25" dur="500" fill="hold"/>
                                        <p:tgtEl>
                                          <p:spTgt spid="409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C:\Documents and Settings\ISTAC\Desktop\ADLUN.jpg"/>
          <p:cNvPicPr>
            <a:picLocks noChangeAspect="1" noChangeArrowheads="1"/>
          </p:cNvPicPr>
          <p:nvPr/>
        </p:nvPicPr>
        <p:blipFill>
          <a:blip r:embed="rId3" cstate="print"/>
          <a:srcRect/>
          <a:stretch>
            <a:fillRect/>
          </a:stretch>
        </p:blipFill>
        <p:spPr bwMode="auto">
          <a:xfrm>
            <a:off x="2514600" y="1447800"/>
            <a:ext cx="3962400"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p:cNvSpPr>
            <a:spLocks noGrp="1"/>
          </p:cNvSpPr>
          <p:nvPr>
            <p:ph idx="1"/>
          </p:nvPr>
        </p:nvSpPr>
        <p:spPr>
          <a:xfrm>
            <a:off x="457200" y="5364163"/>
            <a:ext cx="8229600" cy="1112837"/>
          </a:xfrm>
        </p:spPr>
        <p:txBody>
          <a:bodyPr/>
          <a:lstStyle/>
          <a:p>
            <a:pPr algn="ctr" eaLnBrk="1" hangingPunct="1">
              <a:buFont typeface="Wingdings 2" pitchFamily="18" charset="2"/>
              <a:buNone/>
            </a:pPr>
            <a:r>
              <a:rPr lang="en-US" sz="5400" b="1" smtClean="0">
                <a:solidFill>
                  <a:srgbClr val="CD114B"/>
                </a:solidFill>
                <a:latin typeface="Harrington" pitchFamily="82" charset="0"/>
                <a:cs typeface="Arial" pitchFamily="34" charset="0"/>
              </a:rPr>
              <a:t>THANK YOU</a:t>
            </a:r>
          </a:p>
        </p:txBody>
      </p:sp>
      <p:sp>
        <p:nvSpPr>
          <p:cNvPr id="4" name="Slide Number Placeholder 3"/>
          <p:cNvSpPr>
            <a:spLocks noGrp="1"/>
          </p:cNvSpPr>
          <p:nvPr>
            <p:ph type="sldNum" sz="quarter" idx="12"/>
          </p:nvPr>
        </p:nvSpPr>
        <p:spPr/>
        <p:txBody>
          <a:bodyPr/>
          <a:lstStyle/>
          <a:p>
            <a:pPr>
              <a:defRPr/>
            </a:pPr>
            <a:fld id="{383D135F-F026-42CA-910A-917083D122C1}" type="slidenum">
              <a:rPr lang="en-US"/>
              <a:pPr>
                <a:defRPr/>
              </a:pPr>
              <a:t>58</a:t>
            </a:fld>
            <a:endParaRPr lang="en-US"/>
          </a:p>
        </p:txBody>
      </p:sp>
      <p:sp>
        <p:nvSpPr>
          <p:cNvPr id="12" name="Rectangle 11"/>
          <p:cNvSpPr/>
          <p:nvPr/>
        </p:nvSpPr>
        <p:spPr>
          <a:xfrm>
            <a:off x="457200" y="304800"/>
            <a:ext cx="228600" cy="6172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8458200" y="304800"/>
            <a:ext cx="228600" cy="6172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609600" y="6248400"/>
            <a:ext cx="7848600" cy="228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685800" y="304800"/>
            <a:ext cx="7848600" cy="228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Content Placeholder 2"/>
          <p:cNvSpPr txBox="1">
            <a:spLocks/>
          </p:cNvSpPr>
          <p:nvPr/>
        </p:nvSpPr>
        <p:spPr>
          <a:xfrm>
            <a:off x="457200" y="411163"/>
            <a:ext cx="8229600" cy="1493837"/>
          </a:xfrm>
          <a:prstGeom prst="rect">
            <a:avLst/>
          </a:prstGeom>
        </p:spPr>
        <p:txBody>
          <a:bodyPr>
            <a:normAutofit/>
          </a:bodyPr>
          <a:lstStyle/>
          <a:p>
            <a:pPr marL="274320" indent="-274320" algn="ctr" fontAlgn="auto">
              <a:spcBef>
                <a:spcPct val="20000"/>
              </a:spcBef>
              <a:spcAft>
                <a:spcPts val="0"/>
              </a:spcAft>
              <a:buClr>
                <a:schemeClr val="accent3"/>
              </a:buClr>
              <a:buSzPct val="95000"/>
              <a:buFont typeface="Wingdings 2"/>
              <a:buNone/>
              <a:defRPr/>
            </a:pPr>
            <a:r>
              <a:rPr lang="ar-SA" sz="7200" dirty="0">
                <a:solidFill>
                  <a:srgbClr val="CD114B"/>
                </a:solidFill>
                <a:latin typeface="+mn-lt"/>
                <a:cs typeface="Andalus" pitchFamily="2" charset="-78"/>
              </a:rPr>
              <a:t>شكرا</a:t>
            </a:r>
            <a:endParaRPr lang="en-US" sz="7200" dirty="0">
              <a:solidFill>
                <a:srgbClr val="CD114B"/>
              </a:solidFill>
              <a:latin typeface="+mn-lt"/>
              <a:cs typeface="Andalus" pitchFamily="2" charset="-78"/>
            </a:endParaRPr>
          </a:p>
        </p:txBody>
      </p:sp>
      <p:sp>
        <p:nvSpPr>
          <p:cNvPr id="10" name="Rectangle 9"/>
          <p:cNvSpPr/>
          <p:nvPr/>
        </p:nvSpPr>
        <p:spPr>
          <a:xfrm>
            <a:off x="1524000" y="1143000"/>
            <a:ext cx="609600" cy="548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rgbClr val="0070C0"/>
                </a:solidFill>
                <a:latin typeface="Chiller" pitchFamily="82" charset="0"/>
              </a:rPr>
              <a:t>TERIMA</a:t>
            </a:r>
          </a:p>
          <a:p>
            <a:pPr algn="ctr" fontAlgn="auto">
              <a:spcBef>
                <a:spcPts val="0"/>
              </a:spcBef>
              <a:spcAft>
                <a:spcPts val="0"/>
              </a:spcAft>
              <a:defRPr/>
            </a:pPr>
            <a:endParaRPr lang="en-US" sz="4800" b="1" dirty="0">
              <a:solidFill>
                <a:srgbClr val="0070C0"/>
              </a:solidFill>
              <a:latin typeface="Bradley Hand ITC" pitchFamily="66" charset="0"/>
            </a:endParaRPr>
          </a:p>
        </p:txBody>
      </p:sp>
      <p:sp>
        <p:nvSpPr>
          <p:cNvPr id="11" name="Rectangle 10"/>
          <p:cNvSpPr/>
          <p:nvPr/>
        </p:nvSpPr>
        <p:spPr>
          <a:xfrm>
            <a:off x="6858000" y="1066800"/>
            <a:ext cx="457200" cy="548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solidFill>
                  <a:srgbClr val="0070C0"/>
                </a:solidFill>
                <a:latin typeface="Chiller" pitchFamily="82" charset="0"/>
              </a:rPr>
              <a:t>KASIH</a:t>
            </a:r>
          </a:p>
          <a:p>
            <a:pPr algn="ctr" fontAlgn="auto">
              <a:spcBef>
                <a:spcPts val="0"/>
              </a:spcBef>
              <a:spcAft>
                <a:spcPts val="0"/>
              </a:spcAft>
              <a:defRPr/>
            </a:pPr>
            <a:endParaRPr lang="en-US" sz="4800" b="1" dirty="0">
              <a:solidFill>
                <a:srgbClr val="0070C0"/>
              </a:solidFill>
              <a:latin typeface="Bradley Hand ITC" pitchFamily="66" charset="0"/>
            </a:endParaRPr>
          </a:p>
        </p:txBody>
      </p:sp>
    </p:spTree>
    <p:extLst>
      <p:ext uri="{BB962C8B-B14F-4D97-AF65-F5344CB8AC3E}">
        <p14:creationId xmlns:p14="http://schemas.microsoft.com/office/powerpoint/2010/main" val="2521465424"/>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2" name="applause.wav"/>
          </p:stSnd>
        </p:sndAc>
      </p:transition>
    </mc:Choice>
    <mc:Fallback xmlns="">
      <p:transition spd="slow">
        <p:dissolve/>
        <p:sndAc>
          <p:stSnd>
            <p:snd r:embed="rId4"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079"/>
                                        </p:tgtEl>
                                        <p:attrNameLst>
                                          <p:attrName>style.visibility</p:attrName>
                                        </p:attrNameLst>
                                      </p:cBhvr>
                                      <p:to>
                                        <p:strVal val="visible"/>
                                      </p:to>
                                    </p:set>
                                    <p:anim calcmode="lin" valueType="num">
                                      <p:cBhvr>
                                        <p:cTn id="7" dur="1000" fill="hold"/>
                                        <p:tgtEl>
                                          <p:spTgt spid="3079"/>
                                        </p:tgtEl>
                                        <p:attrNameLst>
                                          <p:attrName>ppt_w</p:attrName>
                                        </p:attrNameLst>
                                      </p:cBhvr>
                                      <p:tavLst>
                                        <p:tav tm="0">
                                          <p:val>
                                            <p:fltVal val="0"/>
                                          </p:val>
                                        </p:tav>
                                        <p:tav tm="100000">
                                          <p:val>
                                            <p:strVal val="#ppt_w"/>
                                          </p:val>
                                        </p:tav>
                                      </p:tavLst>
                                    </p:anim>
                                    <p:anim calcmode="lin" valueType="num">
                                      <p:cBhvr>
                                        <p:cTn id="8" dur="1000" fill="hold"/>
                                        <p:tgtEl>
                                          <p:spTgt spid="3079"/>
                                        </p:tgtEl>
                                        <p:attrNameLst>
                                          <p:attrName>ppt_h</p:attrName>
                                        </p:attrNameLst>
                                      </p:cBhvr>
                                      <p:tavLst>
                                        <p:tav tm="0">
                                          <p:val>
                                            <p:fltVal val="0"/>
                                          </p:val>
                                        </p:tav>
                                        <p:tav tm="100000">
                                          <p:val>
                                            <p:strVal val="#ppt_h"/>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11"/>
                                        </p:tgtEl>
                                        <p:attrNameLst>
                                          <p:attrName>style.visibility</p:attrName>
                                        </p:attrNameLst>
                                      </p:cBhvr>
                                      <p:to>
                                        <p:strVal val="visible"/>
                                      </p:to>
                                    </p:set>
                                    <p:anim by="(-#ppt_w*2)" calcmode="lin" valueType="num">
                                      <p:cBhvr rctx="PPT">
                                        <p:cTn id="20" dur="250" autoRev="1" fill="hold">
                                          <p:stCondLst>
                                            <p:cond delay="0"/>
                                          </p:stCondLst>
                                        </p:cTn>
                                        <p:tgtEl>
                                          <p:spTgt spid="11"/>
                                        </p:tgtEl>
                                        <p:attrNameLst>
                                          <p:attrName>ppt_w</p:attrName>
                                        </p:attrNameLst>
                                      </p:cBhvr>
                                    </p:anim>
                                    <p:anim by="(#ppt_w*0.50)" calcmode="lin" valueType="num">
                                      <p:cBhvr>
                                        <p:cTn id="21" dur="250" decel="50000" autoRev="1" fill="hold">
                                          <p:stCondLst>
                                            <p:cond delay="0"/>
                                          </p:stCondLst>
                                        </p:cTn>
                                        <p:tgtEl>
                                          <p:spTgt spid="11"/>
                                        </p:tgtEl>
                                        <p:attrNameLst>
                                          <p:attrName>ppt_x</p:attrName>
                                        </p:attrNameLst>
                                      </p:cBhvr>
                                    </p:anim>
                                    <p:anim from="(-#ppt_h/2)" to="(#ppt_y)" calcmode="lin" valueType="num">
                                      <p:cBhvr>
                                        <p:cTn id="22" dur="500" fill="hold">
                                          <p:stCondLst>
                                            <p:cond delay="0"/>
                                          </p:stCondLst>
                                        </p:cTn>
                                        <p:tgtEl>
                                          <p:spTgt spid="11"/>
                                        </p:tgtEl>
                                        <p:attrNameLst>
                                          <p:attrName>ppt_y</p:attrName>
                                        </p:attrNameLst>
                                      </p:cBhvr>
                                    </p:anim>
                                    <p:animRot by="21600000">
                                      <p:cBhvr>
                                        <p:cTn id="23" dur="500" fill="hold">
                                          <p:stCondLst>
                                            <p:cond delay="0"/>
                                          </p:stCondLst>
                                        </p:cTn>
                                        <p:tgtEl>
                                          <p:spTgt spid="11"/>
                                        </p:tgtEl>
                                        <p:attrNameLst>
                                          <p:attrName>r</p:attrName>
                                        </p:attrNameLst>
                                      </p:cBhvr>
                                    </p:animRot>
                                  </p:childTnLst>
                                </p:cTn>
                              </p:par>
                              <p:par>
                                <p:cTn id="24" presetID="56" presetClass="entr" presetSubtype="0" fill="hold" grpId="0" nodeType="withEffect">
                                  <p:stCondLst>
                                    <p:cond delay="0"/>
                                  </p:stCondLst>
                                  <p:iterate type="lt">
                                    <p:tmPct val="10000"/>
                                  </p:iterate>
                                  <p:childTnLst>
                                    <p:set>
                                      <p:cBhvr>
                                        <p:cTn id="25" dur="1" fill="hold">
                                          <p:stCondLst>
                                            <p:cond delay="0"/>
                                          </p:stCondLst>
                                        </p:cTn>
                                        <p:tgtEl>
                                          <p:spTgt spid="10"/>
                                        </p:tgtEl>
                                        <p:attrNameLst>
                                          <p:attrName>style.visibility</p:attrName>
                                        </p:attrNameLst>
                                      </p:cBhvr>
                                      <p:to>
                                        <p:strVal val="visible"/>
                                      </p:to>
                                    </p:set>
                                    <p:anim by="(-#ppt_w*2)" calcmode="lin" valueType="num">
                                      <p:cBhvr rctx="PPT">
                                        <p:cTn id="26" dur="250" autoRev="1" fill="hold">
                                          <p:stCondLst>
                                            <p:cond delay="0"/>
                                          </p:stCondLst>
                                        </p:cTn>
                                        <p:tgtEl>
                                          <p:spTgt spid="10"/>
                                        </p:tgtEl>
                                        <p:attrNameLst>
                                          <p:attrName>ppt_w</p:attrName>
                                        </p:attrNameLst>
                                      </p:cBhvr>
                                    </p:anim>
                                    <p:anim by="(#ppt_w*0.50)" calcmode="lin" valueType="num">
                                      <p:cBhvr>
                                        <p:cTn id="27" dur="250" decel="50000" autoRev="1" fill="hold">
                                          <p:stCondLst>
                                            <p:cond delay="0"/>
                                          </p:stCondLst>
                                        </p:cTn>
                                        <p:tgtEl>
                                          <p:spTgt spid="10"/>
                                        </p:tgtEl>
                                        <p:attrNameLst>
                                          <p:attrName>ppt_x</p:attrName>
                                        </p:attrNameLst>
                                      </p:cBhvr>
                                    </p:anim>
                                    <p:anim from="(-#ppt_h/2)" to="(#ppt_y)" calcmode="lin" valueType="num">
                                      <p:cBhvr>
                                        <p:cTn id="28" dur="500" fill="hold">
                                          <p:stCondLst>
                                            <p:cond delay="0"/>
                                          </p:stCondLst>
                                        </p:cTn>
                                        <p:tgtEl>
                                          <p:spTgt spid="10"/>
                                        </p:tgtEl>
                                        <p:attrNameLst>
                                          <p:attrName>ppt_y</p:attrName>
                                        </p:attrNameLst>
                                      </p:cBhvr>
                                    </p:anim>
                                    <p:animRot by="21600000">
                                      <p:cBhvr>
                                        <p:cTn id="29" dur="5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endParaRPr lang="en-US" dirty="0"/>
          </a:p>
        </p:txBody>
      </p:sp>
      <p:sp>
        <p:nvSpPr>
          <p:cNvPr id="3" name="Content Placeholder 2"/>
          <p:cNvSpPr>
            <a:spLocks noGrp="1"/>
          </p:cNvSpPr>
          <p:nvPr>
            <p:ph idx="1"/>
          </p:nvPr>
        </p:nvSpPr>
        <p:spPr>
          <a:xfrm>
            <a:off x="-152400" y="849346"/>
            <a:ext cx="9220200" cy="5989320"/>
          </a:xfrm>
        </p:spPr>
        <p:txBody>
          <a:bodyPr>
            <a:normAutofit lnSpcReduction="10000"/>
          </a:bodyPr>
          <a:lstStyle/>
          <a:p>
            <a:pPr algn="just"/>
            <a:r>
              <a:rPr lang="en-US" sz="4000" dirty="0"/>
              <a:t>The position of Islam as the religion of the State in the Constitution  with safeguards for others. Two legal systems. The democratic system made it possible for the political aspirations and values and laws of Islam to be fulfilled through the ballot box.  No justification for violence. </a:t>
            </a:r>
            <a:r>
              <a:rPr lang="en-US" sz="4000" dirty="0" smtClean="0"/>
              <a:t>Democratic system </a:t>
            </a:r>
            <a:r>
              <a:rPr lang="en-US" sz="4000" dirty="0"/>
              <a:t>leaves out the need for </a:t>
            </a:r>
            <a:r>
              <a:rPr lang="en-US" sz="4000" dirty="0" smtClean="0"/>
              <a:t>extremist and violent demands.</a:t>
            </a:r>
            <a:endParaRPr lang="en-US" sz="4000" dirty="0"/>
          </a:p>
        </p:txBody>
      </p:sp>
      <p:sp>
        <p:nvSpPr>
          <p:cNvPr id="4" name="Slide Number Placeholder 3"/>
          <p:cNvSpPr>
            <a:spLocks noGrp="1"/>
          </p:cNvSpPr>
          <p:nvPr>
            <p:ph type="sldNum" sz="quarter" idx="12"/>
          </p:nvPr>
        </p:nvSpPr>
        <p:spPr/>
        <p:txBody>
          <a:bodyPr/>
          <a:lstStyle/>
          <a:p>
            <a:fld id="{391FD058-0CE4-42A3-968D-C2954ACD4D7E}" type="slidenum">
              <a:rPr lang="en-US" smtClean="0"/>
              <a:pPr/>
              <a:t>6</a:t>
            </a:fld>
            <a:endParaRPr lang="en-US"/>
          </a:p>
        </p:txBody>
      </p:sp>
    </p:spTree>
    <p:extLst>
      <p:ext uri="{BB962C8B-B14F-4D97-AF65-F5344CB8AC3E}">
        <p14:creationId xmlns:p14="http://schemas.microsoft.com/office/powerpoint/2010/main" val="737822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endParaRPr lang="en-US" dirty="0"/>
          </a:p>
        </p:txBody>
      </p:sp>
      <p:sp>
        <p:nvSpPr>
          <p:cNvPr id="3" name="Content Placeholder 2"/>
          <p:cNvSpPr>
            <a:spLocks noGrp="1"/>
          </p:cNvSpPr>
          <p:nvPr>
            <p:ph idx="1"/>
          </p:nvPr>
        </p:nvSpPr>
        <p:spPr>
          <a:xfrm>
            <a:off x="304800" y="1143000"/>
            <a:ext cx="8229600" cy="5715000"/>
          </a:xfrm>
        </p:spPr>
        <p:txBody>
          <a:bodyPr/>
          <a:lstStyle/>
          <a:p>
            <a:pPr marL="0" marR="0" algn="just">
              <a:lnSpc>
                <a:spcPct val="115000"/>
              </a:lnSpc>
              <a:spcBef>
                <a:spcPts val="0"/>
              </a:spcBef>
              <a:spcAft>
                <a:spcPts val="1000"/>
              </a:spcAft>
            </a:pPr>
            <a:r>
              <a:rPr lang="en-US" sz="2800" dirty="0">
                <a:latin typeface="Calibri"/>
                <a:ea typeface="Calibri"/>
                <a:cs typeface="Arial"/>
              </a:rPr>
              <a:t>4. </a:t>
            </a:r>
            <a:r>
              <a:rPr lang="en-US" sz="4000" dirty="0" smtClean="0">
                <a:latin typeface="Calibri"/>
                <a:ea typeface="Calibri"/>
                <a:cs typeface="Arial"/>
              </a:rPr>
              <a:t>GOVERNMENT POLICIES, WHILE RECOGNIZING THE NEED TO GIVE SPECIAL ATTENTION TO THE MALAYS AND BUMIPUTRAS, HAVE BEEN ACCOMMODATIVE OF NON-MALAY NEEDS AND DEMANDS;  EDUCATION, CULTURE, BUSINESS, POLITICS.</a:t>
            </a:r>
            <a:endParaRPr lang="en-US" sz="4000" dirty="0">
              <a:effectLst/>
              <a:latin typeface="Calibri"/>
              <a:ea typeface="Calibri"/>
              <a:cs typeface="Arial"/>
            </a:endParaRPr>
          </a:p>
        </p:txBody>
      </p:sp>
      <p:sp>
        <p:nvSpPr>
          <p:cNvPr id="4" name="Slide Number Placeholder 3"/>
          <p:cNvSpPr>
            <a:spLocks noGrp="1"/>
          </p:cNvSpPr>
          <p:nvPr>
            <p:ph type="sldNum" sz="quarter" idx="12"/>
          </p:nvPr>
        </p:nvSpPr>
        <p:spPr/>
        <p:txBody>
          <a:bodyPr/>
          <a:lstStyle/>
          <a:p>
            <a:fld id="{391FD058-0CE4-42A3-968D-C2954ACD4D7E}" type="slidenum">
              <a:rPr lang="en-US" smtClean="0"/>
              <a:pPr/>
              <a:t>7</a:t>
            </a:fld>
            <a:endParaRPr lang="en-US"/>
          </a:p>
        </p:txBody>
      </p:sp>
    </p:spTree>
    <p:extLst>
      <p:ext uri="{BB962C8B-B14F-4D97-AF65-F5344CB8AC3E}">
        <p14:creationId xmlns:p14="http://schemas.microsoft.com/office/powerpoint/2010/main" val="3034632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endParaRPr lang="en-US" dirty="0"/>
          </a:p>
        </p:txBody>
      </p:sp>
      <p:sp>
        <p:nvSpPr>
          <p:cNvPr id="3" name="Content Placeholder 2"/>
          <p:cNvSpPr>
            <a:spLocks noGrp="1"/>
          </p:cNvSpPr>
          <p:nvPr>
            <p:ph idx="1"/>
          </p:nvPr>
        </p:nvSpPr>
        <p:spPr>
          <a:xfrm>
            <a:off x="457200" y="1295400"/>
            <a:ext cx="8229600" cy="5029200"/>
          </a:xfrm>
        </p:spPr>
        <p:txBody>
          <a:bodyPr>
            <a:normAutofit/>
          </a:bodyPr>
          <a:lstStyle/>
          <a:p>
            <a:pPr marL="0" marR="0" algn="just">
              <a:lnSpc>
                <a:spcPct val="115000"/>
              </a:lnSpc>
              <a:spcBef>
                <a:spcPts val="0"/>
              </a:spcBef>
              <a:spcAft>
                <a:spcPts val="1000"/>
              </a:spcAft>
            </a:pPr>
            <a:r>
              <a:rPr lang="en-US" sz="2800" dirty="0" smtClean="0">
                <a:latin typeface="Calibri"/>
                <a:ea typeface="Calibri"/>
                <a:cs typeface="Arial"/>
              </a:rPr>
              <a:t>5. </a:t>
            </a:r>
            <a:r>
              <a:rPr lang="en-US" sz="3600" dirty="0" smtClean="0">
                <a:latin typeface="Calibri"/>
                <a:ea typeface="Calibri"/>
                <a:cs typeface="Arial"/>
              </a:rPr>
              <a:t>ISLAM OF </a:t>
            </a:r>
            <a:r>
              <a:rPr lang="en-US" sz="3600" b="1" i="1" dirty="0" smtClean="0">
                <a:solidFill>
                  <a:srgbClr val="FF6600"/>
                </a:solidFill>
                <a:latin typeface="Calibri"/>
                <a:ea typeface="Calibri"/>
                <a:cs typeface="Arial"/>
              </a:rPr>
              <a:t>AHL SUNNAH WA AL-JAMA’AH </a:t>
            </a:r>
            <a:r>
              <a:rPr lang="en-US" sz="3600" i="1" dirty="0" smtClean="0">
                <a:latin typeface="Calibri"/>
                <a:ea typeface="Calibri"/>
                <a:cs typeface="Arial"/>
              </a:rPr>
              <a:t> </a:t>
            </a:r>
            <a:r>
              <a:rPr lang="en-US" sz="3600" dirty="0" smtClean="0">
                <a:latin typeface="Calibri"/>
                <a:ea typeface="Calibri"/>
                <a:cs typeface="Arial"/>
              </a:rPr>
              <a:t>AND RELIGIOUS EDUCATION EMPHASISING GOOD </a:t>
            </a:r>
            <a:r>
              <a:rPr lang="en-US" sz="3600" b="1" i="1" dirty="0" smtClean="0">
                <a:solidFill>
                  <a:srgbClr val="00B0F0"/>
                </a:solidFill>
                <a:latin typeface="Calibri"/>
                <a:ea typeface="Calibri"/>
                <a:cs typeface="Arial"/>
              </a:rPr>
              <a:t>AKHLAQ</a:t>
            </a:r>
            <a:r>
              <a:rPr lang="en-US" sz="3600" dirty="0" smtClean="0">
                <a:latin typeface="Calibri"/>
                <a:ea typeface="Calibri"/>
                <a:cs typeface="Arial"/>
              </a:rPr>
              <a:t>, WITHOUT VIOLENCE, FANATICISM, EXTREMISM.</a:t>
            </a:r>
          </a:p>
          <a:p>
            <a:pPr marL="0" marR="0" algn="just">
              <a:lnSpc>
                <a:spcPct val="115000"/>
              </a:lnSpc>
              <a:spcBef>
                <a:spcPts val="0"/>
              </a:spcBef>
              <a:spcAft>
                <a:spcPts val="1000"/>
              </a:spcAft>
            </a:pPr>
            <a:r>
              <a:rPr lang="en-US" sz="3600" dirty="0" smtClean="0">
                <a:latin typeface="Calibri"/>
                <a:ea typeface="Calibri"/>
                <a:cs typeface="Arial"/>
              </a:rPr>
              <a:t> THE IMPACT OF</a:t>
            </a:r>
            <a:r>
              <a:rPr lang="en-US" sz="3600" b="1" dirty="0" smtClean="0">
                <a:latin typeface="Calibri"/>
                <a:ea typeface="Calibri"/>
                <a:cs typeface="Arial"/>
              </a:rPr>
              <a:t> </a:t>
            </a:r>
            <a:r>
              <a:rPr lang="en-US" sz="3600" b="1" i="1" dirty="0" smtClean="0">
                <a:solidFill>
                  <a:srgbClr val="00B050"/>
                </a:solidFill>
                <a:latin typeface="Calibri"/>
                <a:ea typeface="Calibri"/>
                <a:cs typeface="Arial"/>
              </a:rPr>
              <a:t>WASATIYYAH</a:t>
            </a:r>
            <a:r>
              <a:rPr lang="en-US" sz="3600" b="1" dirty="0" smtClean="0">
                <a:latin typeface="Calibri"/>
                <a:ea typeface="Calibri"/>
                <a:cs typeface="Arial"/>
              </a:rPr>
              <a:t> </a:t>
            </a:r>
            <a:r>
              <a:rPr lang="en-US" sz="3600" dirty="0" smtClean="0">
                <a:latin typeface="Calibri"/>
                <a:ea typeface="Calibri"/>
                <a:cs typeface="Arial"/>
              </a:rPr>
              <a:t>VALUES IN ISLAMIC CULTURE, EDUCATION AND SOCIETY</a:t>
            </a:r>
            <a:endParaRPr lang="en-US" sz="3600" dirty="0">
              <a:effectLst/>
              <a:latin typeface="Calibri"/>
              <a:ea typeface="Calibri"/>
              <a:cs typeface="Arial"/>
            </a:endParaRPr>
          </a:p>
        </p:txBody>
      </p:sp>
      <p:sp>
        <p:nvSpPr>
          <p:cNvPr id="4" name="Slide Number Placeholder 3"/>
          <p:cNvSpPr>
            <a:spLocks noGrp="1"/>
          </p:cNvSpPr>
          <p:nvPr>
            <p:ph type="sldNum" sz="quarter" idx="12"/>
          </p:nvPr>
        </p:nvSpPr>
        <p:spPr/>
        <p:txBody>
          <a:bodyPr/>
          <a:lstStyle/>
          <a:p>
            <a:fld id="{391FD058-0CE4-42A3-968D-C2954ACD4D7E}" type="slidenum">
              <a:rPr lang="en-US" smtClean="0"/>
              <a:pPr/>
              <a:t>8</a:t>
            </a:fld>
            <a:endParaRPr lang="en-US"/>
          </a:p>
        </p:txBody>
      </p:sp>
    </p:spTree>
    <p:extLst>
      <p:ext uri="{BB962C8B-B14F-4D97-AF65-F5344CB8AC3E}">
        <p14:creationId xmlns:p14="http://schemas.microsoft.com/office/powerpoint/2010/main" val="994802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DIGNITY OF THE SONS OF ADAM</a:t>
            </a:r>
            <a:endParaRPr lang="en-US" b="1" dirty="0"/>
          </a:p>
        </p:txBody>
      </p:sp>
      <p:sp>
        <p:nvSpPr>
          <p:cNvPr id="4" name="Slide Number Placeholder 3"/>
          <p:cNvSpPr>
            <a:spLocks noGrp="1"/>
          </p:cNvSpPr>
          <p:nvPr>
            <p:ph type="sldNum" sz="quarter" idx="12"/>
          </p:nvPr>
        </p:nvSpPr>
        <p:spPr/>
        <p:txBody>
          <a:bodyPr/>
          <a:lstStyle/>
          <a:p>
            <a:fld id="{391FD058-0CE4-42A3-968D-C2954ACD4D7E}" type="slidenum">
              <a:rPr lang="en-US" smtClean="0"/>
              <a:pPr/>
              <a:t>9</a:t>
            </a:fld>
            <a:endParaRPr lang="en-US" dirty="0"/>
          </a:p>
        </p:txBody>
      </p:sp>
      <p:pic>
        <p:nvPicPr>
          <p:cNvPr id="1026" name="Picture 2" descr="C:\Users\mkhassan\Desktop\laq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86000"/>
            <a:ext cx="7239000" cy="1600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66800" y="4038600"/>
            <a:ext cx="7239000" cy="1938992"/>
          </a:xfrm>
          <a:prstGeom prst="rect">
            <a:avLst/>
          </a:prstGeom>
        </p:spPr>
        <p:txBody>
          <a:bodyPr wrap="square">
            <a:spAutoFit/>
          </a:bodyPr>
          <a:lstStyle/>
          <a:p>
            <a:pPr algn="just"/>
            <a:r>
              <a:rPr lang="en-US" sz="2400" dirty="0"/>
              <a:t>And We have certainly honored the children of Adam and carried them on the land and sea and provided for them of the good things and preferred them over much of what We have created, with [definite] preference.</a:t>
            </a:r>
          </a:p>
        </p:txBody>
      </p:sp>
      <p:sp>
        <p:nvSpPr>
          <p:cNvPr id="8" name="Rectangle 7"/>
          <p:cNvSpPr/>
          <p:nvPr/>
        </p:nvSpPr>
        <p:spPr>
          <a:xfrm>
            <a:off x="5105400" y="6248400"/>
            <a:ext cx="3962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latin typeface="Arial" pitchFamily="34" charset="0"/>
                <a:cs typeface="Arial" pitchFamily="34" charset="0"/>
              </a:rPr>
              <a:t>Source: http://</a:t>
            </a:r>
            <a:r>
              <a:rPr lang="en-US" sz="1400" dirty="0" smtClean="0">
                <a:solidFill>
                  <a:schemeClr val="tx1"/>
                </a:solidFill>
                <a:latin typeface="Arial" pitchFamily="34" charset="0"/>
                <a:cs typeface="Arial" pitchFamily="34" charset="0"/>
              </a:rPr>
              <a:t>quran.com/17</a:t>
            </a:r>
            <a:endParaRPr lang="en-US" sz="1400" dirty="0">
              <a:solidFill>
                <a:schemeClr val="tx1"/>
              </a:solidFill>
              <a:latin typeface="Arial" pitchFamily="34" charset="0"/>
              <a:cs typeface="Arial" pitchFamily="34" charset="0"/>
            </a:endParaRPr>
          </a:p>
        </p:txBody>
      </p:sp>
      <p:sp>
        <p:nvSpPr>
          <p:cNvPr id="3" name="Rectangle 2"/>
          <p:cNvSpPr/>
          <p:nvPr/>
        </p:nvSpPr>
        <p:spPr>
          <a:xfrm>
            <a:off x="588142" y="2101334"/>
            <a:ext cx="957314" cy="369332"/>
          </a:xfrm>
          <a:prstGeom prst="rect">
            <a:avLst/>
          </a:prstGeom>
        </p:spPr>
        <p:txBody>
          <a:bodyPr wrap="none">
            <a:spAutoFit/>
          </a:bodyPr>
          <a:lstStyle/>
          <a:p>
            <a:pPr algn="ctr" fontAlgn="auto">
              <a:spcBef>
                <a:spcPts val="0"/>
              </a:spcBef>
              <a:spcAft>
                <a:spcPts val="0"/>
              </a:spcAft>
              <a:defRPr/>
            </a:pPr>
            <a:r>
              <a:rPr lang="en-US" dirty="0">
                <a:latin typeface="Harrington" pitchFamily="82" charset="0"/>
              </a:rPr>
              <a:t>Q. </a:t>
            </a:r>
            <a:r>
              <a:rPr lang="en-US" dirty="0" smtClean="0">
                <a:latin typeface="Harrington" pitchFamily="82" charset="0"/>
              </a:rPr>
              <a:t>17: 70</a:t>
            </a:r>
            <a:endParaRPr lang="en-US" dirty="0">
              <a:latin typeface="Harrington" pitchFamily="82" charset="0"/>
            </a:endParaRPr>
          </a:p>
        </p:txBody>
      </p:sp>
    </p:spTree>
    <p:extLst>
      <p:ext uri="{BB962C8B-B14F-4D97-AF65-F5344CB8AC3E}">
        <p14:creationId xmlns:p14="http://schemas.microsoft.com/office/powerpoint/2010/main" val="6950805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316</TotalTime>
  <Words>2566</Words>
  <Application>Microsoft Office PowerPoint</Application>
  <PresentationFormat>On-screen Show (4:3)</PresentationFormat>
  <Paragraphs>185</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DIGNITY OF THE SONS OF ADAM</vt:lpstr>
      <vt:lpstr>Knowing One Another</vt:lpstr>
      <vt:lpstr>No Compulsion in Religion</vt:lpstr>
      <vt:lpstr>Free to Believe or Not to Believe</vt:lpstr>
      <vt:lpstr>Respect Religious Differences</vt:lpstr>
      <vt:lpstr>Acceptance of Religious Diversity</vt:lpstr>
      <vt:lpstr>PowerPoint Presentation</vt:lpstr>
      <vt:lpstr>PowerPoint Presentation</vt:lpstr>
      <vt:lpstr>PowerPoint Presentation</vt:lpstr>
      <vt:lpstr>PowerPoint Presentation</vt:lpstr>
      <vt:lpstr>PowerPoint Presentation</vt:lpstr>
      <vt:lpstr>Inter-religious Cooperation</vt:lpstr>
      <vt:lpstr>Justice Above Self-Interest</vt:lpstr>
      <vt:lpstr>PowerPoint Presentation</vt:lpstr>
      <vt:lpstr>PowerPoint Presentation</vt:lpstr>
      <vt:lpstr>PowerPoint Presentation</vt:lpstr>
      <vt:lpstr>PowerPoint Presentation</vt:lpstr>
      <vt:lpstr>PowerPoint Presentation</vt:lpstr>
      <vt:lpstr>PowerPoint Presentation</vt:lpstr>
      <vt:lpstr>BEING GOOD &amp; COMPASSIONATE TOWARDS NEIGHBOURS IS A RELIGIOUS DUTY OF THE BELIEVERS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(www.gallup.com/press/104209/Who-Speaks-Islam-What-Billion-Muslims-Really-Think)  -accessed 26 April 2011- </vt:lpstr>
      <vt:lpstr>PowerPoint Presentation</vt:lpstr>
      <vt:lpstr>PowerPoint Presentation</vt:lpstr>
      <vt:lpstr>PowerPoint Presentation</vt:lpstr>
      <vt:lpstr>PowerPoint Presentation</vt:lpstr>
      <vt:lpstr>STATUE OF LORD  MURUGA  at Batu Caves</vt:lpstr>
      <vt:lpstr>PowerPoint Presentation</vt:lpstr>
      <vt:lpstr>Statue of Kwan Yin in Penang</vt:lpstr>
      <vt:lpstr>Reclining Buddha in Kelantan</vt:lpstr>
      <vt:lpstr>Open House Tradition</vt:lpstr>
      <vt:lpstr>Major Religious Festivals are National Holidays in Malaysia</vt:lpstr>
      <vt:lpstr>Muslim Religious Leader with Non Muslim Leaders </vt:lpstr>
      <vt:lpstr>Religious and Ethnic Public Holidays in Malaysia </vt:lpstr>
      <vt:lpstr>Chinese Style Minarets in Malacca</vt:lpstr>
      <vt:lpstr>Unique Chinese Mosque in Kelantan</vt:lpstr>
      <vt:lpstr>Gate to the Chinese Mosque in the “Verenda of Mecca”</vt:lpstr>
      <vt:lpstr>Malaysian Parliament: Institutionalised and Indigenised Democracy since 1955</vt:lpstr>
      <vt:lpstr>Sharing of Power between Muslims and Non-Muslims</vt:lpstr>
      <vt:lpstr>PowerPoint Presentation</vt:lpstr>
      <vt:lpstr>PowerPoint Presentation</vt:lpstr>
      <vt:lpstr>PowerPoint Presentation</vt:lpstr>
    </vt:vector>
  </TitlesOfParts>
  <Company>IIUM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M.Kamal Hassan</dc:creator>
  <cp:lastModifiedBy>ISTAC</cp:lastModifiedBy>
  <cp:revision>31</cp:revision>
  <cp:lastPrinted>2012-02-29T12:00:27Z</cp:lastPrinted>
  <dcterms:created xsi:type="dcterms:W3CDTF">2012-02-29T08:17:42Z</dcterms:created>
  <dcterms:modified xsi:type="dcterms:W3CDTF">2013-11-14T07:28:19Z</dcterms:modified>
</cp:coreProperties>
</file>