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4" r:id="rId3"/>
  </p:sldMasterIdLst>
  <p:notesMasterIdLst>
    <p:notesMasterId r:id="rId81"/>
  </p:notesMasterIdLst>
  <p:sldIdLst>
    <p:sldId id="256" r:id="rId4"/>
    <p:sldId id="257" r:id="rId5"/>
    <p:sldId id="258" r:id="rId6"/>
    <p:sldId id="327" r:id="rId7"/>
    <p:sldId id="259" r:id="rId8"/>
    <p:sldId id="328" r:id="rId9"/>
    <p:sldId id="260" r:id="rId10"/>
    <p:sldId id="344" r:id="rId11"/>
    <p:sldId id="261" r:id="rId12"/>
    <p:sldId id="345" r:id="rId13"/>
    <p:sldId id="262" r:id="rId14"/>
    <p:sldId id="263" r:id="rId15"/>
    <p:sldId id="264" r:id="rId16"/>
    <p:sldId id="346" r:id="rId17"/>
    <p:sldId id="267" r:id="rId18"/>
    <p:sldId id="347" r:id="rId19"/>
    <p:sldId id="265" r:id="rId20"/>
    <p:sldId id="329" r:id="rId21"/>
    <p:sldId id="268" r:id="rId22"/>
    <p:sldId id="269" r:id="rId23"/>
    <p:sldId id="330" r:id="rId24"/>
    <p:sldId id="348" r:id="rId25"/>
    <p:sldId id="311" r:id="rId26"/>
    <p:sldId id="331" r:id="rId27"/>
    <p:sldId id="312" r:id="rId28"/>
    <p:sldId id="275" r:id="rId29"/>
    <p:sldId id="332" r:id="rId30"/>
    <p:sldId id="276" r:id="rId31"/>
    <p:sldId id="333" r:id="rId32"/>
    <p:sldId id="277" r:id="rId33"/>
    <p:sldId id="278" r:id="rId34"/>
    <p:sldId id="313" r:id="rId35"/>
    <p:sldId id="314" r:id="rId36"/>
    <p:sldId id="315" r:id="rId37"/>
    <p:sldId id="266" r:id="rId38"/>
    <p:sldId id="272" r:id="rId39"/>
    <p:sldId id="270" r:id="rId40"/>
    <p:sldId id="316" r:id="rId41"/>
    <p:sldId id="317" r:id="rId42"/>
    <p:sldId id="318" r:id="rId43"/>
    <p:sldId id="319" r:id="rId44"/>
    <p:sldId id="320" r:id="rId45"/>
    <p:sldId id="321" r:id="rId46"/>
    <p:sldId id="322" r:id="rId47"/>
    <p:sldId id="323" r:id="rId48"/>
    <p:sldId id="324" r:id="rId49"/>
    <p:sldId id="334" r:id="rId50"/>
    <p:sldId id="325" r:id="rId51"/>
    <p:sldId id="335" r:id="rId52"/>
    <p:sldId id="326" r:id="rId53"/>
    <p:sldId id="293" r:id="rId54"/>
    <p:sldId id="349" r:id="rId55"/>
    <p:sldId id="294" r:id="rId56"/>
    <p:sldId id="295" r:id="rId57"/>
    <p:sldId id="296" r:id="rId58"/>
    <p:sldId id="297" r:id="rId59"/>
    <p:sldId id="336" r:id="rId60"/>
    <p:sldId id="298" r:id="rId61"/>
    <p:sldId id="299" r:id="rId62"/>
    <p:sldId id="338" r:id="rId63"/>
    <p:sldId id="339" r:id="rId64"/>
    <p:sldId id="300" r:id="rId65"/>
    <p:sldId id="301" r:id="rId66"/>
    <p:sldId id="302" r:id="rId67"/>
    <p:sldId id="303" r:id="rId68"/>
    <p:sldId id="304" r:id="rId69"/>
    <p:sldId id="340" r:id="rId70"/>
    <p:sldId id="305" r:id="rId71"/>
    <p:sldId id="306" r:id="rId72"/>
    <p:sldId id="341" r:id="rId73"/>
    <p:sldId id="337" r:id="rId74"/>
    <p:sldId id="307" r:id="rId75"/>
    <p:sldId id="342" r:id="rId76"/>
    <p:sldId id="308" r:id="rId77"/>
    <p:sldId id="343" r:id="rId78"/>
    <p:sldId id="309" r:id="rId79"/>
    <p:sldId id="310" r:id="rId80"/>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0"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presProps" Target="presProps.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657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6571"/>
          </a:xfrm>
          <a:prstGeom prst="rect">
            <a:avLst/>
          </a:prstGeom>
        </p:spPr>
        <p:txBody>
          <a:bodyPr vert="horz" lIns="91440" tIns="45720" rIns="91440" bIns="45720" rtlCol="0"/>
          <a:lstStyle>
            <a:lvl1pPr algn="r">
              <a:defRPr sz="1200"/>
            </a:lvl1pPr>
          </a:lstStyle>
          <a:p>
            <a:fld id="{D03CFAA7-D067-40B6-9DED-74066EFB2880}" type="datetimeFigureOut">
              <a:rPr lang="en-US" smtClean="0"/>
              <a:pPr/>
              <a:t>4/17/2013</a:t>
            </a:fld>
            <a:endParaRPr lang="en-US"/>
          </a:p>
        </p:txBody>
      </p:sp>
      <p:sp>
        <p:nvSpPr>
          <p:cNvPr id="4" name="Slide Image Placeholder 3"/>
          <p:cNvSpPr>
            <a:spLocks noGrp="1" noRot="1" noChangeAspect="1"/>
          </p:cNvSpPr>
          <p:nvPr>
            <p:ph type="sldImg" idx="2"/>
          </p:nvPr>
        </p:nvSpPr>
        <p:spPr>
          <a:xfrm>
            <a:off x="915988" y="746125"/>
            <a:ext cx="4962525" cy="37226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7416"/>
            <a:ext cx="5435600" cy="4469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33107"/>
            <a:ext cx="2944283" cy="49657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6571"/>
          </a:xfrm>
          <a:prstGeom prst="rect">
            <a:avLst/>
          </a:prstGeom>
        </p:spPr>
        <p:txBody>
          <a:bodyPr vert="horz" lIns="91440" tIns="45720" rIns="91440" bIns="45720" rtlCol="0" anchor="b"/>
          <a:lstStyle>
            <a:lvl1pPr algn="r">
              <a:defRPr sz="1200"/>
            </a:lvl1pPr>
          </a:lstStyle>
          <a:p>
            <a:fld id="{2A108F44-3137-4CFA-A964-353A0725C0E5}" type="slidenum">
              <a:rPr lang="en-US" smtClean="0"/>
              <a:pPr/>
              <a:t>‹#›</a:t>
            </a:fld>
            <a:endParaRPr lang="en-US"/>
          </a:p>
        </p:txBody>
      </p:sp>
    </p:spTree>
    <p:extLst>
      <p:ext uri="{BB962C8B-B14F-4D97-AF65-F5344CB8AC3E}">
        <p14:creationId xmlns="" xmlns:p14="http://schemas.microsoft.com/office/powerpoint/2010/main" val="276650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65CD29C-559E-455B-8504-A2FC844B629A}" type="datetimeFigureOut">
              <a:rPr lang="en-US" smtClean="0"/>
              <a:pPr/>
              <a:t>4/17/2013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B9769EC-8600-4006-B117-AAC32A4942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5CD29C-559E-455B-8504-A2FC844B629A}" type="datetimeFigureOut">
              <a:rPr lang="en-US" smtClean="0"/>
              <a:pPr/>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5CD29C-559E-455B-8504-A2FC844B629A}" type="datetimeFigureOut">
              <a:rPr lang="en-US" smtClean="0"/>
              <a:pPr/>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019800"/>
            <a:ext cx="4419600" cy="701675"/>
          </a:xfrm>
        </p:spPr>
        <p:txBody>
          <a:bodyPr/>
          <a:lstStyle>
            <a:lvl1pPr>
              <a:defRPr sz="1600">
                <a:solidFill>
                  <a:srgbClr val="7030A0"/>
                </a:solidFill>
                <a:latin typeface="Apple Chancery" pitchFamily="66" charset="0"/>
              </a:defRPr>
            </a:lvl1pPr>
          </a:lstStyle>
          <a:p>
            <a:endParaRPr lang="en-US" dirty="0"/>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91D578A9-E517-4E7D-9B81-EFAB4E7AE5B1}" type="slidenum">
              <a:rPr lang="en-US" smtClean="0">
                <a:solidFill>
                  <a:srgbClr val="DBF5F9">
                    <a:shade val="90000"/>
                  </a:srgbClr>
                </a:solidFill>
              </a:rPr>
              <a:pPr/>
              <a:t>‹#›</a:t>
            </a:fld>
            <a:endParaRPr lang="en-US">
              <a:solidFill>
                <a:srgbClr val="DBF5F9">
                  <a:shade val="90000"/>
                </a:srgbClr>
              </a:solidFill>
            </a:endParaRPr>
          </a:p>
        </p:txBody>
      </p:sp>
      <p:pic>
        <p:nvPicPr>
          <p:cNvPr id="8" name="Picture 7" descr="01665_streamssun_1280x800.jpg"/>
          <p:cNvPicPr>
            <a:picLocks noChangeAspect="1"/>
          </p:cNvPicPr>
          <p:nvPr userDrawn="1"/>
        </p:nvPicPr>
        <p:blipFill>
          <a:blip r:embed="rId2" cstate="print"/>
          <a:stretch>
            <a:fillRect/>
          </a:stretch>
        </p:blipFill>
        <p:spPr>
          <a:xfrm>
            <a:off x="7579360" y="5791200"/>
            <a:ext cx="1564640" cy="1066800"/>
          </a:xfrm>
          <a:prstGeom prst="rect">
            <a:avLst/>
          </a:prstGeom>
        </p:spPr>
      </p:pic>
    </p:spTree>
    <p:extLst>
      <p:ext uri="{BB962C8B-B14F-4D97-AF65-F5344CB8AC3E}">
        <p14:creationId xmlns="" xmlns:p14="http://schemas.microsoft.com/office/powerpoint/2010/main" val="4135278117"/>
      </p:ext>
    </p:extLst>
  </p:cSld>
  <p:clrMapOvr>
    <a:overrideClrMapping bg1="dk1" tx1="lt1" bg2="dk2" tx2="lt2" accent1="accent1" accent2="accent2" accent3="accent3" accent4="accent4" accent5="accent5" accent6="accent6" hlink="hlink" folHlink="folHlink"/>
  </p:clrMapOvr>
  <p:transition>
    <p:spli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E9814EC2-0960-46F3-BA25-5D7419C327D9}"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 xmlns:p14="http://schemas.microsoft.com/office/powerpoint/2010/main" val="685096072"/>
      </p:ext>
    </p:extLst>
  </p:cSld>
  <p:clrMapOvr>
    <a:masterClrMapping/>
  </p:clrMapOvr>
  <p:transition>
    <p:spli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4617B">
                  <a:shade val="90000"/>
                </a:srgb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4617B">
                  <a:shade val="90000"/>
                </a:srgb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BE5E2A-06F2-47DF-8F28-1FDF52C1AFF1}"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 xmlns:p14="http://schemas.microsoft.com/office/powerpoint/2010/main" val="623964635"/>
      </p:ext>
    </p:extLst>
  </p:cSld>
  <p:clrMapOvr>
    <a:masterClrMapping/>
  </p:clrMapOvr>
  <p:transition>
    <p:spli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019800"/>
            <a:ext cx="4419600" cy="701675"/>
          </a:xfrm>
        </p:spPr>
        <p:txBody>
          <a:bodyPr/>
          <a:lstStyle>
            <a:lvl1pPr>
              <a:defRPr sz="1600">
                <a:solidFill>
                  <a:srgbClr val="7030A0"/>
                </a:solidFill>
                <a:latin typeface="Apple Chancery" pitchFamily="66" charset="0"/>
              </a:defRPr>
            </a:lvl1pPr>
          </a:lstStyle>
          <a:p>
            <a:endParaRPr lang="en-US" dirty="0"/>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91D578A9-E517-4E7D-9B81-EFAB4E7AE5B1}" type="slidenum">
              <a:rPr lang="en-US" smtClean="0">
                <a:solidFill>
                  <a:srgbClr val="DBF5F9">
                    <a:shade val="90000"/>
                  </a:srgbClr>
                </a:solidFill>
              </a:rPr>
              <a:pPr/>
              <a:t>‹#›</a:t>
            </a:fld>
            <a:endParaRPr lang="en-US">
              <a:solidFill>
                <a:srgbClr val="DBF5F9">
                  <a:shade val="90000"/>
                </a:srgbClr>
              </a:solidFill>
            </a:endParaRPr>
          </a:p>
        </p:txBody>
      </p:sp>
      <p:pic>
        <p:nvPicPr>
          <p:cNvPr id="8" name="Picture 7" descr="01665_streamssun_1280x800.jpg"/>
          <p:cNvPicPr>
            <a:picLocks noChangeAspect="1"/>
          </p:cNvPicPr>
          <p:nvPr userDrawn="1"/>
        </p:nvPicPr>
        <p:blipFill>
          <a:blip r:embed="rId2" cstate="print"/>
          <a:stretch>
            <a:fillRect/>
          </a:stretch>
        </p:blipFill>
        <p:spPr>
          <a:xfrm>
            <a:off x="7579360" y="5791200"/>
            <a:ext cx="1564640" cy="1066800"/>
          </a:xfrm>
          <a:prstGeom prst="rect">
            <a:avLst/>
          </a:prstGeom>
        </p:spPr>
      </p:pic>
    </p:spTree>
    <p:extLst>
      <p:ext uri="{BB962C8B-B14F-4D97-AF65-F5344CB8AC3E}">
        <p14:creationId xmlns="" xmlns:p14="http://schemas.microsoft.com/office/powerpoint/2010/main" val="1595854777"/>
      </p:ext>
    </p:extLst>
  </p:cSld>
  <p:clrMapOvr>
    <a:overrideClrMapping bg1="dk1" tx1="lt1" bg2="dk2" tx2="lt2" accent1="accent1" accent2="accent2" accent3="accent3" accent4="accent4" accent5="accent5" accent6="accent6" hlink="hlink" folHlink="folHlink"/>
  </p:clrMapOvr>
  <p:transition>
    <p:spli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E9814EC2-0960-46F3-BA25-5D7419C327D9}"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 xmlns:p14="http://schemas.microsoft.com/office/powerpoint/2010/main" val="2971227112"/>
      </p:ext>
    </p:extLst>
  </p:cSld>
  <p:clrMapOvr>
    <a:masterClrMapping/>
  </p:clrMapOvr>
  <p:transition>
    <p:spli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4617B">
                  <a:shade val="90000"/>
                </a:srgb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4617B">
                  <a:shade val="90000"/>
                </a:srgb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BE5E2A-06F2-47DF-8F28-1FDF52C1AFF1}"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 xmlns:p14="http://schemas.microsoft.com/office/powerpoint/2010/main" val="4080506442"/>
      </p:ext>
    </p:extLst>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5CD29C-559E-455B-8504-A2FC844B629A}" type="datetimeFigureOut">
              <a:rPr lang="en-US" smtClean="0"/>
              <a:pPr/>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5CD29C-559E-455B-8504-A2FC844B629A}" type="datetimeFigureOut">
              <a:rPr lang="en-US" smtClean="0"/>
              <a:pPr/>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769EC-8600-4006-B117-AAC32A4942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5CD29C-559E-455B-8504-A2FC844B629A}" type="datetimeFigureOut">
              <a:rPr lang="en-US" smtClean="0"/>
              <a:pPr/>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65CD29C-559E-455B-8504-A2FC844B629A}" type="datetimeFigureOut">
              <a:rPr lang="en-US" smtClean="0"/>
              <a:pPr/>
              <a:t>4/17/2013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5CD29C-559E-455B-8504-A2FC844B629A}" type="datetimeFigureOut">
              <a:rPr lang="en-US" smtClean="0"/>
              <a:pPr/>
              <a:t>4/17/2013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CD29C-559E-455B-8504-A2FC844B629A}" type="datetimeFigureOut">
              <a:rPr lang="en-US" smtClean="0"/>
              <a:pPr/>
              <a:t>4/17/2013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5CD29C-559E-455B-8504-A2FC844B629A}" type="datetimeFigureOut">
              <a:rPr lang="en-US" smtClean="0"/>
              <a:pPr/>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769EC-8600-4006-B117-AAC32A4942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5CD29C-559E-455B-8504-A2FC844B629A}" type="datetimeFigureOut">
              <a:rPr lang="en-US" smtClean="0"/>
              <a:pPr/>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B9769EC-8600-4006-B117-AAC32A49421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5CD29C-559E-455B-8504-A2FC844B629A}" type="datetimeFigureOut">
              <a:rPr lang="en-US" smtClean="0"/>
              <a:pPr/>
              <a:t>4/17/2013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9769EC-8600-4006-B117-AAC32A49421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D578A9-E517-4E7D-9B81-EFAB4E7AE5B1}"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 xmlns:p14="http://schemas.microsoft.com/office/powerpoint/2010/main" val="4915869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Lst>
  <p:transition>
    <p:split/>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D578A9-E517-4E7D-9B81-EFAB4E7AE5B1}"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 xmlns:p14="http://schemas.microsoft.com/office/powerpoint/2010/main" val="196883586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Lst>
  <p:transition>
    <p:split/>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STAC\Desktop\Islamic-Sciences.jpg"/>
          <p:cNvPicPr>
            <a:picLocks noChangeAspect="1" noChangeArrowheads="1"/>
          </p:cNvPicPr>
          <p:nvPr/>
        </p:nvPicPr>
        <p:blipFill>
          <a:blip r:embed="rId2" cstate="print"/>
          <a:srcRect/>
          <a:stretch>
            <a:fillRect/>
          </a:stretch>
        </p:blipFill>
        <p:spPr bwMode="auto">
          <a:xfrm>
            <a:off x="1" y="0"/>
            <a:ext cx="9143999" cy="6858000"/>
          </a:xfrm>
          <a:prstGeom prst="rect">
            <a:avLst/>
          </a:prstGeom>
          <a:noFill/>
        </p:spPr>
      </p:pic>
      <p:sp>
        <p:nvSpPr>
          <p:cNvPr id="5" name="Rectangle 4"/>
          <p:cNvSpPr/>
          <p:nvPr/>
        </p:nvSpPr>
        <p:spPr>
          <a:xfrm>
            <a:off x="310687" y="0"/>
            <a:ext cx="8096640"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solidFill>
                  <a:schemeClr val="bg1"/>
                </a:solidFill>
                <a:effectLst>
                  <a:outerShdw blurRad="50800" algn="tl" rotWithShape="0">
                    <a:srgbClr val="000000"/>
                  </a:outerShdw>
                </a:effectLst>
                <a:latin typeface="Arial Black" pitchFamily="34" charset="0"/>
              </a:rPr>
              <a:t>ISLAMISATION OF HUMAN KNOWLEDGE</a:t>
            </a:r>
            <a:endParaRPr lang="en-US" sz="2800" b="1" dirty="0">
              <a:ln w="17780" cmpd="sng">
                <a:solidFill>
                  <a:srgbClr val="FFFFFF"/>
                </a:solidFill>
                <a:prstDash val="solid"/>
                <a:miter lim="800000"/>
              </a:ln>
              <a:solidFill>
                <a:schemeClr val="bg1"/>
              </a:solidFill>
              <a:effectLst>
                <a:outerShdw blurRad="50800" algn="tl" rotWithShape="0">
                  <a:srgbClr val="000000"/>
                </a:outerShdw>
              </a:effectLst>
              <a:latin typeface="Arial Black" pitchFamily="34" charset="0"/>
            </a:endParaRPr>
          </a:p>
        </p:txBody>
      </p:sp>
      <p:sp>
        <p:nvSpPr>
          <p:cNvPr id="6" name="Rectangle 5"/>
          <p:cNvSpPr/>
          <p:nvPr/>
        </p:nvSpPr>
        <p:spPr>
          <a:xfrm>
            <a:off x="1857356" y="5534561"/>
            <a:ext cx="5214974"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000" b="1" spc="50" dirty="0" smtClean="0">
                <a:ln w="11430"/>
                <a:solidFill>
                  <a:schemeClr val="bg1"/>
                </a:solidFill>
                <a:effectLst>
                  <a:outerShdw blurRad="76200" dist="50800" dir="5400000" algn="tl" rotWithShape="0">
                    <a:srgbClr val="000000">
                      <a:alpha val="65000"/>
                    </a:srgbClr>
                  </a:outerShdw>
                </a:effectLst>
              </a:rPr>
              <a:t>By</a:t>
            </a:r>
          </a:p>
          <a:p>
            <a:pPr algn="ctr"/>
            <a:r>
              <a:rPr lang="en-US" sz="2000" b="1" spc="50" dirty="0" smtClean="0">
                <a:ln w="11430"/>
                <a:solidFill>
                  <a:schemeClr val="bg1"/>
                </a:solidFill>
                <a:effectLst>
                  <a:outerShdw blurRad="76200" dist="50800" dir="5400000" algn="tl" rotWithShape="0">
                    <a:srgbClr val="000000">
                      <a:alpha val="65000"/>
                    </a:srgbClr>
                  </a:outerShdw>
                </a:effectLst>
              </a:rPr>
              <a:t>M. </a:t>
            </a:r>
            <a:r>
              <a:rPr lang="en-US" sz="2000" b="1" spc="50" dirty="0" err="1" smtClean="0">
                <a:ln w="11430"/>
                <a:solidFill>
                  <a:schemeClr val="bg1"/>
                </a:solidFill>
                <a:effectLst>
                  <a:outerShdw blurRad="76200" dist="50800" dir="5400000" algn="tl" rotWithShape="0">
                    <a:srgbClr val="000000">
                      <a:alpha val="65000"/>
                    </a:srgbClr>
                  </a:outerShdw>
                </a:effectLst>
              </a:rPr>
              <a:t>Kamal</a:t>
            </a:r>
            <a:r>
              <a:rPr lang="en-US" sz="2000" b="1" spc="50" dirty="0" smtClean="0">
                <a:ln w="11430"/>
                <a:solidFill>
                  <a:schemeClr val="bg1"/>
                </a:solidFill>
                <a:effectLst>
                  <a:outerShdw blurRad="76200" dist="50800" dir="5400000" algn="tl" rotWithShape="0">
                    <a:srgbClr val="000000">
                      <a:alpha val="65000"/>
                    </a:srgbClr>
                  </a:outerShdw>
                </a:effectLst>
              </a:rPr>
              <a:t> Hassan</a:t>
            </a:r>
          </a:p>
          <a:p>
            <a:pPr algn="ctr"/>
            <a:r>
              <a:rPr lang="en-US" sz="2000" b="1" spc="50" dirty="0" smtClean="0">
                <a:ln w="11430"/>
                <a:solidFill>
                  <a:schemeClr val="bg1"/>
                </a:solidFill>
                <a:effectLst>
                  <a:outerShdw blurRad="76200" dist="50800" dir="5400000" algn="tl" rotWithShape="0">
                    <a:srgbClr val="000000">
                      <a:alpha val="65000"/>
                    </a:srgbClr>
                  </a:outerShdw>
                </a:effectLst>
              </a:rPr>
              <a:t>ISTAC</a:t>
            </a:r>
          </a:p>
          <a:p>
            <a:pPr algn="ctr"/>
            <a:r>
              <a:rPr lang="en-US" sz="2000" b="1" spc="50" dirty="0" smtClean="0">
                <a:ln w="11430"/>
                <a:solidFill>
                  <a:schemeClr val="bg1"/>
                </a:solidFill>
                <a:effectLst>
                  <a:outerShdw blurRad="76200" dist="50800" dir="5400000" algn="tl" rotWithShape="0">
                    <a:srgbClr val="000000">
                      <a:alpha val="65000"/>
                    </a:srgbClr>
                  </a:outerShdw>
                </a:effectLst>
              </a:rPr>
              <a:t>29</a:t>
            </a:r>
            <a:r>
              <a:rPr lang="en-US" sz="2000" b="1" spc="50" baseline="30000" dirty="0" smtClean="0">
                <a:ln w="11430"/>
                <a:solidFill>
                  <a:schemeClr val="bg1"/>
                </a:solidFill>
                <a:effectLst>
                  <a:outerShdw blurRad="76200" dist="50800" dir="5400000" algn="tl" rotWithShape="0">
                    <a:srgbClr val="000000">
                      <a:alpha val="65000"/>
                    </a:srgbClr>
                  </a:outerShdw>
                </a:effectLst>
              </a:rPr>
              <a:t>TH</a:t>
            </a:r>
            <a:r>
              <a:rPr lang="en-US" sz="2000" b="1" spc="50" dirty="0" smtClean="0">
                <a:ln w="11430"/>
                <a:solidFill>
                  <a:schemeClr val="bg1"/>
                </a:solidFill>
                <a:effectLst>
                  <a:outerShdw blurRad="76200" dist="50800" dir="5400000" algn="tl" rotWithShape="0">
                    <a:srgbClr val="000000">
                      <a:alpha val="65000"/>
                    </a:srgbClr>
                  </a:outerShdw>
                </a:effectLst>
              </a:rPr>
              <a:t> March 2013</a:t>
            </a:r>
            <a:endParaRPr lang="en-US" sz="2000" b="1" spc="50" dirty="0">
              <a:ln w="11430"/>
              <a:solidFill>
                <a:schemeClr val="bg1"/>
              </a:solidFill>
              <a:effectLst>
                <a:outerShdw blurRad="76200" dist="50800" dir="5400000" algn="tl" rotWithShape="0">
                  <a:srgbClr val="000000">
                    <a:alpha val="6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algn="just">
              <a:lnSpc>
                <a:spcPct val="115000"/>
              </a:lnSpc>
              <a:spcBef>
                <a:spcPts val="0"/>
              </a:spcBef>
              <a:spcAft>
                <a:spcPts val="1000"/>
              </a:spcAft>
              <a:buClr>
                <a:srgbClr val="0BD0D9"/>
              </a:buClr>
            </a:pPr>
            <a:r>
              <a:rPr lang="en-US" sz="4000" dirty="0">
                <a:solidFill>
                  <a:prstClr val="black"/>
                </a:solidFill>
                <a:latin typeface="Calibri"/>
                <a:ea typeface="Calibri"/>
                <a:cs typeface="Arial"/>
              </a:rPr>
              <a:t>It is therefore absurd and a contradiction in terms to suggest the need to purify of what is absolutely pure! </a:t>
            </a:r>
          </a:p>
          <a:p>
            <a:endParaRPr lang="en-US" dirty="0"/>
          </a:p>
        </p:txBody>
      </p:sp>
    </p:spTree>
    <p:extLst>
      <p:ext uri="{BB962C8B-B14F-4D97-AF65-F5344CB8AC3E}">
        <p14:creationId xmlns="" xmlns:p14="http://schemas.microsoft.com/office/powerpoint/2010/main" val="288932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052736"/>
            <a:ext cx="8229600" cy="1143000"/>
          </a:xfrm>
        </p:spPr>
        <p:txBody>
          <a:bodyPr>
            <a:normAutofit fontScale="90000"/>
          </a:bodyPr>
          <a:lstStyle/>
          <a:p>
            <a:pPr lvl="0" indent="-274320" algn="ctr">
              <a:lnSpc>
                <a:spcPct val="115000"/>
              </a:lnSpc>
              <a:spcBef>
                <a:spcPts val="0"/>
              </a:spcBef>
              <a:spcAft>
                <a:spcPts val="1000"/>
              </a:spcAft>
            </a:pPr>
            <a:r>
              <a:rPr lang="en-US" sz="4400" b="1" dirty="0">
                <a:solidFill>
                  <a:prstClr val="black"/>
                </a:solidFill>
                <a:ea typeface="Calibri"/>
                <a:cs typeface="Arial"/>
              </a:rPr>
              <a:t>OTHER EXPRESSIONS OR CONNOTATIONS OF IOHK</a:t>
            </a:r>
            <a:r>
              <a:rPr lang="en-US" sz="1400" dirty="0">
                <a:solidFill>
                  <a:prstClr val="black"/>
                </a:solidFill>
                <a:ea typeface="Calibri"/>
                <a:cs typeface="Arial"/>
              </a:rPr>
              <a:t/>
            </a:r>
            <a:br>
              <a:rPr lang="en-US" sz="1400" dirty="0">
                <a:solidFill>
                  <a:prstClr val="black"/>
                </a:solidFill>
                <a:ea typeface="Calibri"/>
                <a:cs typeface="Arial"/>
              </a:rPr>
            </a:br>
            <a:endParaRPr lang="en-US" dirty="0"/>
          </a:p>
        </p:txBody>
      </p:sp>
      <p:sp>
        <p:nvSpPr>
          <p:cNvPr id="3" name="Content Placeholder 2"/>
          <p:cNvSpPr>
            <a:spLocks noGrp="1"/>
          </p:cNvSpPr>
          <p:nvPr>
            <p:ph idx="1"/>
          </p:nvPr>
        </p:nvSpPr>
        <p:spPr>
          <a:xfrm>
            <a:off x="457200" y="1412776"/>
            <a:ext cx="8229600" cy="4911824"/>
          </a:xfrm>
        </p:spPr>
        <p:txBody>
          <a:bodyPr>
            <a:normAutofit fontScale="92500"/>
          </a:bodyPr>
          <a:lstStyle/>
          <a:p>
            <a:pPr marL="0" marR="0" algn="just">
              <a:lnSpc>
                <a:spcPct val="115000"/>
              </a:lnSpc>
              <a:spcBef>
                <a:spcPts val="0"/>
              </a:spcBef>
              <a:spcAft>
                <a:spcPts val="1000"/>
              </a:spcAft>
            </a:pPr>
            <a:r>
              <a:rPr lang="en-US" sz="3200" dirty="0" smtClean="0">
                <a:latin typeface="Calibri"/>
                <a:ea typeface="Calibri"/>
                <a:cs typeface="Arial"/>
              </a:rPr>
              <a:t>“</a:t>
            </a:r>
            <a:r>
              <a:rPr lang="en-US" sz="3200" dirty="0" err="1">
                <a:latin typeface="Calibri"/>
                <a:ea typeface="Calibri"/>
                <a:cs typeface="Arial"/>
              </a:rPr>
              <a:t>Desecularisation</a:t>
            </a:r>
            <a:r>
              <a:rPr lang="en-US" sz="3200" dirty="0">
                <a:latin typeface="Calibri"/>
                <a:ea typeface="Calibri"/>
                <a:cs typeface="Arial"/>
              </a:rPr>
              <a:t> of knowledge”</a:t>
            </a:r>
          </a:p>
          <a:p>
            <a:pPr marL="0" marR="0" algn="just">
              <a:lnSpc>
                <a:spcPct val="115000"/>
              </a:lnSpc>
              <a:spcBef>
                <a:spcPts val="0"/>
              </a:spcBef>
              <a:spcAft>
                <a:spcPts val="1000"/>
              </a:spcAft>
            </a:pPr>
            <a:r>
              <a:rPr lang="en-US" sz="3200" dirty="0">
                <a:latin typeface="Calibri"/>
                <a:ea typeface="Calibri"/>
                <a:cs typeface="Arial"/>
              </a:rPr>
              <a:t>“Reform of human knowledge and education”</a:t>
            </a:r>
          </a:p>
          <a:p>
            <a:pPr marL="0" marR="0" algn="just">
              <a:lnSpc>
                <a:spcPct val="115000"/>
              </a:lnSpc>
              <a:spcBef>
                <a:spcPts val="0"/>
              </a:spcBef>
              <a:spcAft>
                <a:spcPts val="1000"/>
              </a:spcAft>
            </a:pPr>
            <a:r>
              <a:rPr lang="en-US" sz="3200" dirty="0">
                <a:latin typeface="Calibri"/>
                <a:ea typeface="Calibri"/>
                <a:cs typeface="Arial"/>
              </a:rPr>
              <a:t>“Reform of the human mind”</a:t>
            </a:r>
          </a:p>
          <a:p>
            <a:pPr marL="0" marR="0" algn="just">
              <a:lnSpc>
                <a:spcPct val="115000"/>
              </a:lnSpc>
              <a:spcBef>
                <a:spcPts val="0"/>
              </a:spcBef>
              <a:spcAft>
                <a:spcPts val="1000"/>
              </a:spcAft>
            </a:pPr>
            <a:r>
              <a:rPr lang="en-US" sz="3200" dirty="0">
                <a:latin typeface="Calibri"/>
                <a:ea typeface="Calibri"/>
                <a:cs typeface="Arial"/>
              </a:rPr>
              <a:t>“</a:t>
            </a:r>
            <a:r>
              <a:rPr lang="en-US" sz="3200" dirty="0" err="1">
                <a:latin typeface="Calibri"/>
                <a:ea typeface="Calibri"/>
                <a:cs typeface="Arial"/>
              </a:rPr>
              <a:t>Dekufurisation</a:t>
            </a:r>
            <a:r>
              <a:rPr lang="en-US" sz="3200" dirty="0">
                <a:latin typeface="Calibri"/>
                <a:ea typeface="Calibri"/>
                <a:cs typeface="Arial"/>
              </a:rPr>
              <a:t> of modern knowledge”</a:t>
            </a:r>
          </a:p>
          <a:p>
            <a:pPr marL="0" marR="0" algn="just">
              <a:lnSpc>
                <a:spcPct val="115000"/>
              </a:lnSpc>
              <a:spcBef>
                <a:spcPts val="0"/>
              </a:spcBef>
              <a:spcAft>
                <a:spcPts val="1000"/>
              </a:spcAft>
            </a:pPr>
            <a:r>
              <a:rPr lang="en-US" sz="3200" dirty="0">
                <a:latin typeface="Calibri"/>
                <a:ea typeface="Calibri"/>
                <a:cs typeface="Arial"/>
              </a:rPr>
              <a:t>“</a:t>
            </a:r>
            <a:r>
              <a:rPr lang="en-US" sz="3200" dirty="0" err="1">
                <a:latin typeface="Calibri"/>
                <a:ea typeface="Calibri"/>
                <a:cs typeface="Arial"/>
              </a:rPr>
              <a:t>Dewesternisation</a:t>
            </a:r>
            <a:r>
              <a:rPr lang="en-US" sz="3200" dirty="0">
                <a:latin typeface="Calibri"/>
                <a:ea typeface="Calibri"/>
                <a:cs typeface="Arial"/>
              </a:rPr>
              <a:t>  of contemporary knowledge”</a:t>
            </a:r>
          </a:p>
          <a:p>
            <a:pPr marL="0" marR="0" algn="just">
              <a:lnSpc>
                <a:spcPct val="115000"/>
              </a:lnSpc>
              <a:spcBef>
                <a:spcPts val="0"/>
              </a:spcBef>
              <a:spcAft>
                <a:spcPts val="1000"/>
              </a:spcAft>
            </a:pPr>
            <a:r>
              <a:rPr lang="en-US" sz="3200" dirty="0">
                <a:latin typeface="Calibri"/>
                <a:ea typeface="Calibri"/>
                <a:cs typeface="Arial"/>
              </a:rPr>
              <a:t>“Reconstruction of contemporary knowledge on the basis of the worldview of Islam”</a:t>
            </a:r>
          </a:p>
          <a:p>
            <a:pPr marL="0" indent="0">
              <a:buNone/>
            </a:pPr>
            <a:endParaRPr lang="en-US" dirty="0"/>
          </a:p>
        </p:txBody>
      </p:sp>
    </p:spTree>
    <p:extLst>
      <p:ext uri="{BB962C8B-B14F-4D97-AF65-F5344CB8AC3E}">
        <p14:creationId xmlns="" xmlns:p14="http://schemas.microsoft.com/office/powerpoint/2010/main" val="286261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340768"/>
            <a:ext cx="8229600" cy="1143000"/>
          </a:xfrm>
        </p:spPr>
        <p:txBody>
          <a:bodyPr>
            <a:noAutofit/>
          </a:bodyPr>
          <a:lstStyle/>
          <a:p>
            <a:pPr lvl="0" indent="-274320" algn="ctr">
              <a:lnSpc>
                <a:spcPct val="115000"/>
              </a:lnSpc>
              <a:spcBef>
                <a:spcPts val="0"/>
              </a:spcBef>
              <a:spcAft>
                <a:spcPts val="1000"/>
              </a:spcAft>
            </a:pPr>
            <a:r>
              <a:rPr lang="en-US" sz="4000" b="1" dirty="0">
                <a:solidFill>
                  <a:prstClr val="black"/>
                </a:solidFill>
                <a:ea typeface="Calibri"/>
                <a:cs typeface="Arial"/>
              </a:rPr>
              <a:t>WHY ? or THE RATIONALE FOR IOHK </a:t>
            </a:r>
            <a:r>
              <a:rPr lang="en-US" sz="4000" dirty="0">
                <a:solidFill>
                  <a:prstClr val="black"/>
                </a:solidFill>
                <a:ea typeface="Calibri"/>
                <a:cs typeface="Arial"/>
              </a:rPr>
              <a:t/>
            </a:r>
            <a:br>
              <a:rPr lang="en-US" sz="4000" dirty="0">
                <a:solidFill>
                  <a:prstClr val="black"/>
                </a:solidFill>
                <a:ea typeface="Calibri"/>
                <a:cs typeface="Arial"/>
              </a:rPr>
            </a:br>
            <a:r>
              <a:rPr lang="en-US" sz="4000" dirty="0">
                <a:solidFill>
                  <a:prstClr val="black"/>
                </a:solidFill>
                <a:latin typeface="Constantia"/>
                <a:ea typeface="+mn-ea"/>
                <a:cs typeface="+mn-cs"/>
              </a:rPr>
              <a:t/>
            </a:r>
            <a:br>
              <a:rPr lang="en-US" sz="4000" dirty="0">
                <a:solidFill>
                  <a:prstClr val="black"/>
                </a:solidFill>
                <a:latin typeface="Constantia"/>
                <a:ea typeface="+mn-ea"/>
                <a:cs typeface="+mn-cs"/>
              </a:rPr>
            </a:br>
            <a:endParaRPr lang="en-US" sz="4000" dirty="0"/>
          </a:p>
        </p:txBody>
      </p:sp>
      <p:sp>
        <p:nvSpPr>
          <p:cNvPr id="3" name="Content Placeholder 2"/>
          <p:cNvSpPr>
            <a:spLocks noGrp="1"/>
          </p:cNvSpPr>
          <p:nvPr>
            <p:ph idx="1"/>
          </p:nvPr>
        </p:nvSpPr>
        <p:spPr>
          <a:xfrm>
            <a:off x="457200" y="1484784"/>
            <a:ext cx="8229600" cy="4839816"/>
          </a:xfrm>
        </p:spPr>
        <p:txBody>
          <a:bodyPr>
            <a:normAutofit/>
          </a:bodyPr>
          <a:lstStyle/>
          <a:p>
            <a:pPr marL="342900" lvl="0" indent="-342900" algn="just">
              <a:lnSpc>
                <a:spcPct val="115000"/>
              </a:lnSpc>
              <a:spcBef>
                <a:spcPts val="0"/>
              </a:spcBef>
              <a:buSzPts val="1600"/>
              <a:buFont typeface="+mj-lt"/>
              <a:buAutoNum type="arabicPeriod"/>
            </a:pPr>
            <a:r>
              <a:rPr lang="en-US" sz="3600" dirty="0">
                <a:latin typeface="Calibri"/>
                <a:ea typeface="Calibri"/>
                <a:cs typeface="Arial"/>
              </a:rPr>
              <a:t>Reality, God, the Cosmos, Nature, Life and Man in the worldview of the Qur’an differs from the worldview and epistemologies of secularism, naturalism, positivism, evolutionism, materialism, modernism, postmodernism, secular humanism, atheism.</a:t>
            </a:r>
          </a:p>
          <a:p>
            <a:endParaRPr lang="en-US" dirty="0"/>
          </a:p>
        </p:txBody>
      </p:sp>
    </p:spTree>
    <p:extLst>
      <p:ext uri="{BB962C8B-B14F-4D97-AF65-F5344CB8AC3E}">
        <p14:creationId xmlns="" xmlns:p14="http://schemas.microsoft.com/office/powerpoint/2010/main" val="2280135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348648"/>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467544" y="1268760"/>
            <a:ext cx="8229600" cy="5415880"/>
          </a:xfrm>
        </p:spPr>
        <p:txBody>
          <a:bodyPr>
            <a:noAutofit/>
          </a:bodyPr>
          <a:lstStyle/>
          <a:p>
            <a:pPr marL="457200" lvl="0" indent="-457200" algn="just">
              <a:lnSpc>
                <a:spcPct val="115000"/>
              </a:lnSpc>
              <a:spcBef>
                <a:spcPts val="0"/>
              </a:spcBef>
              <a:buClr>
                <a:srgbClr val="0BD0D9"/>
              </a:buClr>
              <a:buSzPts val="1600"/>
              <a:buFont typeface="+mj-lt"/>
              <a:buAutoNum type="arabicPeriod" startAt="2"/>
            </a:pPr>
            <a:r>
              <a:rPr lang="en-US" sz="3200" dirty="0">
                <a:solidFill>
                  <a:prstClr val="black"/>
                </a:solidFill>
                <a:latin typeface="Calibri"/>
                <a:ea typeface="Calibri"/>
                <a:cs typeface="Arial"/>
              </a:rPr>
              <a:t>The Qur’an affirms and asserts the existence of Allah SWT as the only Creator, the only Sustainer, the only Sovereign, the only Lord, Manager, Regulator, Provider, Owner and </a:t>
            </a:r>
            <a:r>
              <a:rPr lang="en-US" sz="3200" dirty="0" err="1">
                <a:solidFill>
                  <a:prstClr val="black"/>
                </a:solidFill>
                <a:latin typeface="Calibri"/>
                <a:ea typeface="Calibri"/>
                <a:cs typeface="Arial"/>
              </a:rPr>
              <a:t>Willer</a:t>
            </a:r>
            <a:r>
              <a:rPr lang="en-US" sz="3200" dirty="0">
                <a:solidFill>
                  <a:prstClr val="black"/>
                </a:solidFill>
                <a:latin typeface="Calibri"/>
                <a:ea typeface="Calibri"/>
                <a:cs typeface="Arial"/>
              </a:rPr>
              <a:t> of all that exists. </a:t>
            </a:r>
            <a:endParaRPr lang="en-US" sz="3200" dirty="0"/>
          </a:p>
        </p:txBody>
      </p:sp>
    </p:spTree>
    <p:extLst>
      <p:ext uri="{BB962C8B-B14F-4D97-AF65-F5344CB8AC3E}">
        <p14:creationId xmlns="" xmlns:p14="http://schemas.microsoft.com/office/powerpoint/2010/main" val="3214788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457200" y="1484784"/>
            <a:ext cx="8229600" cy="4839816"/>
          </a:xfrm>
        </p:spPr>
        <p:txBody>
          <a:bodyPr/>
          <a:lstStyle/>
          <a:p>
            <a:pPr marL="0" lvl="0" indent="0" algn="just">
              <a:lnSpc>
                <a:spcPct val="115000"/>
              </a:lnSpc>
              <a:spcBef>
                <a:spcPts val="0"/>
              </a:spcBef>
              <a:buClr>
                <a:srgbClr val="0BD0D9"/>
              </a:buClr>
              <a:buSzPts val="1600"/>
              <a:buNone/>
            </a:pPr>
            <a:r>
              <a:rPr lang="en-US" sz="3200" dirty="0">
                <a:solidFill>
                  <a:prstClr val="black"/>
                </a:solidFill>
                <a:latin typeface="Calibri"/>
                <a:ea typeface="Calibri"/>
                <a:cs typeface="Arial"/>
              </a:rPr>
              <a:t>The whole cosmos, universes and nature are His creation out of nothing (</a:t>
            </a:r>
            <a:r>
              <a:rPr lang="en-US" sz="3200" i="1" dirty="0" err="1">
                <a:solidFill>
                  <a:prstClr val="black"/>
                </a:solidFill>
                <a:latin typeface="Calibri"/>
                <a:ea typeface="Calibri"/>
                <a:cs typeface="Arial"/>
              </a:rPr>
              <a:t>creatio</a:t>
            </a:r>
            <a:r>
              <a:rPr lang="en-US" sz="3200" i="1" dirty="0">
                <a:solidFill>
                  <a:prstClr val="black"/>
                </a:solidFill>
                <a:latin typeface="Calibri"/>
                <a:ea typeface="Calibri"/>
                <a:cs typeface="Arial"/>
              </a:rPr>
              <a:t> ex nihilo</a:t>
            </a:r>
            <a:r>
              <a:rPr lang="en-US" sz="3200" dirty="0">
                <a:solidFill>
                  <a:prstClr val="black"/>
                </a:solidFill>
                <a:latin typeface="Calibri"/>
                <a:ea typeface="Calibri"/>
                <a:cs typeface="Arial"/>
              </a:rPr>
              <a:t>) to manifest the SIGNS (</a:t>
            </a:r>
            <a:r>
              <a:rPr lang="en-US" sz="3200" i="1" dirty="0" err="1">
                <a:solidFill>
                  <a:prstClr val="black"/>
                </a:solidFill>
                <a:latin typeface="Calibri"/>
                <a:ea typeface="Calibri"/>
                <a:cs typeface="Arial"/>
              </a:rPr>
              <a:t>aayaat</a:t>
            </a:r>
            <a:r>
              <a:rPr lang="en-US" sz="3200" dirty="0">
                <a:solidFill>
                  <a:prstClr val="black"/>
                </a:solidFill>
                <a:latin typeface="Calibri"/>
                <a:ea typeface="Calibri"/>
                <a:cs typeface="Arial"/>
              </a:rPr>
              <a:t>), Symbols, Indications and evidences of His mercy, bounty, beneficence, power, glory, knowledge, wisdom, purpose and will.</a:t>
            </a:r>
            <a:endParaRPr lang="en-US" sz="3200" dirty="0">
              <a:solidFill>
                <a:prstClr val="black"/>
              </a:solidFill>
            </a:endParaRPr>
          </a:p>
          <a:p>
            <a:pPr marL="0" indent="0">
              <a:buNone/>
            </a:pPr>
            <a:endParaRPr lang="en-US" dirty="0"/>
          </a:p>
        </p:txBody>
      </p:sp>
    </p:spTree>
    <p:extLst>
      <p:ext uri="{BB962C8B-B14F-4D97-AF65-F5344CB8AC3E}">
        <p14:creationId xmlns="" xmlns:p14="http://schemas.microsoft.com/office/powerpoint/2010/main" val="3928335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marL="457200" lvl="0" indent="-457200" algn="just">
              <a:lnSpc>
                <a:spcPct val="115000"/>
              </a:lnSpc>
              <a:spcBef>
                <a:spcPts val="0"/>
              </a:spcBef>
              <a:buClr>
                <a:srgbClr val="0BD0D9"/>
              </a:buClr>
              <a:buSzPts val="1600"/>
              <a:buFont typeface="+mj-lt"/>
              <a:buAutoNum type="arabicPeriod" startAt="2"/>
            </a:pPr>
            <a:r>
              <a:rPr lang="en-US" sz="3200" dirty="0" smtClean="0">
                <a:solidFill>
                  <a:prstClr val="black"/>
                </a:solidFill>
                <a:latin typeface="Calibri"/>
                <a:ea typeface="Calibri"/>
                <a:cs typeface="Arial"/>
              </a:rPr>
              <a:t>They </a:t>
            </a:r>
            <a:r>
              <a:rPr lang="en-US" sz="3200" dirty="0">
                <a:solidFill>
                  <a:prstClr val="black"/>
                </a:solidFill>
                <a:latin typeface="Calibri"/>
                <a:ea typeface="Calibri"/>
                <a:cs typeface="Arial"/>
              </a:rPr>
              <a:t>are all </a:t>
            </a:r>
            <a:r>
              <a:rPr lang="en-US" sz="3200" dirty="0" smtClean="0">
                <a:solidFill>
                  <a:prstClr val="black"/>
                </a:solidFill>
                <a:latin typeface="Calibri"/>
                <a:ea typeface="Calibri"/>
                <a:cs typeface="Arial"/>
              </a:rPr>
              <a:t>subjected (</a:t>
            </a:r>
            <a:r>
              <a:rPr lang="en-US" sz="3200" i="1" dirty="0" err="1" smtClean="0">
                <a:solidFill>
                  <a:prstClr val="black"/>
                </a:solidFill>
                <a:latin typeface="Calibri"/>
                <a:ea typeface="Calibri"/>
                <a:cs typeface="Arial"/>
              </a:rPr>
              <a:t>musakhkharaat</a:t>
            </a:r>
            <a:r>
              <a:rPr lang="en-US" sz="3200" dirty="0" smtClean="0">
                <a:solidFill>
                  <a:prstClr val="black"/>
                </a:solidFill>
                <a:latin typeface="Calibri"/>
                <a:ea typeface="Calibri"/>
                <a:cs typeface="Arial"/>
              </a:rPr>
              <a:t>) </a:t>
            </a:r>
            <a:r>
              <a:rPr lang="en-US" sz="3200" dirty="0">
                <a:solidFill>
                  <a:prstClr val="black"/>
                </a:solidFill>
                <a:latin typeface="Calibri"/>
                <a:ea typeface="Calibri"/>
                <a:cs typeface="Arial"/>
              </a:rPr>
              <a:t>to His laws, patterns or designs and He , out of His </a:t>
            </a:r>
            <a:r>
              <a:rPr lang="en-US" sz="3200" dirty="0" smtClean="0">
                <a:solidFill>
                  <a:prstClr val="black"/>
                </a:solidFill>
                <a:latin typeface="Calibri"/>
                <a:ea typeface="Calibri"/>
                <a:cs typeface="Arial"/>
              </a:rPr>
              <a:t>compassion and wisdom, </a:t>
            </a:r>
            <a:r>
              <a:rPr lang="en-US" sz="3200" dirty="0">
                <a:solidFill>
                  <a:prstClr val="black"/>
                </a:solidFill>
                <a:latin typeface="Calibri"/>
                <a:ea typeface="Calibri"/>
                <a:cs typeface="Arial"/>
              </a:rPr>
              <a:t>has made all that exists in the cosmos subservient to human beings, the crowning glory of all His </a:t>
            </a:r>
            <a:r>
              <a:rPr lang="en-US" sz="3200" dirty="0" smtClean="0">
                <a:solidFill>
                  <a:prstClr val="black"/>
                </a:solidFill>
                <a:latin typeface="Calibri"/>
                <a:ea typeface="Calibri"/>
                <a:cs typeface="Arial"/>
              </a:rPr>
              <a:t>creations.</a:t>
            </a:r>
            <a:endParaRPr lang="en-US" sz="3200" dirty="0">
              <a:solidFill>
                <a:prstClr val="black"/>
              </a:solidFill>
              <a:latin typeface="Calibri"/>
              <a:ea typeface="Calibri"/>
              <a:cs typeface="Arial"/>
            </a:endParaRPr>
          </a:p>
        </p:txBody>
      </p:sp>
    </p:spTree>
    <p:extLst>
      <p:ext uri="{BB962C8B-B14F-4D97-AF65-F5344CB8AC3E}">
        <p14:creationId xmlns="" xmlns:p14="http://schemas.microsoft.com/office/powerpoint/2010/main" val="3290005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96752"/>
            <a:ext cx="8229600" cy="420656"/>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p:txBody>
          <a:bodyPr>
            <a:normAutofit/>
          </a:bodyPr>
          <a:lstStyle/>
          <a:p>
            <a:r>
              <a:rPr lang="en-US" sz="3600" dirty="0">
                <a:solidFill>
                  <a:prstClr val="black"/>
                </a:solidFill>
                <a:latin typeface="Calibri"/>
                <a:ea typeface="Calibri"/>
                <a:cs typeface="Arial"/>
              </a:rPr>
              <a:t>This type of </a:t>
            </a:r>
            <a:r>
              <a:rPr lang="en-US" sz="3600" b="1" dirty="0">
                <a:solidFill>
                  <a:prstClr val="black"/>
                </a:solidFill>
                <a:latin typeface="Calibri"/>
                <a:ea typeface="Calibri"/>
                <a:cs typeface="Arial"/>
              </a:rPr>
              <a:t>theology</a:t>
            </a:r>
            <a:r>
              <a:rPr lang="en-US" sz="3600" dirty="0">
                <a:solidFill>
                  <a:prstClr val="black"/>
                </a:solidFill>
                <a:latin typeface="Calibri"/>
                <a:ea typeface="Calibri"/>
                <a:cs typeface="Arial"/>
              </a:rPr>
              <a:t>, </a:t>
            </a:r>
            <a:r>
              <a:rPr lang="en-US" sz="3600" b="1" dirty="0">
                <a:solidFill>
                  <a:prstClr val="black"/>
                </a:solidFill>
                <a:latin typeface="Calibri"/>
                <a:ea typeface="Calibri"/>
                <a:cs typeface="Arial"/>
              </a:rPr>
              <a:t>ontology</a:t>
            </a:r>
            <a:r>
              <a:rPr lang="en-US" sz="3600" dirty="0">
                <a:solidFill>
                  <a:prstClr val="black"/>
                </a:solidFill>
                <a:latin typeface="Calibri"/>
                <a:ea typeface="Calibri"/>
                <a:cs typeface="Arial"/>
              </a:rPr>
              <a:t> and </a:t>
            </a:r>
            <a:r>
              <a:rPr lang="en-US" sz="3600" b="1" dirty="0">
                <a:solidFill>
                  <a:prstClr val="black"/>
                </a:solidFill>
                <a:latin typeface="Calibri"/>
                <a:ea typeface="Calibri"/>
                <a:cs typeface="Arial"/>
              </a:rPr>
              <a:t>cosmology</a:t>
            </a:r>
            <a:r>
              <a:rPr lang="en-US" sz="3600" dirty="0">
                <a:solidFill>
                  <a:prstClr val="black"/>
                </a:solidFill>
                <a:latin typeface="Calibri"/>
                <a:ea typeface="Calibri"/>
                <a:cs typeface="Arial"/>
              </a:rPr>
              <a:t> are contrary to that which exists – expressed or unexpressed – in the secular worldviews of contemporary civilization</a:t>
            </a:r>
            <a:endParaRPr lang="en-US" sz="3600" dirty="0"/>
          </a:p>
        </p:txBody>
      </p:sp>
    </p:spTree>
    <p:extLst>
      <p:ext uri="{BB962C8B-B14F-4D97-AF65-F5344CB8AC3E}">
        <p14:creationId xmlns="" xmlns:p14="http://schemas.microsoft.com/office/powerpoint/2010/main" val="1222437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616624"/>
          </a:xfrm>
        </p:spPr>
        <p:txBody>
          <a:bodyPr>
            <a:noAutofit/>
          </a:bodyPr>
          <a:lstStyle/>
          <a:p>
            <a:pPr marL="342900" lvl="0" indent="-342900" algn="just">
              <a:lnSpc>
                <a:spcPct val="115000"/>
              </a:lnSpc>
              <a:spcBef>
                <a:spcPts val="0"/>
              </a:spcBef>
              <a:buClr>
                <a:srgbClr val="0BD0D9"/>
              </a:buClr>
              <a:buSzPts val="1600"/>
              <a:buFont typeface="+mj-lt"/>
              <a:buAutoNum type="arabicPeriod" startAt="3"/>
            </a:pPr>
            <a:r>
              <a:rPr lang="en-US" sz="3200" dirty="0">
                <a:solidFill>
                  <a:prstClr val="black"/>
                </a:solidFill>
                <a:latin typeface="Calibri"/>
                <a:ea typeface="Calibri"/>
                <a:cs typeface="Arial"/>
              </a:rPr>
              <a:t>The conception of man in the Qur’an also differs fundamentally from the secular, materialistic or atheistic </a:t>
            </a:r>
            <a:r>
              <a:rPr lang="en-US" sz="3200" dirty="0" smtClean="0">
                <a:solidFill>
                  <a:prstClr val="black"/>
                </a:solidFill>
                <a:latin typeface="Calibri"/>
                <a:ea typeface="Calibri"/>
                <a:cs typeface="Arial"/>
              </a:rPr>
              <a:t>world views</a:t>
            </a:r>
            <a:r>
              <a:rPr lang="en-US" sz="3200" dirty="0">
                <a:solidFill>
                  <a:prstClr val="black"/>
                </a:solidFill>
                <a:latin typeface="Calibri"/>
                <a:ea typeface="Calibri"/>
                <a:cs typeface="Arial"/>
              </a:rPr>
              <a:t>’ notion of man.  In the </a:t>
            </a:r>
            <a:r>
              <a:rPr lang="en-US" sz="3200" dirty="0" err="1">
                <a:solidFill>
                  <a:prstClr val="black"/>
                </a:solidFill>
                <a:latin typeface="Calibri"/>
                <a:ea typeface="Calibri"/>
                <a:cs typeface="Arial"/>
              </a:rPr>
              <a:t>Qur’anic</a:t>
            </a:r>
            <a:r>
              <a:rPr lang="en-US" sz="3200" dirty="0">
                <a:solidFill>
                  <a:prstClr val="black"/>
                </a:solidFill>
                <a:latin typeface="Calibri"/>
                <a:ea typeface="Calibri"/>
                <a:cs typeface="Arial"/>
              </a:rPr>
              <a:t> </a:t>
            </a:r>
            <a:r>
              <a:rPr lang="en-US" sz="3200" b="1" dirty="0" smtClean="0">
                <a:solidFill>
                  <a:prstClr val="black"/>
                </a:solidFill>
                <a:latin typeface="Calibri"/>
                <a:ea typeface="Calibri"/>
                <a:cs typeface="Arial"/>
              </a:rPr>
              <a:t>anthropology</a:t>
            </a:r>
            <a:r>
              <a:rPr lang="en-US" sz="3200" dirty="0" smtClean="0">
                <a:solidFill>
                  <a:prstClr val="black"/>
                </a:solidFill>
                <a:latin typeface="Calibri"/>
                <a:ea typeface="Calibri"/>
                <a:cs typeface="Arial"/>
              </a:rPr>
              <a:t>, </a:t>
            </a:r>
            <a:r>
              <a:rPr lang="en-US" sz="3200" b="1" dirty="0" smtClean="0">
                <a:solidFill>
                  <a:prstClr val="black"/>
                </a:solidFill>
                <a:latin typeface="Calibri"/>
                <a:ea typeface="Calibri"/>
                <a:cs typeface="Arial"/>
              </a:rPr>
              <a:t>axiology </a:t>
            </a:r>
            <a:r>
              <a:rPr lang="en-US" sz="3200" dirty="0" smtClean="0">
                <a:solidFill>
                  <a:prstClr val="black"/>
                </a:solidFill>
                <a:latin typeface="Calibri"/>
                <a:ea typeface="Calibri"/>
                <a:cs typeface="Arial"/>
              </a:rPr>
              <a:t>and</a:t>
            </a:r>
            <a:r>
              <a:rPr lang="en-US" sz="3200" b="1" dirty="0" smtClean="0">
                <a:solidFill>
                  <a:prstClr val="black"/>
                </a:solidFill>
                <a:latin typeface="Calibri"/>
                <a:ea typeface="Calibri"/>
                <a:cs typeface="Arial"/>
              </a:rPr>
              <a:t> ethics</a:t>
            </a:r>
            <a:r>
              <a:rPr lang="en-US" sz="3200" dirty="0" smtClean="0">
                <a:solidFill>
                  <a:prstClr val="black"/>
                </a:solidFill>
                <a:latin typeface="Calibri"/>
                <a:ea typeface="Calibri"/>
                <a:cs typeface="Arial"/>
              </a:rPr>
              <a:t>, </a:t>
            </a:r>
            <a:r>
              <a:rPr lang="en-US" sz="3200" dirty="0">
                <a:solidFill>
                  <a:prstClr val="black"/>
                </a:solidFill>
                <a:latin typeface="Calibri"/>
                <a:ea typeface="Calibri"/>
                <a:cs typeface="Arial"/>
              </a:rPr>
              <a:t>man is the creation of Allah SWT and is a unity of body and soul, the soul being of Divine origin, makes his nature distinctive and </a:t>
            </a:r>
            <a:r>
              <a:rPr lang="en-US" sz="3200" dirty="0" smtClean="0">
                <a:solidFill>
                  <a:prstClr val="black"/>
                </a:solidFill>
                <a:latin typeface="Calibri"/>
                <a:ea typeface="Calibri"/>
                <a:cs typeface="Arial"/>
              </a:rPr>
              <a:t>unique</a:t>
            </a:r>
            <a:endParaRPr lang="en-US" sz="3200" b="1" dirty="0"/>
          </a:p>
        </p:txBody>
      </p:sp>
    </p:spTree>
    <p:extLst>
      <p:ext uri="{BB962C8B-B14F-4D97-AF65-F5344CB8AC3E}">
        <p14:creationId xmlns="" xmlns:p14="http://schemas.microsoft.com/office/powerpoint/2010/main" val="2455186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348648"/>
          </a:xfrm>
        </p:spPr>
        <p:txBody>
          <a:bodyPr>
            <a:normAutofit/>
          </a:bodyPr>
          <a:lstStyle/>
          <a:p>
            <a:r>
              <a:rPr lang="en-US" sz="1600" dirty="0" err="1" smtClean="0"/>
              <a:t>cont</a:t>
            </a:r>
            <a:endParaRPr lang="en-US" sz="1600" dirty="0"/>
          </a:p>
        </p:txBody>
      </p:sp>
      <p:sp>
        <p:nvSpPr>
          <p:cNvPr id="3" name="Content Placeholder 2"/>
          <p:cNvSpPr>
            <a:spLocks noGrp="1"/>
          </p:cNvSpPr>
          <p:nvPr>
            <p:ph idx="1"/>
          </p:nvPr>
        </p:nvSpPr>
        <p:spPr>
          <a:xfrm>
            <a:off x="457200" y="1628800"/>
            <a:ext cx="8229600" cy="4695800"/>
          </a:xfrm>
        </p:spPr>
        <p:txBody>
          <a:bodyPr/>
          <a:lstStyle/>
          <a:p>
            <a:pPr marL="342900" lvl="0" indent="-342900" algn="just">
              <a:lnSpc>
                <a:spcPct val="115000"/>
              </a:lnSpc>
              <a:spcBef>
                <a:spcPts val="0"/>
              </a:spcBef>
              <a:buClr>
                <a:srgbClr val="0BD0D9"/>
              </a:buClr>
              <a:buSzPts val="1600"/>
              <a:buFont typeface="+mj-lt"/>
              <a:buAutoNum type="arabicPeriod" startAt="3"/>
            </a:pPr>
            <a:r>
              <a:rPr lang="en-US" sz="2800" dirty="0" smtClean="0">
                <a:solidFill>
                  <a:prstClr val="black"/>
                </a:solidFill>
                <a:latin typeface="Calibri"/>
                <a:ea typeface="Calibri"/>
                <a:cs typeface="Arial"/>
              </a:rPr>
              <a:t>He </a:t>
            </a:r>
            <a:r>
              <a:rPr lang="en-US" sz="2800" dirty="0">
                <a:solidFill>
                  <a:prstClr val="black"/>
                </a:solidFill>
                <a:latin typeface="Calibri"/>
                <a:ea typeface="Calibri"/>
                <a:cs typeface="Arial"/>
              </a:rPr>
              <a:t>is created by Allah SWT </a:t>
            </a:r>
            <a:r>
              <a:rPr lang="en-US" sz="2800" b="1" i="1" dirty="0">
                <a:solidFill>
                  <a:prstClr val="black"/>
                </a:solidFill>
                <a:latin typeface="Calibri"/>
                <a:ea typeface="Calibri"/>
                <a:cs typeface="Arial"/>
              </a:rPr>
              <a:t>in order to know Him and serve Him</a:t>
            </a:r>
            <a:r>
              <a:rPr lang="en-US" sz="2800" dirty="0">
                <a:solidFill>
                  <a:prstClr val="black"/>
                </a:solidFill>
                <a:latin typeface="Calibri"/>
                <a:ea typeface="Calibri"/>
                <a:cs typeface="Arial"/>
              </a:rPr>
              <a:t>, to become His vicegerent on earth in order to develop worldly life,  existence and civilization </a:t>
            </a:r>
            <a:r>
              <a:rPr lang="en-US" sz="2800" b="1" dirty="0">
                <a:solidFill>
                  <a:prstClr val="black"/>
                </a:solidFill>
                <a:latin typeface="Calibri"/>
                <a:ea typeface="Calibri"/>
                <a:cs typeface="Arial"/>
              </a:rPr>
              <a:t>according to the guidance, plan and will of Allah SWT, </a:t>
            </a:r>
            <a:r>
              <a:rPr lang="en-US" sz="2800" dirty="0">
                <a:solidFill>
                  <a:prstClr val="black"/>
                </a:solidFill>
                <a:latin typeface="Calibri"/>
                <a:ea typeface="Calibri"/>
                <a:cs typeface="Arial"/>
              </a:rPr>
              <a:t>not in defiance, rebellion, arrogance or ingratitude.</a:t>
            </a:r>
            <a:r>
              <a:rPr lang="en-US" sz="2800" b="1" dirty="0">
                <a:solidFill>
                  <a:prstClr val="black"/>
                </a:solidFill>
                <a:latin typeface="Calibri"/>
                <a:ea typeface="Calibri"/>
                <a:cs typeface="Arial"/>
              </a:rPr>
              <a:t>  </a:t>
            </a:r>
            <a:endParaRPr lang="en-US" sz="2800" b="1" dirty="0">
              <a:solidFill>
                <a:prstClr val="black"/>
              </a:solidFill>
            </a:endParaRPr>
          </a:p>
          <a:p>
            <a:endParaRPr lang="en-US" dirty="0"/>
          </a:p>
        </p:txBody>
      </p:sp>
    </p:spTree>
    <p:extLst>
      <p:ext uri="{BB962C8B-B14F-4D97-AF65-F5344CB8AC3E}">
        <p14:creationId xmlns="" xmlns:p14="http://schemas.microsoft.com/office/powerpoint/2010/main" val="1875421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16624"/>
          </a:xfrm>
        </p:spPr>
        <p:txBody>
          <a:bodyPr>
            <a:noAutofit/>
          </a:bodyPr>
          <a:lstStyle/>
          <a:p>
            <a:pPr marL="342900" lvl="0" indent="-342900" algn="just">
              <a:lnSpc>
                <a:spcPct val="115000"/>
              </a:lnSpc>
              <a:spcBef>
                <a:spcPts val="0"/>
              </a:spcBef>
              <a:buClr>
                <a:srgbClr val="0BD0D9"/>
              </a:buClr>
              <a:buSzPts val="1600"/>
              <a:buFont typeface="+mj-lt"/>
              <a:buAutoNum type="arabicPeriod" startAt="3"/>
            </a:pPr>
            <a:r>
              <a:rPr lang="en-US" sz="2800" dirty="0">
                <a:solidFill>
                  <a:prstClr val="black"/>
                </a:solidFill>
                <a:latin typeface="Calibri"/>
                <a:ea typeface="Calibri"/>
                <a:cs typeface="Arial"/>
              </a:rPr>
              <a:t>Equipped with the greatest gift of Allah, the intellect (</a:t>
            </a:r>
            <a:r>
              <a:rPr lang="en-US" sz="2800" b="1" i="1" dirty="0">
                <a:solidFill>
                  <a:prstClr val="black"/>
                </a:solidFill>
                <a:latin typeface="Calibri"/>
                <a:ea typeface="Calibri"/>
                <a:cs typeface="Arial"/>
              </a:rPr>
              <a:t>`</a:t>
            </a:r>
            <a:r>
              <a:rPr lang="en-US" sz="2800" b="1" i="1" dirty="0" err="1">
                <a:solidFill>
                  <a:prstClr val="black"/>
                </a:solidFill>
                <a:latin typeface="Calibri"/>
                <a:ea typeface="Calibri"/>
                <a:cs typeface="Arial"/>
              </a:rPr>
              <a:t>aql</a:t>
            </a:r>
            <a:r>
              <a:rPr lang="en-US" sz="2800" dirty="0">
                <a:solidFill>
                  <a:prstClr val="black"/>
                </a:solidFill>
                <a:latin typeface="Calibri"/>
                <a:ea typeface="Calibri"/>
                <a:cs typeface="Arial"/>
              </a:rPr>
              <a:t>), human beings are directed and guided by Allah SWT to seek and pursue knowledge of this world </a:t>
            </a:r>
            <a:r>
              <a:rPr lang="en-US" sz="2800" dirty="0" smtClean="0">
                <a:solidFill>
                  <a:prstClr val="black"/>
                </a:solidFill>
                <a:latin typeface="Calibri"/>
                <a:ea typeface="Calibri"/>
                <a:cs typeface="Arial"/>
              </a:rPr>
              <a:t>from </a:t>
            </a:r>
            <a:r>
              <a:rPr lang="en-US" sz="2800" dirty="0">
                <a:solidFill>
                  <a:prstClr val="black"/>
                </a:solidFill>
                <a:latin typeface="Calibri"/>
                <a:ea typeface="Calibri"/>
                <a:cs typeface="Arial"/>
              </a:rPr>
              <a:t>the Divine </a:t>
            </a:r>
            <a:r>
              <a:rPr lang="en-US" sz="2800" dirty="0" smtClean="0">
                <a:solidFill>
                  <a:prstClr val="black"/>
                </a:solidFill>
                <a:latin typeface="Calibri"/>
                <a:ea typeface="Calibri"/>
                <a:cs typeface="Arial"/>
              </a:rPr>
              <a:t>scriptures, from their own selves, and from </a:t>
            </a:r>
            <a:r>
              <a:rPr lang="en-US" sz="2800" dirty="0">
                <a:solidFill>
                  <a:prstClr val="black"/>
                </a:solidFill>
                <a:latin typeface="Calibri"/>
                <a:ea typeface="Calibri"/>
                <a:cs typeface="Arial"/>
              </a:rPr>
              <a:t>the “open book” of nature and the universe. As believers, </a:t>
            </a:r>
            <a:r>
              <a:rPr lang="en-US" sz="2800" dirty="0" smtClean="0">
                <a:solidFill>
                  <a:prstClr val="black"/>
                </a:solidFill>
                <a:latin typeface="Calibri"/>
                <a:ea typeface="Calibri"/>
                <a:cs typeface="Arial"/>
              </a:rPr>
              <a:t>they are </a:t>
            </a:r>
            <a:r>
              <a:rPr lang="en-US" sz="2800" dirty="0">
                <a:solidFill>
                  <a:prstClr val="black"/>
                </a:solidFill>
                <a:latin typeface="Calibri"/>
                <a:ea typeface="Calibri"/>
                <a:cs typeface="Arial"/>
              </a:rPr>
              <a:t>to seek knowledge in His </a:t>
            </a:r>
            <a:r>
              <a:rPr lang="en-US" sz="2800" dirty="0" smtClean="0">
                <a:solidFill>
                  <a:prstClr val="black"/>
                </a:solidFill>
                <a:latin typeface="Calibri"/>
                <a:ea typeface="Calibri"/>
                <a:cs typeface="Arial"/>
              </a:rPr>
              <a:t>name (</a:t>
            </a:r>
            <a:r>
              <a:rPr lang="en-US" sz="2800" b="1" i="1" dirty="0" smtClean="0">
                <a:solidFill>
                  <a:prstClr val="black"/>
                </a:solidFill>
                <a:latin typeface="Calibri"/>
                <a:ea typeface="Calibri"/>
                <a:cs typeface="Arial"/>
              </a:rPr>
              <a:t>IQRA’ B’ISMI RABBIKA ‘LLADHII KHALAQ</a:t>
            </a:r>
            <a:r>
              <a:rPr lang="en-US" sz="2800" dirty="0" smtClean="0">
                <a:solidFill>
                  <a:prstClr val="black"/>
                </a:solidFill>
                <a:latin typeface="Calibri"/>
                <a:ea typeface="Calibri"/>
                <a:cs typeface="Arial"/>
              </a:rPr>
              <a:t>), </a:t>
            </a:r>
            <a:r>
              <a:rPr lang="en-US" sz="2800" dirty="0">
                <a:solidFill>
                  <a:prstClr val="black"/>
                </a:solidFill>
                <a:latin typeface="Calibri"/>
                <a:ea typeface="Calibri"/>
                <a:cs typeface="Arial"/>
              </a:rPr>
              <a:t>to use all the revealed and acquired knowledge in the spirit of </a:t>
            </a:r>
            <a:r>
              <a:rPr lang="en-US" sz="2800" b="1" dirty="0" smtClean="0">
                <a:solidFill>
                  <a:prstClr val="black"/>
                </a:solidFill>
                <a:latin typeface="Calibri"/>
                <a:ea typeface="Calibri"/>
                <a:cs typeface="Arial"/>
              </a:rPr>
              <a:t>SERVITUDE</a:t>
            </a:r>
            <a:r>
              <a:rPr lang="en-US" sz="2800" dirty="0" smtClean="0">
                <a:solidFill>
                  <a:prstClr val="black"/>
                </a:solidFill>
                <a:latin typeface="Calibri"/>
                <a:ea typeface="Calibri"/>
                <a:cs typeface="Arial"/>
              </a:rPr>
              <a:t> </a:t>
            </a:r>
            <a:r>
              <a:rPr lang="en-US" sz="2800" dirty="0">
                <a:solidFill>
                  <a:prstClr val="black"/>
                </a:solidFill>
                <a:latin typeface="Calibri"/>
                <a:ea typeface="Calibri"/>
                <a:cs typeface="Arial"/>
              </a:rPr>
              <a:t>to Him, </a:t>
            </a:r>
            <a:r>
              <a:rPr lang="en-US" sz="2800" b="1" dirty="0" smtClean="0">
                <a:solidFill>
                  <a:prstClr val="black"/>
                </a:solidFill>
                <a:latin typeface="Calibri"/>
                <a:ea typeface="Calibri"/>
                <a:cs typeface="Arial"/>
              </a:rPr>
              <a:t>GRATITUDE</a:t>
            </a:r>
            <a:r>
              <a:rPr lang="en-US" sz="2800" dirty="0" smtClean="0">
                <a:solidFill>
                  <a:prstClr val="black"/>
                </a:solidFill>
                <a:latin typeface="Calibri"/>
                <a:ea typeface="Calibri"/>
                <a:cs typeface="Arial"/>
              </a:rPr>
              <a:t> </a:t>
            </a:r>
            <a:r>
              <a:rPr lang="en-US" sz="2800" dirty="0">
                <a:solidFill>
                  <a:prstClr val="black"/>
                </a:solidFill>
                <a:latin typeface="Calibri"/>
                <a:ea typeface="Calibri"/>
                <a:cs typeface="Arial"/>
              </a:rPr>
              <a:t>to Him and </a:t>
            </a:r>
            <a:r>
              <a:rPr lang="en-US" sz="2800" b="1" dirty="0" smtClean="0">
                <a:solidFill>
                  <a:prstClr val="black"/>
                </a:solidFill>
                <a:latin typeface="Calibri"/>
                <a:ea typeface="Calibri"/>
                <a:cs typeface="Arial"/>
              </a:rPr>
              <a:t>PIETY</a:t>
            </a:r>
            <a:r>
              <a:rPr lang="en-US" sz="2800" dirty="0" smtClean="0">
                <a:solidFill>
                  <a:prstClr val="black"/>
                </a:solidFill>
                <a:latin typeface="Calibri"/>
                <a:ea typeface="Calibri"/>
                <a:cs typeface="Arial"/>
              </a:rPr>
              <a:t> </a:t>
            </a:r>
            <a:r>
              <a:rPr lang="en-US" sz="2800" dirty="0">
                <a:solidFill>
                  <a:prstClr val="black"/>
                </a:solidFill>
                <a:latin typeface="Calibri"/>
                <a:ea typeface="Calibri"/>
                <a:cs typeface="Arial"/>
              </a:rPr>
              <a:t>towards Him. </a:t>
            </a:r>
            <a:endParaRPr lang="en-US" sz="2800" dirty="0"/>
          </a:p>
        </p:txBody>
      </p:sp>
    </p:spTree>
    <p:extLst>
      <p:ext uri="{BB962C8B-B14F-4D97-AF65-F5344CB8AC3E}">
        <p14:creationId xmlns="" xmlns:p14="http://schemas.microsoft.com/office/powerpoint/2010/main" val="376448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52736"/>
            <a:ext cx="8229600" cy="1143000"/>
          </a:xfrm>
        </p:spPr>
        <p:txBody>
          <a:bodyPr>
            <a:normAutofit fontScale="90000"/>
          </a:bodyPr>
          <a:lstStyle/>
          <a:p>
            <a:pPr lvl="0" algn="ctr">
              <a:lnSpc>
                <a:spcPct val="115000"/>
              </a:lnSpc>
              <a:spcBef>
                <a:spcPts val="0"/>
              </a:spcBef>
              <a:spcAft>
                <a:spcPts val="1000"/>
              </a:spcAft>
            </a:pPr>
            <a:r>
              <a:rPr lang="en-US" sz="4900" b="1" dirty="0">
                <a:solidFill>
                  <a:prstClr val="black"/>
                </a:solidFill>
                <a:ea typeface="Calibri"/>
                <a:cs typeface="Arial"/>
              </a:rPr>
              <a:t>WHAT IS IOHK</a:t>
            </a:r>
            <a:r>
              <a:rPr lang="en-US" sz="1700" dirty="0">
                <a:solidFill>
                  <a:prstClr val="black"/>
                </a:solidFill>
                <a:ea typeface="Calibri"/>
                <a:cs typeface="Arial"/>
              </a:rPr>
              <a:t/>
            </a:r>
            <a:br>
              <a:rPr lang="en-US" sz="1700" dirty="0">
                <a:solidFill>
                  <a:prstClr val="black"/>
                </a:solidFill>
                <a:ea typeface="Calibri"/>
                <a:cs typeface="Arial"/>
              </a:rPr>
            </a:br>
            <a:endParaRPr lang="en-US" dirty="0"/>
          </a:p>
        </p:txBody>
      </p:sp>
      <p:sp>
        <p:nvSpPr>
          <p:cNvPr id="3" name="Content Placeholder 2"/>
          <p:cNvSpPr>
            <a:spLocks noGrp="1"/>
          </p:cNvSpPr>
          <p:nvPr>
            <p:ph idx="1"/>
          </p:nvPr>
        </p:nvSpPr>
        <p:spPr>
          <a:xfrm>
            <a:off x="457200" y="1556792"/>
            <a:ext cx="8229600" cy="4767808"/>
          </a:xfrm>
        </p:spPr>
        <p:txBody>
          <a:bodyPr>
            <a:normAutofit/>
          </a:bodyPr>
          <a:lstStyle/>
          <a:p>
            <a:pPr marL="0" marR="0" algn="just">
              <a:lnSpc>
                <a:spcPct val="115000"/>
              </a:lnSpc>
              <a:spcBef>
                <a:spcPts val="0"/>
              </a:spcBef>
              <a:spcAft>
                <a:spcPts val="1000"/>
              </a:spcAft>
            </a:pPr>
            <a:r>
              <a:rPr lang="en-US" sz="2800" dirty="0" smtClean="0">
                <a:latin typeface="Calibri"/>
                <a:ea typeface="Calibri"/>
                <a:cs typeface="Arial"/>
              </a:rPr>
              <a:t>IOHK </a:t>
            </a:r>
            <a:r>
              <a:rPr lang="en-US" sz="2800" dirty="0">
                <a:latin typeface="Calibri"/>
                <a:ea typeface="Calibri"/>
                <a:cs typeface="Arial"/>
              </a:rPr>
              <a:t>(</a:t>
            </a:r>
            <a:r>
              <a:rPr lang="en-US" sz="2800" i="1" dirty="0" err="1">
                <a:latin typeface="Calibri"/>
                <a:ea typeface="Calibri"/>
                <a:cs typeface="Arial"/>
              </a:rPr>
              <a:t>islamiyyat</a:t>
            </a:r>
            <a:r>
              <a:rPr lang="en-US" sz="2800" i="1" dirty="0">
                <a:latin typeface="Calibri"/>
                <a:ea typeface="Calibri"/>
                <a:cs typeface="Arial"/>
              </a:rPr>
              <a:t> al-</a:t>
            </a:r>
            <a:r>
              <a:rPr lang="en-US" sz="2800" i="1" dirty="0" err="1">
                <a:latin typeface="Calibri"/>
                <a:ea typeface="Calibri"/>
                <a:cs typeface="Arial"/>
              </a:rPr>
              <a:t>ma`aarif</a:t>
            </a:r>
            <a:r>
              <a:rPr lang="en-US" sz="2800" i="1" dirty="0">
                <a:latin typeface="Calibri"/>
                <a:ea typeface="Calibri"/>
                <a:cs typeface="Arial"/>
              </a:rPr>
              <a:t> al-</a:t>
            </a:r>
            <a:r>
              <a:rPr lang="en-US" sz="2800" i="1" dirty="0" err="1">
                <a:latin typeface="Calibri"/>
                <a:ea typeface="Calibri"/>
                <a:cs typeface="Arial"/>
              </a:rPr>
              <a:t>bashariyyah</a:t>
            </a:r>
            <a:r>
              <a:rPr lang="en-US" sz="2800" dirty="0">
                <a:latin typeface="Calibri"/>
                <a:ea typeface="Calibri"/>
                <a:cs typeface="Arial"/>
              </a:rPr>
              <a:t>) is a process of pursuing, adapting, developing, producing, evaluating, disseminating and utilizing various aspects of “acquired (</a:t>
            </a:r>
            <a:r>
              <a:rPr lang="en-US" sz="2800" i="1" dirty="0" err="1">
                <a:latin typeface="Calibri"/>
                <a:ea typeface="Calibri"/>
                <a:cs typeface="Arial"/>
              </a:rPr>
              <a:t>muktasabah</a:t>
            </a:r>
            <a:r>
              <a:rPr lang="en-US" sz="2800" dirty="0">
                <a:latin typeface="Calibri"/>
                <a:ea typeface="Calibri"/>
                <a:cs typeface="Arial"/>
              </a:rPr>
              <a:t>) human knowledge” (as distinct from Divinely revealed knowledge (</a:t>
            </a:r>
            <a:r>
              <a:rPr lang="en-US" sz="2800" i="1" dirty="0" err="1">
                <a:latin typeface="Calibri"/>
                <a:ea typeface="Calibri"/>
                <a:cs typeface="Arial"/>
              </a:rPr>
              <a:t>wahy</a:t>
            </a:r>
            <a:r>
              <a:rPr lang="en-US" sz="2800" dirty="0">
                <a:latin typeface="Calibri"/>
                <a:ea typeface="Calibri"/>
                <a:cs typeface="Arial"/>
              </a:rPr>
              <a:t> and </a:t>
            </a:r>
            <a:r>
              <a:rPr lang="en-US" sz="2800" i="1" dirty="0">
                <a:latin typeface="Calibri"/>
                <a:ea typeface="Calibri"/>
                <a:cs typeface="Arial"/>
              </a:rPr>
              <a:t>al-</a:t>
            </a:r>
            <a:r>
              <a:rPr lang="en-US" sz="2800" i="1" dirty="0" err="1">
                <a:latin typeface="Calibri"/>
                <a:ea typeface="Calibri"/>
                <a:cs typeface="Arial"/>
              </a:rPr>
              <a:t>ma`rifah</a:t>
            </a:r>
            <a:r>
              <a:rPr lang="en-US" sz="2800" i="1" dirty="0">
                <a:latin typeface="Calibri"/>
                <a:ea typeface="Calibri"/>
                <a:cs typeface="Arial"/>
              </a:rPr>
              <a:t> al-</a:t>
            </a:r>
            <a:r>
              <a:rPr lang="en-US" sz="2800" i="1" dirty="0" err="1">
                <a:latin typeface="Calibri"/>
                <a:ea typeface="Calibri"/>
                <a:cs typeface="Arial"/>
              </a:rPr>
              <a:t>qaaimah</a:t>
            </a:r>
            <a:r>
              <a:rPr lang="en-US" sz="2800" i="1" dirty="0">
                <a:latin typeface="Calibri"/>
                <a:ea typeface="Calibri"/>
                <a:cs typeface="Arial"/>
              </a:rPr>
              <a:t> `</a:t>
            </a:r>
            <a:r>
              <a:rPr lang="en-US" sz="2800" i="1" dirty="0" err="1">
                <a:latin typeface="Calibri"/>
                <a:ea typeface="Calibri"/>
                <a:cs typeface="Arial"/>
              </a:rPr>
              <a:t>ala</a:t>
            </a:r>
            <a:r>
              <a:rPr lang="en-US" sz="2800" i="1" dirty="0">
                <a:latin typeface="Calibri"/>
                <a:ea typeface="Calibri"/>
                <a:cs typeface="Arial"/>
              </a:rPr>
              <a:t> al-</a:t>
            </a:r>
            <a:r>
              <a:rPr lang="en-US" sz="2800" i="1" dirty="0" err="1">
                <a:latin typeface="Calibri"/>
                <a:ea typeface="Calibri"/>
                <a:cs typeface="Arial"/>
              </a:rPr>
              <a:t>wahy</a:t>
            </a:r>
            <a:r>
              <a:rPr lang="en-US" sz="2800" dirty="0">
                <a:latin typeface="Calibri"/>
                <a:ea typeface="Calibri"/>
                <a:cs typeface="Arial"/>
              </a:rPr>
              <a:t>), in accordance, or in harmony, with the worldview, injunctions, principles, values and norms of the Qur’an.</a:t>
            </a:r>
          </a:p>
          <a:p>
            <a:endParaRPr lang="en-US" dirty="0"/>
          </a:p>
        </p:txBody>
      </p:sp>
    </p:spTree>
    <p:extLst>
      <p:ext uri="{BB962C8B-B14F-4D97-AF65-F5344CB8AC3E}">
        <p14:creationId xmlns="" xmlns:p14="http://schemas.microsoft.com/office/powerpoint/2010/main" val="790852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a:bodyPr>
          <a:lstStyle/>
          <a:p>
            <a:pPr marL="342900" lvl="0" indent="-342900" algn="just">
              <a:lnSpc>
                <a:spcPct val="115000"/>
              </a:lnSpc>
              <a:spcBef>
                <a:spcPts val="0"/>
              </a:spcBef>
              <a:buClr>
                <a:srgbClr val="0BD0D9"/>
              </a:buClr>
              <a:buSzPts val="1600"/>
              <a:buFont typeface="+mj-lt"/>
              <a:buAutoNum type="arabicPeriod" startAt="3"/>
            </a:pPr>
            <a:r>
              <a:rPr lang="en-US" sz="2800" dirty="0">
                <a:solidFill>
                  <a:prstClr val="black"/>
                </a:solidFill>
                <a:latin typeface="Calibri"/>
                <a:ea typeface="Calibri"/>
                <a:cs typeface="Arial"/>
              </a:rPr>
              <a:t>As servants, vicegerents and believers of Allah SWT, human beings are supposed to construct their families, societies, cultures, economies, states and </a:t>
            </a:r>
            <a:r>
              <a:rPr lang="en-US" sz="2800" dirty="0" err="1">
                <a:solidFill>
                  <a:prstClr val="black"/>
                </a:solidFill>
                <a:latin typeface="Calibri"/>
                <a:ea typeface="Calibri"/>
                <a:cs typeface="Arial"/>
              </a:rPr>
              <a:t>civilisations</a:t>
            </a:r>
            <a:r>
              <a:rPr lang="en-US" sz="2800" dirty="0">
                <a:solidFill>
                  <a:prstClr val="black"/>
                </a:solidFill>
                <a:latin typeface="Calibri"/>
                <a:ea typeface="Calibri"/>
                <a:cs typeface="Arial"/>
              </a:rPr>
              <a:t> based on the worldview of Islam with the objective of achieving </a:t>
            </a:r>
            <a:r>
              <a:rPr lang="en-US" sz="2800" b="1" dirty="0">
                <a:solidFill>
                  <a:prstClr val="black"/>
                </a:solidFill>
                <a:latin typeface="Calibri"/>
                <a:ea typeface="Calibri"/>
                <a:cs typeface="Arial"/>
              </a:rPr>
              <a:t>goodness in this world </a:t>
            </a:r>
            <a:r>
              <a:rPr lang="en-US" sz="2800" dirty="0">
                <a:solidFill>
                  <a:prstClr val="black"/>
                </a:solidFill>
                <a:latin typeface="Calibri"/>
                <a:ea typeface="Calibri"/>
                <a:cs typeface="Arial"/>
              </a:rPr>
              <a:t>and </a:t>
            </a:r>
            <a:r>
              <a:rPr lang="en-US" sz="2800" b="1" dirty="0">
                <a:solidFill>
                  <a:prstClr val="black"/>
                </a:solidFill>
                <a:latin typeface="Calibri"/>
                <a:ea typeface="Calibri"/>
                <a:cs typeface="Arial"/>
              </a:rPr>
              <a:t>goodness in the Hereafter </a:t>
            </a:r>
            <a:r>
              <a:rPr lang="en-US" sz="2800" dirty="0">
                <a:solidFill>
                  <a:prstClr val="black"/>
                </a:solidFill>
                <a:latin typeface="Calibri"/>
                <a:ea typeface="Calibri"/>
                <a:cs typeface="Arial"/>
              </a:rPr>
              <a:t>as the eternal abode of true happiness or true misery</a:t>
            </a:r>
            <a:r>
              <a:rPr lang="en-US" sz="2800" dirty="0" smtClean="0">
                <a:solidFill>
                  <a:prstClr val="black"/>
                </a:solidFill>
                <a:latin typeface="Calibri"/>
                <a:ea typeface="Calibri"/>
                <a:cs typeface="Arial"/>
              </a:rPr>
              <a:t>.</a:t>
            </a:r>
          </a:p>
        </p:txBody>
      </p:sp>
    </p:spTree>
    <p:extLst>
      <p:ext uri="{BB962C8B-B14F-4D97-AF65-F5344CB8AC3E}">
        <p14:creationId xmlns="" xmlns:p14="http://schemas.microsoft.com/office/powerpoint/2010/main" val="1004114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normAutofit/>
          </a:bodyPr>
          <a:lstStyle/>
          <a:p>
            <a:pPr lvl="0" algn="just">
              <a:buClr>
                <a:srgbClr val="0BD0D9"/>
              </a:buClr>
            </a:pPr>
            <a:r>
              <a:rPr lang="en-US" sz="3600" dirty="0">
                <a:solidFill>
                  <a:prstClr val="black"/>
                </a:solidFill>
                <a:latin typeface="Calibri"/>
                <a:cs typeface="Arial"/>
              </a:rPr>
              <a:t>The “community of believing Muslims” formed after the </a:t>
            </a:r>
            <a:r>
              <a:rPr lang="en-US" sz="3600" dirty="0" err="1">
                <a:solidFill>
                  <a:prstClr val="black"/>
                </a:solidFill>
                <a:latin typeface="Calibri"/>
                <a:cs typeface="Arial"/>
              </a:rPr>
              <a:t>Hijrah</a:t>
            </a:r>
            <a:r>
              <a:rPr lang="en-US" sz="3600" dirty="0">
                <a:solidFill>
                  <a:prstClr val="black"/>
                </a:solidFill>
                <a:latin typeface="Calibri"/>
                <a:cs typeface="Arial"/>
              </a:rPr>
              <a:t> of the Prophet (SAW) is designated by Allah SWT Himself as the Best Community (</a:t>
            </a:r>
            <a:r>
              <a:rPr lang="en-US" sz="3600" b="1" i="1" dirty="0">
                <a:solidFill>
                  <a:prstClr val="black"/>
                </a:solidFill>
                <a:latin typeface="Calibri"/>
                <a:cs typeface="Arial"/>
              </a:rPr>
              <a:t>KHAIR UMMAH</a:t>
            </a:r>
            <a:r>
              <a:rPr lang="en-US" sz="3600" dirty="0">
                <a:solidFill>
                  <a:prstClr val="black"/>
                </a:solidFill>
                <a:latin typeface="Calibri"/>
                <a:cs typeface="Arial"/>
              </a:rPr>
              <a:t>) and The Justly Balanced Community (</a:t>
            </a:r>
            <a:r>
              <a:rPr lang="en-US" sz="3600" b="1" i="1" dirty="0">
                <a:solidFill>
                  <a:prstClr val="black"/>
                </a:solidFill>
                <a:latin typeface="Calibri"/>
                <a:cs typeface="Arial"/>
              </a:rPr>
              <a:t>UMMATAN WASATAN</a:t>
            </a:r>
            <a:r>
              <a:rPr lang="en-US" sz="3600" dirty="0">
                <a:solidFill>
                  <a:prstClr val="black"/>
                </a:solidFill>
                <a:latin typeface="Calibri"/>
                <a:cs typeface="Arial"/>
              </a:rPr>
              <a:t>) to be the exemplars of justice, moral excellence and balance. </a:t>
            </a:r>
            <a:endParaRPr lang="en-US" sz="3600" dirty="0"/>
          </a:p>
        </p:txBody>
      </p:sp>
    </p:spTree>
    <p:extLst>
      <p:ext uri="{BB962C8B-B14F-4D97-AF65-F5344CB8AC3E}">
        <p14:creationId xmlns="" xmlns:p14="http://schemas.microsoft.com/office/powerpoint/2010/main" val="3689661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buClr>
                <a:srgbClr val="0BD0D9"/>
              </a:buClr>
            </a:pPr>
            <a:r>
              <a:rPr lang="en-US" sz="3600" dirty="0">
                <a:solidFill>
                  <a:prstClr val="black"/>
                </a:solidFill>
                <a:latin typeface="Calibri"/>
                <a:cs typeface="Arial"/>
              </a:rPr>
              <a:t>This has wide implications on the pursuit,  production, construction, reconstruction, </a:t>
            </a:r>
            <a:r>
              <a:rPr lang="en-US" sz="3600" dirty="0" err="1">
                <a:solidFill>
                  <a:prstClr val="black"/>
                </a:solidFill>
                <a:latin typeface="Calibri"/>
                <a:cs typeface="Arial"/>
              </a:rPr>
              <a:t>organisation</a:t>
            </a:r>
            <a:r>
              <a:rPr lang="en-US" sz="3600" dirty="0">
                <a:solidFill>
                  <a:prstClr val="black"/>
                </a:solidFill>
                <a:latin typeface="Calibri"/>
                <a:cs typeface="Arial"/>
              </a:rPr>
              <a:t>, evaluation, utilization of human knowledge.</a:t>
            </a:r>
            <a:endParaRPr lang="en-US" sz="3600" dirty="0">
              <a:solidFill>
                <a:prstClr val="black"/>
              </a:solidFill>
            </a:endParaRPr>
          </a:p>
          <a:p>
            <a:pPr marL="0" lvl="0" indent="0">
              <a:buClr>
                <a:srgbClr val="0BD0D9"/>
              </a:buClr>
              <a:buNone/>
            </a:pPr>
            <a:endParaRPr lang="en-US" dirty="0">
              <a:solidFill>
                <a:prstClr val="black"/>
              </a:solidFill>
            </a:endParaRPr>
          </a:p>
          <a:p>
            <a:pPr marL="0" indent="0">
              <a:buNone/>
            </a:pPr>
            <a:endParaRPr lang="en-US" dirty="0"/>
          </a:p>
        </p:txBody>
      </p:sp>
    </p:spTree>
    <p:extLst>
      <p:ext uri="{BB962C8B-B14F-4D97-AF65-F5344CB8AC3E}">
        <p14:creationId xmlns="" xmlns:p14="http://schemas.microsoft.com/office/powerpoint/2010/main" val="1417384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370416"/>
          </a:xfrm>
        </p:spPr>
        <p:txBody>
          <a:bodyPr>
            <a:normAutofit fontScale="90000"/>
          </a:bodyPr>
          <a:lstStyle/>
          <a:p>
            <a:pPr lvl="0" algn="ctr">
              <a:defRPr/>
            </a:pPr>
            <a:r>
              <a:rPr lang="en-US" sz="5500" b="1" dirty="0" smtClean="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t>
            </a:r>
            <a:r>
              <a:rPr lang="en-US" sz="5500" b="1" dirty="0" smtClean="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WHY</a:t>
            </a: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solidFill>
                <a:schemeClr val="accent1">
                  <a:lumMod val="60000"/>
                  <a:lumOff val="40000"/>
                </a:schemeClr>
              </a:solidFill>
            </a:endParaRPr>
          </a:p>
        </p:txBody>
      </p:sp>
      <p:sp>
        <p:nvSpPr>
          <p:cNvPr id="3" name="Content Placeholder 2"/>
          <p:cNvSpPr>
            <a:spLocks noGrp="1"/>
          </p:cNvSpPr>
          <p:nvPr>
            <p:ph idx="1"/>
          </p:nvPr>
        </p:nvSpPr>
        <p:spPr>
          <a:xfrm>
            <a:off x="457200" y="1412776"/>
            <a:ext cx="8229600" cy="4911824"/>
          </a:xfrm>
        </p:spPr>
        <p:txBody>
          <a:bodyPr>
            <a:normAutofit/>
          </a:bodyPr>
          <a:lstStyle/>
          <a:p>
            <a:pPr marL="914400" lvl="0" indent="-914400" algn="ctr">
              <a:buClrTx/>
              <a:buSzTx/>
              <a:buNone/>
              <a:defRPr/>
            </a:pPr>
            <a:r>
              <a:rPr lang="en-US" sz="2400" b="1" dirty="0">
                <a:latin typeface="Albertus Medium" pitchFamily="34" charset="0"/>
              </a:rPr>
              <a:t>B.1.	</a:t>
            </a:r>
            <a:r>
              <a:rPr lang="en-US" sz="2400" b="1" cap="all" dirty="0">
                <a:latin typeface="Albertus Medium" pitchFamily="34" charset="0"/>
              </a:rPr>
              <a:t>The moral and intellectual </a:t>
            </a:r>
            <a:r>
              <a:rPr lang="en-US" sz="2400" b="1" dirty="0">
                <a:latin typeface="Albertus Medium" pitchFamily="34" charset="0"/>
              </a:rPr>
              <a:t>DESIDERATA</a:t>
            </a:r>
            <a:r>
              <a:rPr lang="en-US" sz="2400" b="1" cap="all" dirty="0">
                <a:latin typeface="Albertus Medium" pitchFamily="34" charset="0"/>
              </a:rPr>
              <a:t> of being :</a:t>
            </a:r>
            <a:endParaRPr lang="en-US" sz="2400" b="1" dirty="0">
              <a:latin typeface="Albertus Medium" pitchFamily="34" charset="0"/>
            </a:endParaRPr>
          </a:p>
          <a:p>
            <a:pPr marL="1487488" lvl="0" indent="-573088" algn="just">
              <a:buClrTx/>
              <a:buSzTx/>
              <a:buFont typeface="+mj-lt"/>
              <a:buAutoNum type="arabicPeriod"/>
            </a:pPr>
            <a:r>
              <a:rPr lang="en-US" sz="2800" dirty="0">
                <a:latin typeface="Albertus Medium" pitchFamily="34" charset="0"/>
              </a:rPr>
              <a:t>The sons of Adam, </a:t>
            </a:r>
            <a:r>
              <a:rPr lang="en-US" sz="2800" i="1" dirty="0" err="1">
                <a:latin typeface="Albertus Medium" pitchFamily="34" charset="0"/>
              </a:rPr>
              <a:t>Ins</a:t>
            </a:r>
            <a:r>
              <a:rPr lang="en-US" sz="2800" i="1" dirty="0" err="1">
                <a:latin typeface="Albertus Medium"/>
              </a:rPr>
              <a:t>an</a:t>
            </a:r>
            <a:r>
              <a:rPr lang="en-US" sz="2800" dirty="0">
                <a:latin typeface="Albertus Medium"/>
              </a:rPr>
              <a:t> endowed with the </a:t>
            </a:r>
            <a:r>
              <a:rPr lang="en-US" sz="2800" baseline="44000" dirty="0">
                <a:latin typeface="Albertus Medium"/>
              </a:rPr>
              <a:t>`</a:t>
            </a:r>
            <a:r>
              <a:rPr lang="en-US" sz="2800" i="1" dirty="0" err="1">
                <a:latin typeface="Albertus Medium"/>
              </a:rPr>
              <a:t>Aql</a:t>
            </a:r>
            <a:r>
              <a:rPr lang="en-US" sz="2800" dirty="0">
                <a:latin typeface="Albertus Medium"/>
              </a:rPr>
              <a:t> (intellect) as a Divine </a:t>
            </a:r>
            <a:r>
              <a:rPr lang="en-US" sz="2800" i="1" dirty="0" err="1">
                <a:latin typeface="Albertus Medium"/>
              </a:rPr>
              <a:t>Amanah</a:t>
            </a:r>
            <a:r>
              <a:rPr lang="en-US" sz="2800" dirty="0">
                <a:latin typeface="Albertus Medium"/>
              </a:rPr>
              <a:t> (Trust) created for `</a:t>
            </a:r>
            <a:r>
              <a:rPr lang="en-US" sz="2800" i="1" dirty="0" err="1">
                <a:latin typeface="Albertus Medium"/>
              </a:rPr>
              <a:t>Ibadah</a:t>
            </a:r>
            <a:r>
              <a:rPr lang="en-US" sz="2800" dirty="0">
                <a:latin typeface="Albertus Medium"/>
              </a:rPr>
              <a:t> of Allah SWT</a:t>
            </a:r>
          </a:p>
          <a:p>
            <a:pPr marL="1487488" lvl="0" indent="-573088" algn="just">
              <a:buClrTx/>
              <a:buSzTx/>
              <a:buFont typeface="+mj-lt"/>
              <a:buAutoNum type="arabicPeriod"/>
            </a:pPr>
            <a:r>
              <a:rPr lang="en-US" sz="2800" dirty="0">
                <a:latin typeface="Albertus Medium" pitchFamily="34" charset="0"/>
              </a:rPr>
              <a:t>The </a:t>
            </a:r>
            <a:r>
              <a:rPr lang="en-US" sz="2800" u="sng" dirty="0">
                <a:latin typeface="Albertus Medium" pitchFamily="34" charset="0"/>
              </a:rPr>
              <a:t>servants</a:t>
            </a:r>
            <a:r>
              <a:rPr lang="en-US" sz="2800" dirty="0">
                <a:latin typeface="Albertus Medium" pitchFamily="34" charset="0"/>
              </a:rPr>
              <a:t>/slaves of Allah (s.w.t.)</a:t>
            </a:r>
          </a:p>
          <a:p>
            <a:pPr marL="1487488" lvl="0" indent="-573088" algn="just">
              <a:buClrTx/>
              <a:buSzTx/>
              <a:buFont typeface="+mj-lt"/>
              <a:buAutoNum type="arabicPeriod"/>
            </a:pPr>
            <a:r>
              <a:rPr lang="en-US" sz="2800" dirty="0">
                <a:latin typeface="Albertus Medium" pitchFamily="34" charset="0"/>
              </a:rPr>
              <a:t>The </a:t>
            </a:r>
            <a:r>
              <a:rPr lang="en-US" sz="2800" u="sng" dirty="0">
                <a:latin typeface="Albertus Medium" pitchFamily="34" charset="0"/>
              </a:rPr>
              <a:t>vicegerents</a:t>
            </a:r>
            <a:r>
              <a:rPr lang="en-US" sz="2800" dirty="0">
                <a:latin typeface="Albertus Medium" pitchFamily="34" charset="0"/>
              </a:rPr>
              <a:t> appointed by Allah (s.w.t.) to develop the environment and </a:t>
            </a:r>
            <a:r>
              <a:rPr lang="en-US" sz="2800" dirty="0" err="1">
                <a:latin typeface="Albertus Medium" pitchFamily="34" charset="0"/>
              </a:rPr>
              <a:t>civilised</a:t>
            </a:r>
            <a:r>
              <a:rPr lang="en-US" sz="2800" dirty="0">
                <a:latin typeface="Albertus Medium" pitchFamily="34" charset="0"/>
              </a:rPr>
              <a:t> human society in accordance with Allah’s scheme of life.</a:t>
            </a:r>
          </a:p>
          <a:p>
            <a:pPr algn="just"/>
            <a:endParaRPr lang="en-US" sz="2800" dirty="0"/>
          </a:p>
        </p:txBody>
      </p:sp>
    </p:spTree>
    <p:extLst>
      <p:ext uri="{BB962C8B-B14F-4D97-AF65-F5344CB8AC3E}">
        <p14:creationId xmlns="" xmlns:p14="http://schemas.microsoft.com/office/powerpoint/2010/main" val="3284578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983832"/>
          </a:xfrm>
        </p:spPr>
        <p:txBody>
          <a:bodyPr>
            <a:normAutofit/>
          </a:bodyPr>
          <a:lstStyle/>
          <a:p>
            <a:pPr marL="1371600" lvl="0" indent="-457200">
              <a:buClrTx/>
              <a:buSzTx/>
              <a:buFont typeface="+mj-lt"/>
              <a:buAutoNum type="arabicPeriod" startAt="4"/>
            </a:pPr>
            <a:r>
              <a:rPr lang="en-US" sz="2800" dirty="0">
                <a:solidFill>
                  <a:prstClr val="black"/>
                </a:solidFill>
                <a:latin typeface="Albertus Medium" pitchFamily="34" charset="0"/>
              </a:rPr>
              <a:t>The </a:t>
            </a:r>
            <a:r>
              <a:rPr lang="en-US" sz="2800" u="sng" dirty="0">
                <a:solidFill>
                  <a:prstClr val="black"/>
                </a:solidFill>
                <a:latin typeface="Albertus Medium" pitchFamily="34" charset="0"/>
              </a:rPr>
              <a:t>believers</a:t>
            </a:r>
            <a:r>
              <a:rPr lang="en-US" sz="2800" dirty="0">
                <a:solidFill>
                  <a:prstClr val="black"/>
                </a:solidFill>
                <a:latin typeface="Albertus Medium" pitchFamily="34" charset="0"/>
              </a:rPr>
              <a:t> in Allah (s.w.t.) and His Messenger (</a:t>
            </a:r>
            <a:r>
              <a:rPr lang="en-US" sz="2800" dirty="0" err="1">
                <a:solidFill>
                  <a:prstClr val="black"/>
                </a:solidFill>
                <a:latin typeface="Albertus Medium" pitchFamily="34" charset="0"/>
              </a:rPr>
              <a:t>s.a.w</a:t>
            </a:r>
            <a:r>
              <a:rPr lang="en-US" sz="2800" dirty="0">
                <a:solidFill>
                  <a:prstClr val="black"/>
                </a:solidFill>
                <a:latin typeface="Albertus Medium" pitchFamily="34" charset="0"/>
              </a:rPr>
              <a:t>.) who use the intellect in harmony with Allah’s revelation </a:t>
            </a:r>
            <a:r>
              <a:rPr lang="en-US" sz="2800" u="sng" dirty="0">
                <a:solidFill>
                  <a:prstClr val="black"/>
                </a:solidFill>
                <a:latin typeface="Albertus Medium" pitchFamily="34" charset="0"/>
              </a:rPr>
              <a:t>(</a:t>
            </a:r>
            <a:r>
              <a:rPr lang="en-US" sz="2800" u="sng" dirty="0" err="1">
                <a:solidFill>
                  <a:prstClr val="black"/>
                </a:solidFill>
                <a:latin typeface="Albertus Medium" pitchFamily="34" charset="0"/>
              </a:rPr>
              <a:t>wahy</a:t>
            </a:r>
            <a:r>
              <a:rPr lang="en-US" sz="2800" u="sng" dirty="0" smtClean="0">
                <a:solidFill>
                  <a:prstClr val="black"/>
                </a:solidFill>
                <a:latin typeface="Albertus Medium" pitchFamily="34" charset="0"/>
              </a:rPr>
              <a:t>)</a:t>
            </a:r>
          </a:p>
          <a:p>
            <a:pPr marL="1371600" lvl="0" indent="-457200">
              <a:buClrTx/>
              <a:buSzTx/>
              <a:buFont typeface="+mj-lt"/>
              <a:buAutoNum type="arabicPeriod" startAt="4"/>
            </a:pPr>
            <a:endParaRPr lang="en-US" sz="2800" u="sng" dirty="0">
              <a:solidFill>
                <a:prstClr val="black"/>
              </a:solidFill>
              <a:latin typeface="Albertus Medium" pitchFamily="34" charset="0"/>
            </a:endParaRPr>
          </a:p>
          <a:p>
            <a:pPr marL="1371600" lvl="0" indent="-457200">
              <a:buClrTx/>
              <a:buSzTx/>
              <a:buFont typeface="+mj-lt"/>
              <a:buAutoNum type="arabicPeriod" startAt="4"/>
            </a:pPr>
            <a:r>
              <a:rPr lang="en-US" sz="2800" dirty="0">
                <a:solidFill>
                  <a:prstClr val="black"/>
                </a:solidFill>
                <a:latin typeface="Albertus Medium" pitchFamily="34" charset="0"/>
              </a:rPr>
              <a:t>The </a:t>
            </a:r>
            <a:r>
              <a:rPr lang="en-US" sz="2800" i="1" dirty="0">
                <a:solidFill>
                  <a:prstClr val="black"/>
                </a:solidFill>
                <a:latin typeface="Albertus Medium" pitchFamily="34" charset="0"/>
              </a:rPr>
              <a:t>‘</a:t>
            </a:r>
            <a:r>
              <a:rPr lang="en-US" sz="2800" i="1" dirty="0" err="1">
                <a:solidFill>
                  <a:prstClr val="black"/>
                </a:solidFill>
                <a:latin typeface="Albertus Medium" pitchFamily="34" charset="0"/>
              </a:rPr>
              <a:t>ulam</a:t>
            </a:r>
            <a:r>
              <a:rPr lang="en-US" sz="2800" i="1" dirty="0" err="1">
                <a:solidFill>
                  <a:prstClr val="black"/>
                </a:solidFill>
                <a:latin typeface="Albertus Medium"/>
              </a:rPr>
              <a:t>a</a:t>
            </a:r>
            <a:r>
              <a:rPr lang="en-US" sz="2800" i="1" dirty="0">
                <a:solidFill>
                  <a:prstClr val="black"/>
                </a:solidFill>
                <a:latin typeface="Albertus Medium"/>
              </a:rPr>
              <a:t>’ </a:t>
            </a:r>
            <a:r>
              <a:rPr lang="en-US" sz="2800" dirty="0">
                <a:solidFill>
                  <a:prstClr val="black"/>
                </a:solidFill>
                <a:latin typeface="Albertus Medium"/>
              </a:rPr>
              <a:t>, </a:t>
            </a:r>
            <a:r>
              <a:rPr lang="en-US" sz="2800" i="1" dirty="0">
                <a:solidFill>
                  <a:prstClr val="black"/>
                </a:solidFill>
                <a:latin typeface="Albertus Medium"/>
              </a:rPr>
              <a:t>al-</a:t>
            </a:r>
            <a:r>
              <a:rPr lang="en-US" sz="2800" i="1" dirty="0" err="1">
                <a:solidFill>
                  <a:prstClr val="black"/>
                </a:solidFill>
                <a:latin typeface="Albertus Medium"/>
              </a:rPr>
              <a:t>Rasikhun</a:t>
            </a:r>
            <a:r>
              <a:rPr lang="en-US" sz="2800" i="1" dirty="0">
                <a:solidFill>
                  <a:prstClr val="black"/>
                </a:solidFill>
                <a:latin typeface="Albertus Medium"/>
              </a:rPr>
              <a:t> bi al-</a:t>
            </a:r>
            <a:r>
              <a:rPr lang="en-US" sz="2800" i="1" dirty="0" err="1">
                <a:solidFill>
                  <a:prstClr val="black"/>
                </a:solidFill>
                <a:latin typeface="Albertus Medium"/>
              </a:rPr>
              <a:t>Ilm</a:t>
            </a:r>
            <a:r>
              <a:rPr lang="en-US" sz="2800" dirty="0">
                <a:solidFill>
                  <a:prstClr val="black"/>
                </a:solidFill>
                <a:latin typeface="Albertus Medium"/>
              </a:rPr>
              <a:t>, </a:t>
            </a:r>
            <a:r>
              <a:rPr lang="en-US" sz="2800" i="1" dirty="0" err="1">
                <a:solidFill>
                  <a:prstClr val="black"/>
                </a:solidFill>
                <a:latin typeface="Albertus Medium"/>
              </a:rPr>
              <a:t>Ulu</a:t>
            </a:r>
            <a:r>
              <a:rPr lang="en-US" sz="2800" i="1" dirty="0">
                <a:solidFill>
                  <a:prstClr val="black"/>
                </a:solidFill>
                <a:latin typeface="Albertus Medium"/>
              </a:rPr>
              <a:t> al-`</a:t>
            </a:r>
            <a:r>
              <a:rPr lang="en-US" sz="2800" i="1" dirty="0" err="1">
                <a:solidFill>
                  <a:prstClr val="black"/>
                </a:solidFill>
                <a:latin typeface="Albertus Medium"/>
              </a:rPr>
              <a:t>Ilm</a:t>
            </a:r>
            <a:r>
              <a:rPr lang="en-US" sz="2800" dirty="0">
                <a:solidFill>
                  <a:prstClr val="black"/>
                </a:solidFill>
                <a:latin typeface="Albertus Medium"/>
              </a:rPr>
              <a:t>, </a:t>
            </a:r>
            <a:r>
              <a:rPr lang="en-US" sz="2800" i="1" dirty="0" err="1">
                <a:solidFill>
                  <a:prstClr val="black"/>
                </a:solidFill>
                <a:latin typeface="Albertus Medium"/>
              </a:rPr>
              <a:t>Ulu</a:t>
            </a:r>
            <a:r>
              <a:rPr lang="en-US" sz="2800" i="1" dirty="0">
                <a:solidFill>
                  <a:prstClr val="black"/>
                </a:solidFill>
                <a:latin typeface="Albertus Medium"/>
              </a:rPr>
              <a:t> </a:t>
            </a:r>
            <a:r>
              <a:rPr lang="en-US" sz="2800" i="1" dirty="0" smtClean="0">
                <a:solidFill>
                  <a:prstClr val="black"/>
                </a:solidFill>
                <a:latin typeface="Albertus Medium"/>
              </a:rPr>
              <a:t>al-</a:t>
            </a:r>
            <a:r>
              <a:rPr lang="en-US" sz="2800" i="1" dirty="0" err="1" smtClean="0">
                <a:solidFill>
                  <a:prstClr val="black"/>
                </a:solidFill>
                <a:latin typeface="Albertus Medium"/>
              </a:rPr>
              <a:t>Albab</a:t>
            </a:r>
            <a:endParaRPr lang="en-US" sz="2800" i="1" dirty="0" smtClean="0">
              <a:solidFill>
                <a:prstClr val="black"/>
              </a:solidFill>
              <a:latin typeface="Albertus Medium"/>
            </a:endParaRPr>
          </a:p>
          <a:p>
            <a:pPr marL="1371600" lvl="0" indent="-457200">
              <a:buClrTx/>
              <a:buSzTx/>
              <a:buFont typeface="+mj-lt"/>
              <a:buAutoNum type="arabicPeriod" startAt="4"/>
            </a:pPr>
            <a:endParaRPr lang="en-US" sz="2800" i="1" dirty="0">
              <a:solidFill>
                <a:prstClr val="black"/>
              </a:solidFill>
              <a:latin typeface="Albertus Medium"/>
            </a:endParaRPr>
          </a:p>
          <a:p>
            <a:pPr marL="1371600" lvl="0" indent="-457200">
              <a:buClrTx/>
              <a:buSzTx/>
              <a:buFont typeface="+mj-lt"/>
              <a:buAutoNum type="arabicPeriod" startAt="4"/>
            </a:pPr>
            <a:r>
              <a:rPr lang="en-US" sz="2800" dirty="0">
                <a:solidFill>
                  <a:prstClr val="black"/>
                </a:solidFill>
                <a:latin typeface="Albertus Medium"/>
              </a:rPr>
              <a:t>The </a:t>
            </a:r>
            <a:r>
              <a:rPr lang="en-US" sz="2800" i="1" dirty="0" err="1">
                <a:solidFill>
                  <a:prstClr val="black"/>
                </a:solidFill>
                <a:latin typeface="Albertus Medium"/>
              </a:rPr>
              <a:t>Khairu</a:t>
            </a:r>
            <a:r>
              <a:rPr lang="en-US" sz="2800" i="1" dirty="0">
                <a:solidFill>
                  <a:prstClr val="black"/>
                </a:solidFill>
                <a:latin typeface="Albertus Medium"/>
              </a:rPr>
              <a:t> </a:t>
            </a:r>
            <a:r>
              <a:rPr lang="en-US" sz="2800" i="1" dirty="0" err="1">
                <a:solidFill>
                  <a:prstClr val="black"/>
                </a:solidFill>
                <a:latin typeface="Albertus Medium"/>
              </a:rPr>
              <a:t>Ummah</a:t>
            </a:r>
            <a:r>
              <a:rPr lang="en-US" sz="2800" i="1" dirty="0">
                <a:solidFill>
                  <a:prstClr val="black"/>
                </a:solidFill>
                <a:latin typeface="Albertus Medium"/>
              </a:rPr>
              <a:t> </a:t>
            </a:r>
            <a:r>
              <a:rPr lang="en-US" sz="2800" dirty="0">
                <a:solidFill>
                  <a:prstClr val="black"/>
                </a:solidFill>
                <a:latin typeface="Albertus Medium"/>
              </a:rPr>
              <a:t>the </a:t>
            </a:r>
            <a:r>
              <a:rPr lang="en-US" sz="2800" i="1" dirty="0" err="1">
                <a:solidFill>
                  <a:prstClr val="black"/>
                </a:solidFill>
                <a:latin typeface="Albertus Medium"/>
              </a:rPr>
              <a:t>Ummah</a:t>
            </a:r>
            <a:r>
              <a:rPr lang="en-US" sz="2800" i="1" dirty="0">
                <a:solidFill>
                  <a:prstClr val="black"/>
                </a:solidFill>
                <a:latin typeface="Albertus Medium"/>
              </a:rPr>
              <a:t> </a:t>
            </a:r>
            <a:r>
              <a:rPr lang="en-US" sz="2800" i="1" dirty="0" err="1">
                <a:solidFill>
                  <a:prstClr val="black"/>
                </a:solidFill>
                <a:latin typeface="Albertus Medium"/>
              </a:rPr>
              <a:t>Wasa</a:t>
            </a:r>
            <a:r>
              <a:rPr lang="en-US" sz="2800" b="1" i="1" dirty="0" err="1">
                <a:solidFill>
                  <a:prstClr val="black"/>
                </a:solidFill>
                <a:latin typeface="Albertus Medium"/>
              </a:rPr>
              <a:t>t</a:t>
            </a:r>
            <a:endParaRPr lang="en-US" sz="2800" b="1" i="1" dirty="0">
              <a:solidFill>
                <a:prstClr val="black"/>
              </a:solidFill>
              <a:latin typeface="Albertus Medium"/>
            </a:endParaRPr>
          </a:p>
          <a:p>
            <a:pPr marL="514350" indent="-514350">
              <a:buFont typeface="+mj-lt"/>
              <a:buAutoNum type="arabicPeriod" startAt="4"/>
            </a:pPr>
            <a:endParaRPr lang="en-US" sz="2800" dirty="0"/>
          </a:p>
        </p:txBody>
      </p:sp>
    </p:spTree>
    <p:extLst>
      <p:ext uri="{BB962C8B-B14F-4D97-AF65-F5344CB8AC3E}">
        <p14:creationId xmlns="" xmlns:p14="http://schemas.microsoft.com/office/powerpoint/2010/main" val="3783302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defRPr/>
            </a:pPr>
            <a: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WHY</a:t>
            </a:r>
            <a:b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340768"/>
            <a:ext cx="8229600" cy="4983832"/>
          </a:xfrm>
        </p:spPr>
        <p:txBody>
          <a:bodyPr>
            <a:normAutofit fontScale="92500" lnSpcReduction="20000"/>
          </a:bodyPr>
          <a:lstStyle/>
          <a:p>
            <a:pPr marL="909638" lvl="0" indent="-909638">
              <a:buClrTx/>
              <a:buSzTx/>
              <a:buNone/>
              <a:defRPr/>
            </a:pPr>
            <a:r>
              <a:rPr lang="en-US" sz="2400" b="1" dirty="0">
                <a:latin typeface="Albertus Medium" pitchFamily="34" charset="0"/>
              </a:rPr>
              <a:t>B.2.	</a:t>
            </a:r>
            <a:r>
              <a:rPr lang="en-US" sz="2400" b="1" cap="all" dirty="0">
                <a:latin typeface="Albertus Medium" pitchFamily="34" charset="0"/>
              </a:rPr>
              <a:t>The necessity and urgency of fulfilling the MISSION OF IOHK ACCORDING TO IIUM’S CONSTITUTION</a:t>
            </a:r>
          </a:p>
          <a:p>
            <a:pPr marL="514350" lvl="0" indent="-514350">
              <a:buClrTx/>
              <a:buSzTx/>
              <a:buNone/>
              <a:defRPr/>
            </a:pPr>
            <a:endParaRPr lang="en-US" sz="1400" dirty="0">
              <a:latin typeface="Albertus Medium" pitchFamily="34" charset="0"/>
            </a:endParaRPr>
          </a:p>
          <a:p>
            <a:pPr marL="514350" lvl="0" indent="-514350">
              <a:buClrTx/>
              <a:buSzTx/>
              <a:buNone/>
              <a:defRPr/>
            </a:pPr>
            <a:r>
              <a:rPr lang="en-US" sz="2800" dirty="0">
                <a:latin typeface="Albertus Medium" pitchFamily="34" charset="0"/>
              </a:rPr>
              <a:t>B.2.1	The philosophical/metaphysical basis of the </a:t>
            </a:r>
            <a:r>
              <a:rPr lang="en-US" sz="2800" dirty="0" smtClean="0">
                <a:latin typeface="Albertus Medium" pitchFamily="34" charset="0"/>
              </a:rPr>
              <a:t>    	Mission </a:t>
            </a:r>
            <a:r>
              <a:rPr lang="en-US" sz="2800" dirty="0">
                <a:latin typeface="Albertus Medium" pitchFamily="34" charset="0"/>
              </a:rPr>
              <a:t>:</a:t>
            </a:r>
          </a:p>
          <a:p>
            <a:pPr lvl="0" indent="-514350">
              <a:buClrTx/>
              <a:buSzTx/>
              <a:buNone/>
              <a:tabLst>
                <a:tab pos="457200" algn="l"/>
                <a:tab pos="914400" algn="l"/>
              </a:tabLst>
            </a:pPr>
            <a:r>
              <a:rPr lang="en-US" sz="2800" dirty="0">
                <a:latin typeface="Albertus Medium" pitchFamily="34" charset="0"/>
              </a:rPr>
              <a:t>			1.   The principle of </a:t>
            </a:r>
            <a:r>
              <a:rPr lang="en-US" sz="2800" i="1" dirty="0" err="1">
                <a:latin typeface="Albertus Medium" pitchFamily="34" charset="0"/>
              </a:rPr>
              <a:t>Iqra</a:t>
            </a:r>
            <a:r>
              <a:rPr lang="en-US" sz="2800" i="1" dirty="0">
                <a:latin typeface="Albertus Medium" pitchFamily="34" charset="0"/>
              </a:rPr>
              <a:t>’</a:t>
            </a:r>
          </a:p>
          <a:p>
            <a:pPr lvl="0" indent="-514350">
              <a:buClrTx/>
              <a:buSzTx/>
              <a:buNone/>
              <a:tabLst>
                <a:tab pos="457200" algn="l"/>
                <a:tab pos="914400" algn="l"/>
              </a:tabLst>
            </a:pPr>
            <a:r>
              <a:rPr lang="en-US" sz="2800" dirty="0">
                <a:latin typeface="Albertus Medium" pitchFamily="34" charset="0"/>
              </a:rPr>
              <a:t>			2.   The principle of </a:t>
            </a:r>
            <a:r>
              <a:rPr lang="en-US" sz="2800" i="1" dirty="0" err="1">
                <a:latin typeface="Albertus Medium" pitchFamily="34" charset="0"/>
              </a:rPr>
              <a:t>Tawh</a:t>
            </a:r>
            <a:r>
              <a:rPr lang="en-US" sz="2800" i="1" dirty="0" err="1">
                <a:latin typeface="Albertus Medium"/>
              </a:rPr>
              <a:t>i</a:t>
            </a:r>
            <a:r>
              <a:rPr lang="en-US" sz="2800" i="1" dirty="0" err="1">
                <a:latin typeface="Albertus Medium" pitchFamily="34" charset="0"/>
              </a:rPr>
              <a:t>d</a:t>
            </a:r>
            <a:endParaRPr lang="en-US" sz="2800" i="1" dirty="0">
              <a:latin typeface="Albertus Medium" pitchFamily="34" charset="0"/>
            </a:endParaRPr>
          </a:p>
          <a:p>
            <a:pPr lvl="0" indent="-514350">
              <a:buClrTx/>
              <a:buSzTx/>
              <a:buNone/>
              <a:tabLst>
                <a:tab pos="457200" algn="l"/>
                <a:tab pos="914400" algn="l"/>
              </a:tabLst>
            </a:pPr>
            <a:r>
              <a:rPr lang="en-US" sz="2800" dirty="0">
                <a:latin typeface="Albertus Medium" pitchFamily="34" charset="0"/>
              </a:rPr>
              <a:t>			3.   The principle of </a:t>
            </a:r>
            <a:r>
              <a:rPr lang="en-US" sz="2800" i="1" dirty="0" err="1">
                <a:latin typeface="Albertus Medium" pitchFamily="34" charset="0"/>
              </a:rPr>
              <a:t>Am</a:t>
            </a:r>
            <a:r>
              <a:rPr lang="en-US" sz="2800" i="1" dirty="0" err="1">
                <a:latin typeface="Albertus Medium"/>
              </a:rPr>
              <a:t>anah</a:t>
            </a:r>
            <a:endParaRPr lang="en-US" sz="2800" i="1" dirty="0">
              <a:latin typeface="Albertus Medium" pitchFamily="34" charset="0"/>
            </a:endParaRPr>
          </a:p>
          <a:p>
            <a:pPr lvl="0" indent="-514350">
              <a:buClrTx/>
              <a:buSzTx/>
              <a:buNone/>
              <a:tabLst>
                <a:tab pos="457200" algn="l"/>
                <a:tab pos="914400" algn="l"/>
              </a:tabLst>
            </a:pPr>
            <a:r>
              <a:rPr lang="en-US" sz="2800" dirty="0">
                <a:latin typeface="Albertus Medium" pitchFamily="34" charset="0"/>
              </a:rPr>
              <a:t>			4.   The principle of </a:t>
            </a:r>
            <a:r>
              <a:rPr lang="en-US" sz="2800" i="1" dirty="0" err="1">
                <a:latin typeface="Albertus Medium" pitchFamily="34" charset="0"/>
              </a:rPr>
              <a:t>Khil</a:t>
            </a:r>
            <a:r>
              <a:rPr lang="en-US" sz="2800" i="1" dirty="0" err="1">
                <a:latin typeface="Albertus Medium"/>
              </a:rPr>
              <a:t>afah</a:t>
            </a:r>
            <a:endParaRPr lang="en-US" sz="2800" i="1" dirty="0">
              <a:latin typeface="Albertus Medium" pitchFamily="34" charset="0"/>
            </a:endParaRPr>
          </a:p>
          <a:p>
            <a:pPr lvl="0" indent="-514350">
              <a:buClrTx/>
              <a:buSzTx/>
              <a:buNone/>
              <a:tabLst>
                <a:tab pos="457200" algn="l"/>
                <a:tab pos="914400" algn="l"/>
              </a:tabLst>
            </a:pPr>
            <a:r>
              <a:rPr lang="en-US" sz="2800" dirty="0">
                <a:latin typeface="Albertus Medium" pitchFamily="34" charset="0"/>
              </a:rPr>
              <a:t>			5.   The principle of </a:t>
            </a:r>
            <a:r>
              <a:rPr lang="en-US" sz="2800" i="1" dirty="0" err="1">
                <a:latin typeface="Albertus Medium" pitchFamily="34" charset="0"/>
              </a:rPr>
              <a:t>Ib</a:t>
            </a:r>
            <a:r>
              <a:rPr lang="en-US" sz="2800" i="1" dirty="0" err="1">
                <a:latin typeface="Albertus Medium"/>
              </a:rPr>
              <a:t>adah</a:t>
            </a:r>
            <a:endParaRPr lang="en-US" sz="2800" i="1" dirty="0">
              <a:latin typeface="Albertus Medium"/>
            </a:endParaRPr>
          </a:p>
          <a:p>
            <a:pPr marL="241300" lvl="0" indent="-482600">
              <a:buClrTx/>
              <a:buSzTx/>
              <a:buNone/>
              <a:tabLst>
                <a:tab pos="457200" algn="l"/>
                <a:tab pos="914400" algn="l"/>
              </a:tabLst>
            </a:pPr>
            <a:r>
              <a:rPr lang="en-US" sz="1800" dirty="0">
                <a:latin typeface="Albertus Medium"/>
              </a:rPr>
              <a:t>              (Memorandum and Articles of Association, 2002, p. 4)</a:t>
            </a:r>
          </a:p>
          <a:p>
            <a:pPr marL="241300" lvl="0" indent="-482600">
              <a:buClrTx/>
              <a:buSzTx/>
              <a:buNone/>
              <a:tabLst>
                <a:tab pos="457200" algn="l"/>
                <a:tab pos="914400" algn="l"/>
              </a:tabLst>
            </a:pPr>
            <a:r>
              <a:rPr lang="en-US" sz="2800" dirty="0">
                <a:latin typeface="Albertus Medium" pitchFamily="34" charset="0"/>
              </a:rPr>
              <a:t>          6.   The principle of </a:t>
            </a:r>
            <a:r>
              <a:rPr lang="en-US" sz="2800" i="1" dirty="0" err="1">
                <a:latin typeface="Albertus Medium" pitchFamily="34" charset="0"/>
              </a:rPr>
              <a:t>Tazkiyah</a:t>
            </a:r>
            <a:r>
              <a:rPr lang="en-US" sz="2800" i="1" dirty="0">
                <a:latin typeface="Albertus Medium" pitchFamily="34" charset="0"/>
              </a:rPr>
              <a:t> al-</a:t>
            </a:r>
            <a:r>
              <a:rPr lang="en-US" sz="2800" i="1" dirty="0" err="1">
                <a:latin typeface="Albertus Medium" pitchFamily="34" charset="0"/>
              </a:rPr>
              <a:t>Nafs</a:t>
            </a:r>
            <a:r>
              <a:rPr lang="en-US" sz="2800" i="1" dirty="0">
                <a:latin typeface="Albertus Medium" pitchFamily="34" charset="0"/>
              </a:rPr>
              <a:t> </a:t>
            </a:r>
            <a:r>
              <a:rPr lang="en-US" sz="2800" dirty="0">
                <a:latin typeface="Albertus Medium" pitchFamily="34" charset="0"/>
              </a:rPr>
              <a:t>in the </a:t>
            </a:r>
            <a:r>
              <a:rPr lang="en-US" sz="2800" dirty="0" smtClean="0">
                <a:latin typeface="Albertus Medium" pitchFamily="34" charset="0"/>
              </a:rPr>
              <a:t>			Qur’an</a:t>
            </a:r>
            <a:endParaRPr lang="en-US" sz="2800" dirty="0">
              <a:latin typeface="Albertus Medium"/>
            </a:endParaRPr>
          </a:p>
          <a:p>
            <a:pPr marL="241300" lvl="0" indent="-482600">
              <a:buClrTx/>
              <a:buSzTx/>
              <a:buNone/>
              <a:tabLst>
                <a:tab pos="457200" algn="l"/>
                <a:tab pos="914400" algn="l"/>
              </a:tabLst>
            </a:pPr>
            <a:endParaRPr lang="en-US" sz="1800" dirty="0">
              <a:latin typeface="Albertus Medium" pitchFamily="34" charset="0"/>
            </a:endParaRPr>
          </a:p>
          <a:p>
            <a:endParaRPr lang="en-US" dirty="0"/>
          </a:p>
        </p:txBody>
      </p:sp>
    </p:spTree>
    <p:extLst>
      <p:ext uri="{BB962C8B-B14F-4D97-AF65-F5344CB8AC3E}">
        <p14:creationId xmlns="" xmlns:p14="http://schemas.microsoft.com/office/powerpoint/2010/main" val="178394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610600" cy="1143000"/>
          </a:xfrm>
        </p:spPr>
        <p:txBody>
          <a:bodyPr>
            <a:noAutofit/>
          </a:bodyPr>
          <a:lstStyle/>
          <a:p>
            <a:r>
              <a:rPr lang="en-US" sz="2800" dirty="0" smtClean="0">
                <a:solidFill>
                  <a:schemeClr val="bg2">
                    <a:lumMod val="50000"/>
                  </a:schemeClr>
                </a:solidFill>
              </a:rPr>
              <a:t>IIUM’s Philosophy of Knowledge as Enshrined in the Memorandum of Association of I.I.U.M*</a:t>
            </a:r>
            <a:endParaRPr lang="en-US" sz="2800" dirty="0">
              <a:solidFill>
                <a:schemeClr val="bg2">
                  <a:lumMod val="50000"/>
                </a:schemeClr>
              </a:solidFill>
            </a:endParaRPr>
          </a:p>
        </p:txBody>
      </p:sp>
      <p:sp>
        <p:nvSpPr>
          <p:cNvPr id="3" name="Content Placeholder 2"/>
          <p:cNvSpPr>
            <a:spLocks noGrp="1"/>
          </p:cNvSpPr>
          <p:nvPr>
            <p:ph idx="1"/>
          </p:nvPr>
        </p:nvSpPr>
        <p:spPr>
          <a:xfrm>
            <a:off x="467544" y="2276872"/>
            <a:ext cx="8114928" cy="5105400"/>
          </a:xfrm>
        </p:spPr>
        <p:txBody>
          <a:bodyPr>
            <a:normAutofit/>
          </a:bodyPr>
          <a:lstStyle/>
          <a:p>
            <a:pPr algn="just">
              <a:buNone/>
            </a:pPr>
            <a:r>
              <a:rPr lang="en-US" sz="3100" dirty="0" smtClean="0"/>
              <a:t>   </a:t>
            </a:r>
            <a:r>
              <a:rPr lang="en-US" sz="3200" dirty="0" smtClean="0"/>
              <a:t>“For the purpose of the primary objects of the University, the University will be guided by the philosophies and principles which will include but are not limited to the following:-</a:t>
            </a:r>
          </a:p>
        </p:txBody>
      </p:sp>
    </p:spTree>
    <p:extLst>
      <p:ext uri="{BB962C8B-B14F-4D97-AF65-F5344CB8AC3E}">
        <p14:creationId xmlns="" xmlns:p14="http://schemas.microsoft.com/office/powerpoint/2010/main" val="2218888775"/>
      </p:ext>
    </p:extLst>
  </p:cSld>
  <p:clrMapOvr>
    <a:masterClrMapping/>
  </p:clrMapOvr>
  <p:transition>
    <p:spli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lnSpcReduction="10000"/>
          </a:bodyPr>
          <a:lstStyle/>
          <a:p>
            <a:pPr lvl="0" algn="just">
              <a:buClr>
                <a:srgbClr val="0BD0D9"/>
              </a:buClr>
              <a:buNone/>
            </a:pPr>
            <a:endParaRPr lang="en-US" sz="2400" dirty="0">
              <a:solidFill>
                <a:prstClr val="black"/>
              </a:solidFill>
            </a:endParaRPr>
          </a:p>
          <a:p>
            <a:pPr marL="571500" lvl="0" indent="-571500" algn="just">
              <a:buClr>
                <a:srgbClr val="0BD0D9"/>
              </a:buClr>
              <a:buFont typeface="+mj-lt"/>
              <a:buAutoNum type="romanLcPeriod"/>
            </a:pPr>
            <a:r>
              <a:rPr lang="en-US" sz="2800" dirty="0">
                <a:solidFill>
                  <a:prstClr val="black"/>
                </a:solidFill>
              </a:rPr>
              <a:t>The philosophy of the University shall be based on, but not confined to, the meaning and spirit of </a:t>
            </a:r>
            <a:r>
              <a:rPr lang="en-US" sz="2800" i="1" dirty="0">
                <a:solidFill>
                  <a:prstClr val="black"/>
                </a:solidFill>
              </a:rPr>
              <a:t>Surah  Al-‘</a:t>
            </a:r>
            <a:r>
              <a:rPr lang="en-US" sz="2800" i="1" dirty="0" err="1">
                <a:solidFill>
                  <a:prstClr val="black"/>
                </a:solidFill>
              </a:rPr>
              <a:t>Alaq</a:t>
            </a:r>
            <a:r>
              <a:rPr lang="en-US" sz="2800" i="1" dirty="0">
                <a:solidFill>
                  <a:prstClr val="black"/>
                </a:solidFill>
              </a:rPr>
              <a:t> </a:t>
            </a:r>
            <a:r>
              <a:rPr lang="en-US" sz="2800" dirty="0">
                <a:solidFill>
                  <a:prstClr val="black"/>
                </a:solidFill>
              </a:rPr>
              <a:t>verses 1-5 of the Holy Qur’an.</a:t>
            </a:r>
          </a:p>
          <a:p>
            <a:pPr marL="571500" lvl="0" indent="-571500" algn="just">
              <a:buClr>
                <a:srgbClr val="0BD0D9"/>
              </a:buClr>
              <a:buFont typeface="+mj-lt"/>
              <a:buAutoNum type="romanLcPeriod"/>
            </a:pPr>
            <a:r>
              <a:rPr lang="en-US" sz="2800" dirty="0">
                <a:solidFill>
                  <a:prstClr val="black"/>
                </a:solidFill>
              </a:rPr>
              <a:t>Knowledge shall be propagated in the spirit of </a:t>
            </a:r>
            <a:r>
              <a:rPr lang="en-US" sz="2800" i="1" dirty="0" err="1">
                <a:solidFill>
                  <a:prstClr val="black"/>
                </a:solidFill>
              </a:rPr>
              <a:t>Tawhid</a:t>
            </a:r>
            <a:r>
              <a:rPr lang="en-US" sz="2800" dirty="0">
                <a:solidFill>
                  <a:prstClr val="black"/>
                </a:solidFill>
              </a:rPr>
              <a:t>, leading towards    the recognition of Allah as the Absolute Creator and 	Master of mankind.</a:t>
            </a:r>
          </a:p>
          <a:p>
            <a:pPr marL="571500" lvl="0" indent="-571500" algn="just">
              <a:buClr>
                <a:srgbClr val="0BD0D9"/>
              </a:buClr>
              <a:buFont typeface="+mj-lt"/>
              <a:buAutoNum type="romanLcPeriod"/>
            </a:pPr>
            <a:r>
              <a:rPr lang="en-US" sz="2800" dirty="0">
                <a:solidFill>
                  <a:prstClr val="black"/>
                </a:solidFill>
              </a:rPr>
              <a:t>The recognition of Allah as the Absolute Creator and Master of mankind represents the apex in the hierarchy of knowledge.</a:t>
            </a:r>
          </a:p>
          <a:p>
            <a:pPr marL="571500" lvl="0" indent="-571500" algn="just">
              <a:buClr>
                <a:srgbClr val="0BD0D9"/>
              </a:buClr>
              <a:buNone/>
            </a:pPr>
            <a:endParaRPr lang="en-US" sz="1600" dirty="0">
              <a:solidFill>
                <a:prstClr val="black"/>
              </a:solidFill>
            </a:endParaRPr>
          </a:p>
          <a:p>
            <a:pPr marL="571500" lvl="0" indent="-571500" algn="just">
              <a:buClr>
                <a:srgbClr val="0BD0D9"/>
              </a:buClr>
              <a:buNone/>
            </a:pPr>
            <a:endParaRPr lang="en-US" sz="1600" dirty="0">
              <a:solidFill>
                <a:prstClr val="black"/>
              </a:solidFill>
            </a:endParaRPr>
          </a:p>
          <a:p>
            <a:pPr marL="571500" lvl="0" indent="-571500" algn="just">
              <a:buClr>
                <a:srgbClr val="0BD0D9"/>
              </a:buClr>
              <a:buNone/>
            </a:pPr>
            <a:r>
              <a:rPr lang="en-US" sz="1600" dirty="0">
                <a:solidFill>
                  <a:prstClr val="black"/>
                </a:solidFill>
              </a:rPr>
              <a:t>* Popularly known as the Constitution of IIUM</a:t>
            </a: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27</a:t>
            </a:fld>
            <a:endParaRPr lang="en-US">
              <a:solidFill>
                <a:srgbClr val="04617B">
                  <a:shade val="90000"/>
                </a:srgbClr>
              </a:solidFill>
            </a:endParaRPr>
          </a:p>
        </p:txBody>
      </p:sp>
    </p:spTree>
    <p:extLst>
      <p:ext uri="{BB962C8B-B14F-4D97-AF65-F5344CB8AC3E}">
        <p14:creationId xmlns="" xmlns:p14="http://schemas.microsoft.com/office/powerpoint/2010/main" val="1781800635"/>
      </p:ext>
    </p:extLst>
  </p:cSld>
  <p:clrMapOvr>
    <a:masterClrMapping/>
  </p:clrMapOvr>
  <p:transition>
    <p:spli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44"/>
          </a:xfrm>
        </p:spPr>
        <p:txBody>
          <a:bodyPr>
            <a:normAutofit/>
          </a:bodyPr>
          <a:lstStyle/>
          <a:p>
            <a:r>
              <a:rPr lang="en-US" sz="1400" dirty="0" smtClean="0"/>
              <a:t>contd</a:t>
            </a:r>
            <a:r>
              <a:rPr lang="en-US" sz="3200" dirty="0" smtClean="0"/>
              <a:t>.</a:t>
            </a:r>
            <a:endParaRPr lang="en-US" sz="3200" dirty="0"/>
          </a:p>
        </p:txBody>
      </p:sp>
      <p:sp>
        <p:nvSpPr>
          <p:cNvPr id="3" name="Content Placeholder 2"/>
          <p:cNvSpPr>
            <a:spLocks noGrp="1"/>
          </p:cNvSpPr>
          <p:nvPr>
            <p:ph idx="1"/>
          </p:nvPr>
        </p:nvSpPr>
        <p:spPr>
          <a:xfrm>
            <a:off x="457200" y="1196752"/>
            <a:ext cx="8363272" cy="5184576"/>
          </a:xfrm>
        </p:spPr>
        <p:txBody>
          <a:bodyPr>
            <a:normAutofit/>
          </a:bodyPr>
          <a:lstStyle/>
          <a:p>
            <a:pPr marL="571500" indent="-571500" algn="just">
              <a:buFont typeface="+mj-lt"/>
              <a:buAutoNum type="romanLcPeriod" startAt="4"/>
            </a:pPr>
            <a:r>
              <a:rPr lang="en-US" sz="3200" dirty="0" smtClean="0"/>
              <a:t>Knowledge is a trust (</a:t>
            </a:r>
            <a:r>
              <a:rPr lang="en-US" sz="3200" i="1" dirty="0" smtClean="0"/>
              <a:t>‘</a:t>
            </a:r>
            <a:r>
              <a:rPr lang="en-US" sz="3200" i="1" dirty="0" err="1" smtClean="0">
                <a:solidFill>
                  <a:srgbClr val="FF0000"/>
                </a:solidFill>
              </a:rPr>
              <a:t>amanah</a:t>
            </a:r>
            <a:r>
              <a:rPr lang="en-US" sz="3200" dirty="0" smtClean="0"/>
              <a:t>)</a:t>
            </a:r>
            <a:r>
              <a:rPr lang="en-US" sz="3200" i="1" dirty="0" smtClean="0"/>
              <a:t> </a:t>
            </a:r>
            <a:r>
              <a:rPr lang="en-US" sz="3200" dirty="0" smtClean="0"/>
              <a:t>from Allah and its development shall be in conformity with the purposes behind Allah’s creation of the universe.</a:t>
            </a:r>
          </a:p>
          <a:p>
            <a:pPr marL="571500" indent="-571500" algn="just">
              <a:buFont typeface="+mj-lt"/>
              <a:buAutoNum type="romanLcPeriod" startAt="4"/>
            </a:pPr>
            <a:r>
              <a:rPr lang="en-US" sz="3200" dirty="0" smtClean="0"/>
              <a:t>Knowledge should be </a:t>
            </a:r>
            <a:r>
              <a:rPr lang="en-US" sz="3200" dirty="0" err="1" smtClean="0"/>
              <a:t>utilised</a:t>
            </a:r>
            <a:r>
              <a:rPr lang="en-US" sz="3200" dirty="0" smtClean="0"/>
              <a:t> by man as the servant (</a:t>
            </a:r>
            <a:r>
              <a:rPr lang="en-US" sz="3200" i="1" dirty="0" smtClean="0"/>
              <a:t>‘</a:t>
            </a:r>
            <a:r>
              <a:rPr lang="en-US" sz="3200" i="1" dirty="0" err="1" smtClean="0">
                <a:solidFill>
                  <a:srgbClr val="FF0000"/>
                </a:solidFill>
              </a:rPr>
              <a:t>abd</a:t>
            </a:r>
            <a:r>
              <a:rPr lang="en-US" sz="3200" dirty="0" smtClean="0"/>
              <a:t>)</a:t>
            </a:r>
            <a:r>
              <a:rPr lang="en-US" sz="3200" i="1" dirty="0" smtClean="0"/>
              <a:t> </a:t>
            </a:r>
            <a:r>
              <a:rPr lang="en-US" sz="3200" dirty="0" smtClean="0"/>
              <a:t>of Allah and vicegerent (</a:t>
            </a:r>
            <a:r>
              <a:rPr lang="en-US" sz="3200" i="1" dirty="0" err="1" smtClean="0">
                <a:solidFill>
                  <a:srgbClr val="FF0000"/>
                </a:solidFill>
              </a:rPr>
              <a:t>khalifah</a:t>
            </a:r>
            <a:r>
              <a:rPr lang="en-US" sz="3200" dirty="0" smtClean="0"/>
              <a:t>) on earth, in accordance with the will of Allah.</a:t>
            </a:r>
            <a:endParaRPr lang="en-US" sz="3200"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4090782700"/>
      </p:ext>
    </p:extLst>
  </p:cSld>
  <p:clrMapOvr>
    <a:masterClrMapping/>
  </p:clrMapOvr>
  <p:transition>
    <p:spli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normAutofit/>
          </a:bodyPr>
          <a:lstStyle/>
          <a:p>
            <a:pPr marL="571500" lvl="0" indent="-571500" algn="just">
              <a:buClr>
                <a:srgbClr val="0BD0D9"/>
              </a:buClr>
              <a:buFont typeface="+mj-lt"/>
              <a:buAutoNum type="romanLcPeriod" startAt="4"/>
            </a:pPr>
            <a:endParaRPr lang="en-US" sz="3200" dirty="0">
              <a:solidFill>
                <a:prstClr val="black"/>
              </a:solidFill>
            </a:endParaRPr>
          </a:p>
          <a:p>
            <a:pPr marL="571500" lvl="0" indent="-571500" algn="just">
              <a:buClr>
                <a:srgbClr val="0BD0D9"/>
              </a:buClr>
              <a:buFont typeface="+mj-lt"/>
              <a:buAutoNum type="romanLcPeriod" startAt="6"/>
            </a:pPr>
            <a:r>
              <a:rPr lang="en-US" sz="3200" dirty="0">
                <a:solidFill>
                  <a:prstClr val="black"/>
                </a:solidFill>
              </a:rPr>
              <a:t>The quest for knowledge is regarded as an act of worship (</a:t>
            </a:r>
            <a:r>
              <a:rPr lang="en-US" sz="3200" i="1" dirty="0">
                <a:solidFill>
                  <a:prstClr val="black"/>
                </a:solidFill>
              </a:rPr>
              <a:t>‘</a:t>
            </a:r>
            <a:r>
              <a:rPr lang="en-US" sz="3200" i="1" dirty="0" err="1">
                <a:solidFill>
                  <a:srgbClr val="FF0000"/>
                </a:solidFill>
              </a:rPr>
              <a:t>ibadah</a:t>
            </a:r>
            <a:r>
              <a:rPr lang="en-US" sz="3200" dirty="0" smtClean="0">
                <a:solidFill>
                  <a:prstClr val="black"/>
                </a:solidFill>
              </a:rPr>
              <a:t>).</a:t>
            </a:r>
          </a:p>
          <a:p>
            <a:pPr marL="571500" lvl="0" indent="-571500" algn="just">
              <a:buClr>
                <a:srgbClr val="0BD0D9"/>
              </a:buClr>
              <a:buFont typeface="+mj-lt"/>
              <a:buAutoNum type="romanLcPeriod" startAt="6"/>
            </a:pPr>
            <a:endParaRPr lang="en-US" sz="3200" dirty="0">
              <a:solidFill>
                <a:prstClr val="black"/>
              </a:solidFill>
            </a:endParaRPr>
          </a:p>
          <a:p>
            <a:pPr marL="571500" lvl="0" indent="-571500" algn="just">
              <a:buClr>
                <a:srgbClr val="0BD0D9"/>
              </a:buClr>
              <a:buFont typeface="+mj-lt"/>
              <a:buAutoNum type="romanLcPeriod" startAt="6"/>
            </a:pPr>
            <a:r>
              <a:rPr lang="en-US" sz="3200" dirty="0" smtClean="0">
                <a:solidFill>
                  <a:prstClr val="black"/>
                </a:solidFill>
              </a:rPr>
              <a:t>The </a:t>
            </a:r>
            <a:r>
              <a:rPr lang="en-US" sz="3200" dirty="0">
                <a:solidFill>
                  <a:prstClr val="black"/>
                </a:solidFill>
              </a:rPr>
              <a:t>University shall be international and Islamic in character.”</a:t>
            </a:r>
          </a:p>
          <a:p>
            <a:pPr marL="571500" lvl="0" indent="-571500" algn="r">
              <a:buClr>
                <a:srgbClr val="0BD0D9"/>
              </a:buClr>
              <a:buNone/>
            </a:pPr>
            <a:r>
              <a:rPr lang="en-US" sz="3200" dirty="0">
                <a:solidFill>
                  <a:prstClr val="black"/>
                </a:solidFill>
              </a:rPr>
              <a:t>(Ref. M.O.A., pp.1-2)</a:t>
            </a:r>
          </a:p>
          <a:p>
            <a:endParaRPr lang="en-US" sz="32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29</a:t>
            </a:fld>
            <a:endParaRPr lang="en-US">
              <a:solidFill>
                <a:srgbClr val="04617B">
                  <a:shade val="90000"/>
                </a:srgbClr>
              </a:solidFill>
            </a:endParaRPr>
          </a:p>
        </p:txBody>
      </p:sp>
    </p:spTree>
    <p:extLst>
      <p:ext uri="{BB962C8B-B14F-4D97-AF65-F5344CB8AC3E}">
        <p14:creationId xmlns="" xmlns:p14="http://schemas.microsoft.com/office/powerpoint/2010/main" val="1594024441"/>
      </p:ext>
    </p:extLst>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085584" cy="276640"/>
          </a:xfrm>
        </p:spPr>
        <p:txBody>
          <a:bodyPr>
            <a:noAutofit/>
          </a:bodyPr>
          <a:lstStyle/>
          <a:p>
            <a:r>
              <a:rPr lang="en-US" sz="1800" dirty="0" smtClean="0"/>
              <a:t>Cont.</a:t>
            </a:r>
            <a:endParaRPr lang="en-US" sz="1800" dirty="0"/>
          </a:p>
        </p:txBody>
      </p:sp>
      <p:sp>
        <p:nvSpPr>
          <p:cNvPr id="3" name="Content Placeholder 2"/>
          <p:cNvSpPr>
            <a:spLocks noGrp="1"/>
          </p:cNvSpPr>
          <p:nvPr>
            <p:ph idx="1"/>
          </p:nvPr>
        </p:nvSpPr>
        <p:spPr>
          <a:xfrm>
            <a:off x="457200" y="1124744"/>
            <a:ext cx="8229600" cy="5199856"/>
          </a:xfrm>
        </p:spPr>
        <p:txBody>
          <a:bodyPr>
            <a:normAutofit/>
          </a:bodyPr>
          <a:lstStyle/>
          <a:p>
            <a:pPr marL="0" lvl="0" algn="just">
              <a:lnSpc>
                <a:spcPct val="115000"/>
              </a:lnSpc>
              <a:spcBef>
                <a:spcPts val="0"/>
              </a:spcBef>
              <a:spcAft>
                <a:spcPts val="1000"/>
              </a:spcAft>
              <a:buClr>
                <a:srgbClr val="0BD0D9"/>
              </a:buClr>
            </a:pPr>
            <a:r>
              <a:rPr lang="en-US" sz="3200" dirty="0">
                <a:solidFill>
                  <a:prstClr val="black"/>
                </a:solidFill>
                <a:latin typeface="Calibri"/>
                <a:ea typeface="Calibri"/>
                <a:cs typeface="Arial"/>
              </a:rPr>
              <a:t> In order to produce holistic and most commendable results, this intellectual process should be complemented by the proper spiritual-moral development of the Muslim scholar or seeker of knowledge as envisaged in the Qur’an and the </a:t>
            </a:r>
            <a:r>
              <a:rPr lang="en-US" sz="3200" dirty="0" err="1">
                <a:solidFill>
                  <a:prstClr val="black"/>
                </a:solidFill>
                <a:latin typeface="Calibri"/>
                <a:ea typeface="Calibri"/>
                <a:cs typeface="Arial"/>
              </a:rPr>
              <a:t>Sunnah</a:t>
            </a:r>
            <a:r>
              <a:rPr lang="en-US" sz="3200" dirty="0">
                <a:solidFill>
                  <a:prstClr val="black"/>
                </a:solidFill>
                <a:latin typeface="Calibri"/>
                <a:ea typeface="Calibri"/>
                <a:cs typeface="Arial"/>
              </a:rPr>
              <a:t> of the Prophet ( S.A.W.).  </a:t>
            </a:r>
            <a:endParaRPr lang="en-US" sz="3200" dirty="0"/>
          </a:p>
        </p:txBody>
      </p:sp>
    </p:spTree>
    <p:extLst>
      <p:ext uri="{BB962C8B-B14F-4D97-AF65-F5344CB8AC3E}">
        <p14:creationId xmlns="" xmlns:p14="http://schemas.microsoft.com/office/powerpoint/2010/main" val="687683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64704"/>
            <a:ext cx="8229600" cy="1143000"/>
          </a:xfrm>
        </p:spPr>
        <p:txBody>
          <a:bodyPr>
            <a:normAutofit fontScale="90000"/>
          </a:bodyPr>
          <a:lstStyle/>
          <a:p>
            <a:pPr algn="ctr"/>
            <a:r>
              <a:rPr lang="en-US" dirty="0" smtClean="0">
                <a:solidFill>
                  <a:schemeClr val="bg2">
                    <a:lumMod val="50000"/>
                  </a:schemeClr>
                </a:solidFill>
              </a:rPr>
              <a:t>The Vision of IIUM as Enshrined </a:t>
            </a:r>
            <a:br>
              <a:rPr lang="en-US" dirty="0" smtClean="0">
                <a:solidFill>
                  <a:schemeClr val="bg2">
                    <a:lumMod val="50000"/>
                  </a:schemeClr>
                </a:solidFill>
              </a:rPr>
            </a:br>
            <a:r>
              <a:rPr lang="en-US" dirty="0" smtClean="0">
                <a:solidFill>
                  <a:schemeClr val="bg2">
                    <a:lumMod val="50000"/>
                  </a:schemeClr>
                </a:solidFill>
              </a:rPr>
              <a:t>in the Constitution</a:t>
            </a:r>
            <a:endParaRPr lang="en-US" dirty="0">
              <a:solidFill>
                <a:schemeClr val="bg2">
                  <a:lumMod val="50000"/>
                </a:schemeClr>
              </a:solidFill>
            </a:endParaRPr>
          </a:p>
        </p:txBody>
      </p:sp>
      <p:sp>
        <p:nvSpPr>
          <p:cNvPr id="3" name="Content Placeholder 2"/>
          <p:cNvSpPr>
            <a:spLocks noGrp="1"/>
          </p:cNvSpPr>
          <p:nvPr>
            <p:ph idx="1"/>
          </p:nvPr>
        </p:nvSpPr>
        <p:spPr>
          <a:xfrm>
            <a:off x="381000" y="2132856"/>
            <a:ext cx="8458200" cy="4191744"/>
          </a:xfrm>
        </p:spPr>
        <p:txBody>
          <a:bodyPr/>
          <a:lstStyle/>
          <a:p>
            <a:pPr algn="just">
              <a:buNone/>
            </a:pPr>
            <a:r>
              <a:rPr lang="en-US" dirty="0" smtClean="0"/>
              <a:t>“	Inspired by </a:t>
            </a:r>
            <a:r>
              <a:rPr lang="en-US" u="sng" dirty="0" smtClean="0">
                <a:solidFill>
                  <a:srgbClr val="FF0000"/>
                </a:solidFill>
              </a:rPr>
              <a:t>the worldview of </a:t>
            </a:r>
            <a:r>
              <a:rPr lang="en-US" i="1" u="sng" dirty="0" err="1" smtClean="0">
                <a:solidFill>
                  <a:srgbClr val="FF0000"/>
                </a:solidFill>
              </a:rPr>
              <a:t>Tawhid</a:t>
            </a:r>
            <a:r>
              <a:rPr lang="en-US" dirty="0" smtClean="0"/>
              <a:t> and the Islamic philosophy of the </a:t>
            </a:r>
            <a:r>
              <a:rPr lang="en-US" u="sng" dirty="0" smtClean="0">
                <a:solidFill>
                  <a:srgbClr val="FF0000"/>
                </a:solidFill>
              </a:rPr>
              <a:t>unity of knowledge</a:t>
            </a:r>
            <a:r>
              <a:rPr lang="en-US" dirty="0" smtClean="0"/>
              <a:t> as well as its concept of </a:t>
            </a:r>
            <a:r>
              <a:rPr lang="en-US" u="sng" dirty="0" smtClean="0">
                <a:solidFill>
                  <a:srgbClr val="FF0000"/>
                </a:solidFill>
              </a:rPr>
              <a:t>holistic education</a:t>
            </a:r>
            <a:r>
              <a:rPr lang="en-US" dirty="0" smtClean="0"/>
              <a:t>, the University aims at becoming a leading international centre of educational excellence which seeks </a:t>
            </a:r>
            <a:r>
              <a:rPr lang="en-US" u="sng" dirty="0" smtClean="0">
                <a:solidFill>
                  <a:srgbClr val="FF0000"/>
                </a:solidFill>
              </a:rPr>
              <a:t>to restore the dynamic and progressive role of the </a:t>
            </a:r>
            <a:r>
              <a:rPr lang="en-US" i="1" u="sng" dirty="0" err="1" smtClean="0">
                <a:solidFill>
                  <a:srgbClr val="FF0000"/>
                </a:solidFill>
              </a:rPr>
              <a:t>Ummah</a:t>
            </a:r>
            <a:r>
              <a:rPr lang="en-US" u="sng" dirty="0" smtClean="0">
                <a:solidFill>
                  <a:srgbClr val="FF0000"/>
                </a:solidFill>
              </a:rPr>
              <a:t> in all branches of knowledge</a:t>
            </a:r>
            <a:r>
              <a:rPr lang="en-US" dirty="0" smtClean="0"/>
              <a:t>”</a:t>
            </a:r>
          </a:p>
          <a:p>
            <a:pPr algn="r">
              <a:buNone/>
            </a:pPr>
            <a:endParaRPr lang="en-US" sz="1600" dirty="0" smtClean="0"/>
          </a:p>
          <a:p>
            <a:pPr algn="r">
              <a:buNone/>
            </a:pPr>
            <a:r>
              <a:rPr lang="en-US" sz="1600" dirty="0" smtClean="0"/>
              <a:t>(Ref. M.O.A., p.3)</a:t>
            </a:r>
            <a:endParaRPr lang="en-US" sz="1600" dirty="0"/>
          </a:p>
        </p:txBody>
      </p:sp>
    </p:spTree>
    <p:extLst>
      <p:ext uri="{BB962C8B-B14F-4D97-AF65-F5344CB8AC3E}">
        <p14:creationId xmlns="" xmlns:p14="http://schemas.microsoft.com/office/powerpoint/2010/main" val="883346856"/>
      </p:ext>
    </p:extLst>
  </p:cSld>
  <p:clrMapOvr>
    <a:masterClrMapping/>
  </p:clrMapOvr>
  <p:transition>
    <p:spli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686800" cy="1143000"/>
          </a:xfrm>
        </p:spPr>
        <p:txBody>
          <a:bodyPr>
            <a:noAutofit/>
          </a:bodyPr>
          <a:lstStyle/>
          <a:p>
            <a:pPr algn="ctr"/>
            <a:r>
              <a:rPr lang="en-US" sz="2800" dirty="0" smtClean="0">
                <a:solidFill>
                  <a:schemeClr val="bg2">
                    <a:lumMod val="50000"/>
                  </a:schemeClr>
                </a:solidFill>
              </a:rPr>
              <a:t>The Mission of IIUM as Enshrined in the Constitution: the 1</a:t>
            </a:r>
            <a:r>
              <a:rPr lang="en-US" sz="2800" baseline="30000" dirty="0" smtClean="0">
                <a:solidFill>
                  <a:schemeClr val="bg2">
                    <a:lumMod val="50000"/>
                  </a:schemeClr>
                </a:solidFill>
              </a:rPr>
              <a:t>st</a:t>
            </a:r>
            <a:r>
              <a:rPr lang="en-US" sz="2800" dirty="0" smtClean="0">
                <a:solidFill>
                  <a:schemeClr val="bg2">
                    <a:lumMod val="50000"/>
                  </a:schemeClr>
                </a:solidFill>
              </a:rPr>
              <a:t> 4 out of 7 Mission Statements</a:t>
            </a:r>
            <a:endParaRPr lang="en-US" sz="2800" dirty="0">
              <a:solidFill>
                <a:schemeClr val="bg2">
                  <a:lumMod val="50000"/>
                </a:schemeClr>
              </a:solidFill>
            </a:endParaRPr>
          </a:p>
        </p:txBody>
      </p:sp>
      <p:sp>
        <p:nvSpPr>
          <p:cNvPr id="3" name="Content Placeholder 2"/>
          <p:cNvSpPr>
            <a:spLocks noGrp="1"/>
          </p:cNvSpPr>
          <p:nvPr>
            <p:ph idx="1"/>
          </p:nvPr>
        </p:nvSpPr>
        <p:spPr>
          <a:xfrm>
            <a:off x="228600" y="1988840"/>
            <a:ext cx="8686800" cy="4564360"/>
          </a:xfrm>
        </p:spPr>
        <p:txBody>
          <a:bodyPr>
            <a:normAutofit lnSpcReduction="10000"/>
          </a:bodyPr>
          <a:lstStyle/>
          <a:p>
            <a:pPr algn="just">
              <a:buNone/>
            </a:pPr>
            <a:r>
              <a:rPr lang="en-US" dirty="0" smtClean="0"/>
              <a:t>“Towards actualizing the University’s  vision, IIUM endeavors:</a:t>
            </a:r>
          </a:p>
          <a:p>
            <a:pPr marL="571500" indent="-571500" algn="just">
              <a:buFont typeface="+mj-lt"/>
              <a:buAutoNum type="romanLcPeriod"/>
            </a:pPr>
            <a:r>
              <a:rPr lang="en-US" dirty="0" smtClean="0">
                <a:solidFill>
                  <a:srgbClr val="FF0000"/>
                </a:solidFill>
              </a:rPr>
              <a:t>To undertake the special and greatly needed task of reforming the contemporary Muslim mentality and integrating Islamic Revealed Knowledge and Human Sciences in a positive manner</a:t>
            </a:r>
            <a:r>
              <a:rPr lang="en-US" dirty="0" smtClean="0"/>
              <a:t>;</a:t>
            </a:r>
          </a:p>
          <a:p>
            <a:pPr marL="571500" indent="-571500" algn="just">
              <a:buFont typeface="+mj-lt"/>
              <a:buAutoNum type="romanLcPeriod"/>
            </a:pPr>
            <a:r>
              <a:rPr lang="en-US" dirty="0" smtClean="0">
                <a:solidFill>
                  <a:srgbClr val="00B0F0"/>
                </a:solidFill>
              </a:rPr>
              <a:t>To produce better quality intellectuals, professionals and scholars by integrating quality of Faith </a:t>
            </a:r>
            <a:r>
              <a:rPr lang="en-US" i="1" dirty="0" smtClean="0">
                <a:solidFill>
                  <a:srgbClr val="00B0F0"/>
                </a:solidFill>
              </a:rPr>
              <a:t>(</a:t>
            </a:r>
            <a:r>
              <a:rPr lang="en-US" i="1" dirty="0" err="1" smtClean="0">
                <a:solidFill>
                  <a:srgbClr val="00B0F0"/>
                </a:solidFill>
              </a:rPr>
              <a:t>Iman</a:t>
            </a:r>
            <a:r>
              <a:rPr lang="en-US" dirty="0" smtClean="0">
                <a:solidFill>
                  <a:srgbClr val="00B0F0"/>
                </a:solidFill>
              </a:rPr>
              <a:t>), Knowledge </a:t>
            </a:r>
            <a:r>
              <a:rPr lang="en-US" i="1" dirty="0" smtClean="0">
                <a:solidFill>
                  <a:srgbClr val="00B0F0"/>
                </a:solidFill>
              </a:rPr>
              <a:t>(‘</a:t>
            </a:r>
            <a:r>
              <a:rPr lang="en-US" i="1" dirty="0" err="1" smtClean="0">
                <a:solidFill>
                  <a:srgbClr val="00B0F0"/>
                </a:solidFill>
              </a:rPr>
              <a:t>Ilm</a:t>
            </a:r>
            <a:r>
              <a:rPr lang="en-US" dirty="0" smtClean="0">
                <a:solidFill>
                  <a:srgbClr val="00B0F0"/>
                </a:solidFill>
              </a:rPr>
              <a:t>) and good character </a:t>
            </a:r>
            <a:r>
              <a:rPr lang="en-US" i="1" dirty="0" smtClean="0">
                <a:solidFill>
                  <a:srgbClr val="00B0F0"/>
                </a:solidFill>
              </a:rPr>
              <a:t>(</a:t>
            </a:r>
            <a:r>
              <a:rPr lang="en-US" i="1" dirty="0" err="1" smtClean="0">
                <a:solidFill>
                  <a:srgbClr val="00B0F0"/>
                </a:solidFill>
              </a:rPr>
              <a:t>Akhlaq</a:t>
            </a:r>
            <a:r>
              <a:rPr lang="en-US" dirty="0" smtClean="0">
                <a:solidFill>
                  <a:srgbClr val="00B0F0"/>
                </a:solidFill>
              </a:rPr>
              <a:t>) to serve as agents of comprehensive and balanced progress as well as sustainable development in Malaysia and in the Muslim world</a:t>
            </a:r>
            <a:r>
              <a:rPr lang="en-US" dirty="0" smtClean="0"/>
              <a:t>;</a:t>
            </a:r>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31</a:t>
            </a:fld>
            <a:endParaRPr lang="en-US">
              <a:solidFill>
                <a:srgbClr val="04617B">
                  <a:shade val="90000"/>
                </a:srgbClr>
              </a:solidFill>
            </a:endParaRPr>
          </a:p>
        </p:txBody>
      </p:sp>
    </p:spTree>
    <p:extLst>
      <p:ext uri="{BB962C8B-B14F-4D97-AF65-F5344CB8AC3E}">
        <p14:creationId xmlns="" xmlns:p14="http://schemas.microsoft.com/office/powerpoint/2010/main" val="1598347114"/>
      </p:ext>
    </p:extLst>
  </p:cSld>
  <p:clrMapOvr>
    <a:masterClrMapping/>
  </p:clrMapOvr>
  <p:transition>
    <p:spli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fontScale="90000"/>
          </a:bodyPr>
          <a:lstStyle/>
          <a:p>
            <a:pPr lvl="0" algn="ctr">
              <a:defRPr/>
            </a:pPr>
            <a:r>
              <a:rPr lang="en-US" sz="5500" b="1" dirty="0">
                <a:solidFill>
                  <a:schemeClr val="bg2">
                    <a:lumMod val="50000"/>
                  </a:schemeClr>
                </a:solidFill>
                <a:effectLst>
                  <a:outerShdw blurRad="38100" dist="25400" dir="5400000" algn="tl" rotWithShape="0">
                    <a:srgbClr val="000000">
                      <a:alpha val="43000"/>
                    </a:srgbClr>
                  </a:outerShdw>
                </a:effectLst>
                <a:latin typeface="Apple Chancery" pitchFamily="66" charset="0"/>
                <a:ea typeface="+mn-ea"/>
                <a:cs typeface="+mn-cs"/>
              </a:rPr>
              <a:t>WHY</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412776"/>
            <a:ext cx="8229600" cy="4911824"/>
          </a:xfrm>
        </p:spPr>
        <p:txBody>
          <a:bodyPr>
            <a:normAutofit lnSpcReduction="10000"/>
          </a:bodyPr>
          <a:lstStyle/>
          <a:p>
            <a:pPr marL="968375" lvl="0" indent="-968375" algn="just">
              <a:spcBef>
                <a:spcPts val="1200"/>
              </a:spcBef>
              <a:buClrTx/>
              <a:buSzTx/>
              <a:buNone/>
              <a:tabLst>
                <a:tab pos="1201738" algn="l"/>
              </a:tabLst>
              <a:defRPr/>
            </a:pPr>
            <a:r>
              <a:rPr lang="en-US" sz="2800" dirty="0">
                <a:latin typeface="Albertus Medium" pitchFamily="34" charset="0"/>
              </a:rPr>
              <a:t>B.4.	To provide the necessary alternatives to those, secular or agnostic or atheistic paradigms of knowledge which have produced remarkable advancements in science and technology which are beneficial to human society, on the one hand, but have also precipitated or being responsible for the unparalleled spiritual crises, moral decadence, global economic and political and injustices, disastrous and unprecedented ecological problems of grave proportions.</a:t>
            </a: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32</a:t>
            </a:fld>
            <a:endParaRPr lang="en-US">
              <a:solidFill>
                <a:srgbClr val="04617B">
                  <a:shade val="90000"/>
                </a:srgbClr>
              </a:solidFill>
            </a:endParaRPr>
          </a:p>
        </p:txBody>
      </p:sp>
    </p:spTree>
    <p:extLst>
      <p:ext uri="{BB962C8B-B14F-4D97-AF65-F5344CB8AC3E}">
        <p14:creationId xmlns="" xmlns:p14="http://schemas.microsoft.com/office/powerpoint/2010/main" val="404875045"/>
      </p:ext>
    </p:extLst>
  </p:cSld>
  <p:clrMapOvr>
    <a:masterClrMapping/>
  </p:clrMapOvr>
  <p:transition>
    <p:spli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229600" cy="1575048"/>
          </a:xfrm>
        </p:spPr>
        <p:txBody>
          <a:bodyPr>
            <a:normAutofit fontScale="90000"/>
          </a:bodyPr>
          <a:lstStyle/>
          <a:p>
            <a:pPr lvl="0" algn="ctr">
              <a:defRPr/>
            </a:pPr>
            <a: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WHY</a:t>
            </a:r>
            <a:b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412776"/>
            <a:ext cx="8229600" cy="4911824"/>
          </a:xfrm>
        </p:spPr>
        <p:txBody>
          <a:bodyPr>
            <a:normAutofit fontScale="92500" lnSpcReduction="20000"/>
          </a:bodyPr>
          <a:lstStyle/>
          <a:p>
            <a:pPr marL="1201738" lvl="0" indent="-1201738">
              <a:spcBef>
                <a:spcPts val="1200"/>
              </a:spcBef>
              <a:buClrTx/>
              <a:buSzTx/>
              <a:buNone/>
              <a:tabLst>
                <a:tab pos="1146175" algn="l"/>
              </a:tabLst>
              <a:defRPr/>
            </a:pPr>
            <a:r>
              <a:rPr lang="en-US" sz="2200" dirty="0">
                <a:latin typeface="Albertus Medium" pitchFamily="34" charset="0"/>
              </a:rPr>
              <a:t>B.4.1.	</a:t>
            </a:r>
            <a:r>
              <a:rPr lang="en-US" sz="2200" b="1" cap="all" dirty="0">
                <a:latin typeface="Albertus Medium" pitchFamily="34" charset="0"/>
              </a:rPr>
              <a:t>Signs of Moral Decay and Intellectual Chaos of Anthropocentric and Secular - HUMANISTIC Civilization IN ADDITION TO THE MALAISE OF THE MUSLIM UMMAH</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Alan </a:t>
            </a:r>
            <a:r>
              <a:rPr lang="en-US" sz="2000" dirty="0" err="1">
                <a:latin typeface="Albertus Medium" pitchFamily="34" charset="0"/>
              </a:rPr>
              <a:t>Greespan</a:t>
            </a:r>
            <a:r>
              <a:rPr lang="en-US" sz="2000" dirty="0">
                <a:latin typeface="Albertus Medium" pitchFamily="34" charset="0"/>
              </a:rPr>
              <a:t> , </a:t>
            </a:r>
            <a:r>
              <a:rPr lang="en-US" sz="2000" u="sng" dirty="0">
                <a:latin typeface="Albertus Medium" pitchFamily="34" charset="0"/>
              </a:rPr>
              <a:t>The Age of Turbulence </a:t>
            </a:r>
            <a:r>
              <a:rPr lang="en-US" sz="2000" dirty="0">
                <a:latin typeface="Albertus Medium" pitchFamily="34" charset="0"/>
              </a:rPr>
              <a:t>(2008) </a:t>
            </a:r>
          </a:p>
          <a:p>
            <a:pPr marL="1435100" lvl="0" indent="-342900">
              <a:spcBef>
                <a:spcPts val="1200"/>
              </a:spcBef>
              <a:buClrTx/>
              <a:buSzTx/>
              <a:buFont typeface="+mj-lt"/>
              <a:buAutoNum type="arabicPeriod"/>
              <a:tabLst>
                <a:tab pos="1146175" algn="l"/>
              </a:tabLst>
              <a:defRPr/>
            </a:pPr>
            <a:r>
              <a:rPr lang="en-US" sz="2000" dirty="0" err="1">
                <a:latin typeface="Albertus Medium" pitchFamily="34" charset="0"/>
              </a:rPr>
              <a:t>Fareed</a:t>
            </a:r>
            <a:r>
              <a:rPr lang="en-US" sz="2000" dirty="0">
                <a:latin typeface="Albertus Medium" pitchFamily="34" charset="0"/>
              </a:rPr>
              <a:t> </a:t>
            </a:r>
            <a:r>
              <a:rPr lang="en-US" sz="2000" dirty="0" err="1">
                <a:latin typeface="Albertus Medium" pitchFamily="34" charset="0"/>
              </a:rPr>
              <a:t>Zakaria</a:t>
            </a:r>
            <a:r>
              <a:rPr lang="en-US" sz="2000" dirty="0">
                <a:latin typeface="Albertus Medium" pitchFamily="34" charset="0"/>
              </a:rPr>
              <a:t>, </a:t>
            </a:r>
            <a:r>
              <a:rPr lang="en-US" sz="2000" u="sng" dirty="0">
                <a:latin typeface="Albertus Medium" pitchFamily="34" charset="0"/>
              </a:rPr>
              <a:t>The Post-American World </a:t>
            </a:r>
            <a:r>
              <a:rPr lang="en-US" sz="2000" dirty="0">
                <a:latin typeface="Albertus Medium" pitchFamily="34" charset="0"/>
              </a:rPr>
              <a:t>(2009)</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Joseph E. </a:t>
            </a:r>
            <a:r>
              <a:rPr lang="en-US" sz="2000" dirty="0" err="1">
                <a:latin typeface="Albertus Medium" pitchFamily="34" charset="0"/>
              </a:rPr>
              <a:t>Stiglitz</a:t>
            </a:r>
            <a:r>
              <a:rPr lang="en-US" sz="2000" dirty="0">
                <a:latin typeface="Albertus Medium" pitchFamily="34" charset="0"/>
              </a:rPr>
              <a:t>, </a:t>
            </a:r>
            <a:r>
              <a:rPr lang="en-US" sz="2000" u="sng" dirty="0">
                <a:latin typeface="Albertus Medium" pitchFamily="34" charset="0"/>
              </a:rPr>
              <a:t>Globalization and Its Discontents </a:t>
            </a:r>
            <a:r>
              <a:rPr lang="en-US" sz="2000" dirty="0">
                <a:latin typeface="Albertus Medium" pitchFamily="34" charset="0"/>
              </a:rPr>
              <a:t>(2002)</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Immanuel </a:t>
            </a:r>
            <a:r>
              <a:rPr lang="en-US" sz="2000" dirty="0" err="1">
                <a:latin typeface="Albertus Medium" pitchFamily="34" charset="0"/>
              </a:rPr>
              <a:t>Wallerstein</a:t>
            </a:r>
            <a:r>
              <a:rPr lang="en-US" sz="2000" dirty="0">
                <a:latin typeface="Albertus Medium" pitchFamily="34" charset="0"/>
              </a:rPr>
              <a:t>, </a:t>
            </a:r>
            <a:r>
              <a:rPr lang="en-US" sz="2000" u="sng" dirty="0">
                <a:latin typeface="Albertus Medium" pitchFamily="34" charset="0"/>
              </a:rPr>
              <a:t>The End of the World as We Know It </a:t>
            </a:r>
            <a:r>
              <a:rPr lang="en-US" sz="2000" dirty="0">
                <a:latin typeface="Albertus Medium" pitchFamily="34" charset="0"/>
              </a:rPr>
              <a:t>(1999)</a:t>
            </a:r>
          </a:p>
          <a:p>
            <a:pPr marL="1435100" lvl="0" indent="-342900">
              <a:spcBef>
                <a:spcPts val="1200"/>
              </a:spcBef>
              <a:buClrTx/>
              <a:buSzTx/>
              <a:buFont typeface="+mj-lt"/>
              <a:buAutoNum type="arabicPeriod"/>
              <a:tabLst>
                <a:tab pos="1146175" algn="l"/>
              </a:tabLst>
              <a:defRPr/>
            </a:pPr>
            <a:r>
              <a:rPr lang="en-US" sz="2000" dirty="0" err="1">
                <a:latin typeface="Albertus Medium" pitchFamily="34" charset="0"/>
              </a:rPr>
              <a:t>Nakatani</a:t>
            </a:r>
            <a:r>
              <a:rPr lang="en-US" sz="2000" dirty="0">
                <a:latin typeface="Albertus Medium" pitchFamily="34" charset="0"/>
              </a:rPr>
              <a:t> </a:t>
            </a:r>
            <a:r>
              <a:rPr lang="en-US" sz="2000" dirty="0" err="1">
                <a:latin typeface="Albertus Medium" pitchFamily="34" charset="0"/>
              </a:rPr>
              <a:t>Iwao</a:t>
            </a:r>
            <a:r>
              <a:rPr lang="en-US" sz="2000" dirty="0">
                <a:latin typeface="Albertus Medium" pitchFamily="34" charset="0"/>
              </a:rPr>
              <a:t>, </a:t>
            </a:r>
            <a:r>
              <a:rPr lang="en-US" sz="2000" u="sng" dirty="0">
                <a:latin typeface="Albertus Medium" pitchFamily="34" charset="0"/>
              </a:rPr>
              <a:t>Why Capitalism Self-Destructed </a:t>
            </a:r>
            <a:r>
              <a:rPr lang="en-US" sz="2000" dirty="0">
                <a:latin typeface="Albertus Medium" pitchFamily="34" charset="0"/>
              </a:rPr>
              <a:t>(tr. </a:t>
            </a:r>
            <a:r>
              <a:rPr lang="en-US" sz="2000" dirty="0" err="1">
                <a:latin typeface="Albertus Medium" pitchFamily="34" charset="0"/>
              </a:rPr>
              <a:t>Shihonshugi</a:t>
            </a:r>
            <a:r>
              <a:rPr lang="en-US" sz="2000" dirty="0">
                <a:latin typeface="Albertus Medium" pitchFamily="34" charset="0"/>
              </a:rPr>
              <a:t> </a:t>
            </a:r>
            <a:r>
              <a:rPr lang="en-US" sz="2000" dirty="0" err="1">
                <a:latin typeface="Albertus Medium" pitchFamily="34" charset="0"/>
              </a:rPr>
              <a:t>wa</a:t>
            </a:r>
            <a:r>
              <a:rPr lang="en-US" sz="2000" dirty="0">
                <a:latin typeface="Albertus Medium" pitchFamily="34" charset="0"/>
              </a:rPr>
              <a:t> </a:t>
            </a:r>
            <a:r>
              <a:rPr lang="en-US" sz="2000" dirty="0" err="1">
                <a:latin typeface="Albertus Medium" pitchFamily="34" charset="0"/>
              </a:rPr>
              <a:t>nazejikai</a:t>
            </a:r>
            <a:r>
              <a:rPr lang="en-US" sz="2000" dirty="0">
                <a:latin typeface="Albertus Medium" pitchFamily="34" charset="0"/>
              </a:rPr>
              <a:t> </a:t>
            </a:r>
            <a:r>
              <a:rPr lang="en-US" sz="2000" dirty="0" err="1">
                <a:latin typeface="Albertus Medium" pitchFamily="34" charset="0"/>
              </a:rPr>
              <a:t>shita</a:t>
            </a:r>
            <a:r>
              <a:rPr lang="en-US" sz="2000" dirty="0">
                <a:latin typeface="Albertus Medium" pitchFamily="34" charset="0"/>
              </a:rPr>
              <a:t> no </a:t>
            </a:r>
            <a:r>
              <a:rPr lang="en-US" sz="2000" dirty="0" err="1">
                <a:latin typeface="Albertus Medium" pitchFamily="34" charset="0"/>
              </a:rPr>
              <a:t>ka</a:t>
            </a:r>
            <a:r>
              <a:rPr lang="en-US" sz="2000" dirty="0">
                <a:latin typeface="Albertus Medium" pitchFamily="34" charset="0"/>
              </a:rPr>
              <a:t>) (2008)</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Lester W. </a:t>
            </a:r>
            <a:r>
              <a:rPr lang="en-US" sz="2000" dirty="0" err="1">
                <a:latin typeface="Albertus Medium" pitchFamily="34" charset="0"/>
              </a:rPr>
              <a:t>Milbrath</a:t>
            </a:r>
            <a:r>
              <a:rPr lang="en-US" sz="2000" dirty="0">
                <a:latin typeface="Albertus Medium" pitchFamily="34" charset="0"/>
              </a:rPr>
              <a:t>, </a:t>
            </a:r>
            <a:r>
              <a:rPr lang="en-US" sz="2000" u="sng" dirty="0">
                <a:latin typeface="Albertus Medium" pitchFamily="34" charset="0"/>
              </a:rPr>
              <a:t>Envisioning a Sustainable Society </a:t>
            </a:r>
            <a:r>
              <a:rPr lang="en-US" sz="2000" dirty="0">
                <a:latin typeface="Albertus Medium" pitchFamily="34" charset="0"/>
              </a:rPr>
              <a:t>(1989)</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Robert Bork, </a:t>
            </a:r>
            <a:r>
              <a:rPr lang="en-US" sz="2000" u="sng" dirty="0">
                <a:latin typeface="Albertus Medium" pitchFamily="34" charset="0"/>
              </a:rPr>
              <a:t>Slouching Towards Gomorrah </a:t>
            </a:r>
            <a:r>
              <a:rPr lang="en-US" sz="2000" dirty="0">
                <a:latin typeface="Albertus Medium" pitchFamily="34" charset="0"/>
              </a:rPr>
              <a:t>(1996)</a:t>
            </a:r>
          </a:p>
          <a:p>
            <a:pPr marL="1435100" lvl="0" indent="-342900">
              <a:spcBef>
                <a:spcPts val="1200"/>
              </a:spcBef>
              <a:buClrTx/>
              <a:buSzTx/>
              <a:buFont typeface="+mj-lt"/>
              <a:buAutoNum type="arabicPeriod"/>
              <a:tabLst>
                <a:tab pos="1146175" algn="l"/>
              </a:tabLst>
              <a:defRPr/>
            </a:pPr>
            <a:r>
              <a:rPr lang="en-US" sz="2000" dirty="0">
                <a:latin typeface="Albertus Medium" pitchFamily="34" charset="0"/>
              </a:rPr>
              <a:t>Chomsky on </a:t>
            </a:r>
            <a:r>
              <a:rPr lang="en-US" sz="2000" dirty="0" err="1">
                <a:latin typeface="Albertus Medium" pitchFamily="34" charset="0"/>
              </a:rPr>
              <a:t>Miseducation</a:t>
            </a:r>
            <a:r>
              <a:rPr lang="en-US" sz="2000" dirty="0">
                <a:latin typeface="Albertus Medium" pitchFamily="34" charset="0"/>
              </a:rPr>
              <a:t> (2004)</a:t>
            </a: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33</a:t>
            </a:fld>
            <a:endParaRPr lang="en-US">
              <a:solidFill>
                <a:srgbClr val="04617B">
                  <a:shade val="90000"/>
                </a:srgbClr>
              </a:solidFill>
            </a:endParaRPr>
          </a:p>
        </p:txBody>
      </p:sp>
    </p:spTree>
    <p:extLst>
      <p:ext uri="{BB962C8B-B14F-4D97-AF65-F5344CB8AC3E}">
        <p14:creationId xmlns="" xmlns:p14="http://schemas.microsoft.com/office/powerpoint/2010/main" val="398977222"/>
      </p:ext>
    </p:extLst>
  </p:cSld>
  <p:clrMapOvr>
    <a:masterClrMapping/>
  </p:clrMapOvr>
  <p:transition>
    <p:spli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WHY</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484784"/>
            <a:ext cx="8229600" cy="4839816"/>
          </a:xfrm>
        </p:spPr>
        <p:txBody>
          <a:bodyPr>
            <a:normAutofit fontScale="92500" lnSpcReduction="10000"/>
          </a:bodyPr>
          <a:lstStyle/>
          <a:p>
            <a:pPr marL="1377950" lvl="0" indent="-1377950" algn="just">
              <a:spcBef>
                <a:spcPts val="1200"/>
              </a:spcBef>
              <a:buClrTx/>
              <a:buSzTx/>
              <a:buNone/>
              <a:tabLst>
                <a:tab pos="1377950" algn="l"/>
              </a:tabLst>
              <a:defRPr/>
            </a:pPr>
            <a:r>
              <a:rPr lang="en-US" sz="3200" b="1" dirty="0">
                <a:latin typeface="Albertus Medium" pitchFamily="34" charset="0"/>
              </a:rPr>
              <a:t>B.4.3.	OUR CONCLUSION</a:t>
            </a:r>
          </a:p>
          <a:p>
            <a:pPr marL="914400" lvl="0" indent="-914400" algn="just">
              <a:spcBef>
                <a:spcPts val="1200"/>
              </a:spcBef>
              <a:buClrTx/>
              <a:buSzTx/>
              <a:buNone/>
              <a:tabLst>
                <a:tab pos="914400" algn="l"/>
              </a:tabLst>
              <a:defRPr/>
            </a:pPr>
            <a:r>
              <a:rPr lang="en-US" sz="3600" b="1" dirty="0">
                <a:latin typeface="Albertus Medium" pitchFamily="34" charset="0"/>
              </a:rPr>
              <a:t>	</a:t>
            </a:r>
            <a:r>
              <a:rPr lang="en-US" sz="3200" dirty="0">
                <a:latin typeface="Albertus Medium" pitchFamily="34" charset="0"/>
              </a:rPr>
              <a:t>The end of the 20</a:t>
            </a:r>
            <a:r>
              <a:rPr lang="en-US" sz="3200" baseline="30000" dirty="0">
                <a:latin typeface="Albertus Medium" pitchFamily="34" charset="0"/>
              </a:rPr>
              <a:t>th</a:t>
            </a:r>
            <a:r>
              <a:rPr lang="en-US" sz="3200" dirty="0">
                <a:latin typeface="Albertus Medium" pitchFamily="34" charset="0"/>
              </a:rPr>
              <a:t> century and the last two decades of the present century has witnessed the disastrous consequences of the moral failure of secular modernity, </a:t>
            </a:r>
            <a:r>
              <a:rPr lang="en-US" sz="3200" dirty="0" err="1">
                <a:latin typeface="Albertus Medium" pitchFamily="34" charset="0"/>
              </a:rPr>
              <a:t>secularised</a:t>
            </a:r>
            <a:r>
              <a:rPr lang="en-US" sz="3200" dirty="0">
                <a:latin typeface="Albertus Medium" pitchFamily="34" charset="0"/>
              </a:rPr>
              <a:t> knowledge and secular - humanistic modern </a:t>
            </a:r>
            <a:r>
              <a:rPr lang="en-US" sz="3200" dirty="0" err="1">
                <a:latin typeface="Albertus Medium" pitchFamily="34" charset="0"/>
              </a:rPr>
              <a:t>civilisation</a:t>
            </a:r>
            <a:r>
              <a:rPr lang="en-US" sz="3200" dirty="0">
                <a:latin typeface="Albertus Medium" pitchFamily="34" charset="0"/>
              </a:rPr>
              <a:t> grounded upon the epistemology of autonomous human reason and the ontology of naturalism and materialism.</a:t>
            </a: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34</a:t>
            </a:fld>
            <a:endParaRPr lang="en-US">
              <a:solidFill>
                <a:srgbClr val="04617B">
                  <a:shade val="90000"/>
                </a:srgbClr>
              </a:solidFill>
            </a:endParaRPr>
          </a:p>
        </p:txBody>
      </p:sp>
    </p:spTree>
    <p:extLst>
      <p:ext uri="{BB962C8B-B14F-4D97-AF65-F5344CB8AC3E}">
        <p14:creationId xmlns="" xmlns:p14="http://schemas.microsoft.com/office/powerpoint/2010/main" val="2975318273"/>
      </p:ext>
    </p:extLst>
  </p:cSld>
  <p:clrMapOvr>
    <a:masterClrMapping/>
  </p:clrMapOvr>
  <p:transition>
    <p:spli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noAutofit/>
          </a:bodyPr>
          <a:lstStyle/>
          <a:p>
            <a:pPr marL="457200" lvl="0" indent="-457200" algn="just">
              <a:lnSpc>
                <a:spcPct val="115000"/>
              </a:lnSpc>
              <a:spcBef>
                <a:spcPts val="0"/>
              </a:spcBef>
              <a:spcAft>
                <a:spcPts val="1000"/>
              </a:spcAft>
              <a:buClr>
                <a:srgbClr val="0BD0D9"/>
              </a:buClr>
              <a:buSzPts val="1600"/>
              <a:buFont typeface="+mj-lt"/>
              <a:buAutoNum type="arabicPeriod" startAt="4"/>
            </a:pPr>
            <a:r>
              <a:rPr lang="en-US" sz="2400" dirty="0" smtClean="0">
                <a:solidFill>
                  <a:prstClr val="black"/>
                </a:solidFill>
                <a:latin typeface="Calibri"/>
                <a:ea typeface="Calibri"/>
                <a:cs typeface="Arial"/>
              </a:rPr>
              <a:t>However, under </a:t>
            </a:r>
            <a:r>
              <a:rPr lang="en-US" sz="2400" dirty="0">
                <a:solidFill>
                  <a:prstClr val="black"/>
                </a:solidFill>
                <a:latin typeface="Calibri"/>
                <a:ea typeface="Calibri"/>
                <a:cs typeface="Arial"/>
              </a:rPr>
              <a:t>the impact of secular worldviews of naturalism, materialism or atheism, </a:t>
            </a:r>
            <a:r>
              <a:rPr lang="en-US" sz="2400" dirty="0" smtClean="0">
                <a:solidFill>
                  <a:prstClr val="black"/>
                </a:solidFill>
                <a:latin typeface="Calibri"/>
                <a:ea typeface="Calibri"/>
                <a:cs typeface="Arial"/>
              </a:rPr>
              <a:t>the modern </a:t>
            </a:r>
            <a:r>
              <a:rPr lang="en-US" sz="2400" b="1" dirty="0">
                <a:solidFill>
                  <a:prstClr val="black"/>
                </a:solidFill>
                <a:latin typeface="Calibri"/>
                <a:ea typeface="Calibri"/>
                <a:cs typeface="Arial"/>
              </a:rPr>
              <a:t>natural sciences and allied disciplines </a:t>
            </a:r>
            <a:r>
              <a:rPr lang="en-US" sz="2400" dirty="0">
                <a:solidFill>
                  <a:prstClr val="black"/>
                </a:solidFill>
                <a:latin typeface="Calibri"/>
                <a:ea typeface="Calibri"/>
                <a:cs typeface="Arial"/>
              </a:rPr>
              <a:t>removed the Transcendent Reality, Power and Laws of  God from the cosmos, the universe and nature, while the social sciences looked at man and his  institutions, systems, cultures  and societies from a variety of secular perspectives, without relying on Divine guidance, values and norms.  </a:t>
            </a:r>
            <a:endParaRPr lang="en-US" sz="2400" dirty="0"/>
          </a:p>
        </p:txBody>
      </p:sp>
    </p:spTree>
    <p:extLst>
      <p:ext uri="{BB962C8B-B14F-4D97-AF65-F5344CB8AC3E}">
        <p14:creationId xmlns="" xmlns:p14="http://schemas.microsoft.com/office/powerpoint/2010/main" val="28550228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lvl="0" indent="-457200" algn="just">
              <a:lnSpc>
                <a:spcPct val="115000"/>
              </a:lnSpc>
              <a:spcBef>
                <a:spcPts val="0"/>
              </a:spcBef>
              <a:spcAft>
                <a:spcPts val="1000"/>
              </a:spcAft>
              <a:buClr>
                <a:srgbClr val="0BD0D9"/>
              </a:buClr>
              <a:buSzPts val="1600"/>
              <a:buFont typeface="+mj-lt"/>
              <a:buAutoNum type="arabicPeriod" startAt="4"/>
            </a:pPr>
            <a:r>
              <a:rPr lang="en-US" sz="2800" dirty="0">
                <a:solidFill>
                  <a:prstClr val="black"/>
                </a:solidFill>
                <a:latin typeface="Calibri"/>
                <a:ea typeface="Calibri"/>
                <a:cs typeface="Arial"/>
              </a:rPr>
              <a:t>The knowledge derived from this </a:t>
            </a:r>
            <a:r>
              <a:rPr lang="en-US" sz="2800" b="1" dirty="0">
                <a:solidFill>
                  <a:prstClr val="black"/>
                </a:solidFill>
                <a:latin typeface="Calibri"/>
                <a:ea typeface="Calibri"/>
                <a:cs typeface="Arial"/>
              </a:rPr>
              <a:t>secularized anthropology, sociology, psychology, economics, law, politics and history </a:t>
            </a:r>
            <a:r>
              <a:rPr lang="en-US" sz="2800" dirty="0">
                <a:solidFill>
                  <a:prstClr val="black"/>
                </a:solidFill>
                <a:latin typeface="Calibri"/>
                <a:ea typeface="Calibri"/>
                <a:cs typeface="Arial"/>
              </a:rPr>
              <a:t>– while providing a lot of useful data, description of a variety of societal facts about human </a:t>
            </a:r>
            <a:r>
              <a:rPr lang="en-US" sz="2800" dirty="0" err="1">
                <a:solidFill>
                  <a:prstClr val="black"/>
                </a:solidFill>
                <a:latin typeface="Calibri"/>
                <a:ea typeface="Calibri"/>
                <a:cs typeface="Arial"/>
              </a:rPr>
              <a:t>behaviour</a:t>
            </a:r>
            <a:r>
              <a:rPr lang="en-US" sz="2800" dirty="0">
                <a:solidFill>
                  <a:prstClr val="black"/>
                </a:solidFill>
                <a:latin typeface="Calibri"/>
                <a:ea typeface="Calibri"/>
                <a:cs typeface="Arial"/>
              </a:rPr>
              <a:t> --  is value-loaded, fragmented, not free of biases and does not do justice to the spiritual and ethical needs of the human soul and its relationship with God.</a:t>
            </a:r>
          </a:p>
          <a:p>
            <a:pPr marL="0" indent="0">
              <a:buNone/>
            </a:pPr>
            <a:endParaRPr lang="en-US" sz="2800" dirty="0"/>
          </a:p>
        </p:txBody>
      </p:sp>
    </p:spTree>
    <p:extLst>
      <p:ext uri="{BB962C8B-B14F-4D97-AF65-F5344CB8AC3E}">
        <p14:creationId xmlns="" xmlns:p14="http://schemas.microsoft.com/office/powerpoint/2010/main" val="1186107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arts and the humanities, under the influence of secular humanism, existentialism, liberalism, modernism and postmodernism  aim at celebrating the freedom of the human mind from Divine guidance. The media becomes the message.</a:t>
            </a:r>
            <a:endParaRPr lang="en-US" dirty="0"/>
          </a:p>
        </p:txBody>
      </p:sp>
    </p:spTree>
    <p:extLst>
      <p:ext uri="{BB962C8B-B14F-4D97-AF65-F5344CB8AC3E}">
        <p14:creationId xmlns="" xmlns:p14="http://schemas.microsoft.com/office/powerpoint/2010/main" val="1339766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accent1">
                    <a:lumMod val="40000"/>
                    <a:lumOff val="60000"/>
                  </a:schemeClr>
                </a:solidFill>
                <a:effectLst>
                  <a:outerShdw blurRad="38100" dist="25400" dir="5400000" algn="tl" rotWithShape="0">
                    <a:srgbClr val="000000">
                      <a:alpha val="43000"/>
                    </a:srgbClr>
                  </a:outerShdw>
                </a:effectLst>
                <a:latin typeface="Apple Chancery" pitchFamily="66" charset="0"/>
                <a:ea typeface="+mn-ea"/>
                <a:cs typeface="+mn-cs"/>
              </a:rPr>
              <a:t>HOW</a:t>
            </a:r>
            <a:br>
              <a:rPr lang="en-US" sz="5500" b="1" dirty="0">
                <a:solidFill>
                  <a:schemeClr val="accent1">
                    <a:lumMod val="40000"/>
                    <a:lumOff val="60000"/>
                  </a:schemeClr>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solidFill>
                <a:schemeClr val="accent1">
                  <a:lumMod val="40000"/>
                  <a:lumOff val="60000"/>
                </a:schemeClr>
              </a:solidFill>
            </a:endParaRPr>
          </a:p>
        </p:txBody>
      </p:sp>
      <p:sp>
        <p:nvSpPr>
          <p:cNvPr id="3" name="Content Placeholder 2"/>
          <p:cNvSpPr>
            <a:spLocks noGrp="1"/>
          </p:cNvSpPr>
          <p:nvPr>
            <p:ph idx="1"/>
          </p:nvPr>
        </p:nvSpPr>
        <p:spPr>
          <a:xfrm>
            <a:off x="457200" y="1340768"/>
            <a:ext cx="8229600" cy="4983832"/>
          </a:xfrm>
        </p:spPr>
        <p:txBody>
          <a:bodyPr>
            <a:normAutofit fontScale="92500" lnSpcReduction="10000"/>
          </a:bodyPr>
          <a:lstStyle/>
          <a:p>
            <a:pPr marL="1255713" lvl="0" indent="-1255713">
              <a:spcBef>
                <a:spcPts val="0"/>
              </a:spcBef>
              <a:buClrTx/>
              <a:buSzTx/>
              <a:buNone/>
              <a:tabLst>
                <a:tab pos="1487488" algn="l"/>
              </a:tabLst>
            </a:pPr>
            <a:r>
              <a:rPr lang="en-US" sz="3600" dirty="0">
                <a:latin typeface="Albertus Medium" pitchFamily="34" charset="0"/>
              </a:rPr>
              <a:t>C.1.	</a:t>
            </a:r>
            <a:r>
              <a:rPr lang="en-US" sz="3200" dirty="0">
                <a:latin typeface="Albertus Medium" pitchFamily="34" charset="0"/>
              </a:rPr>
              <a:t>Reintegration of Revealed Values and Norms and ethics (</a:t>
            </a:r>
            <a:r>
              <a:rPr lang="en-US" sz="3200" i="1" dirty="0" err="1">
                <a:latin typeface="Albertus Medium" pitchFamily="34" charset="0"/>
              </a:rPr>
              <a:t>aq</a:t>
            </a:r>
            <a:r>
              <a:rPr lang="en-US" sz="3200" i="1" dirty="0" err="1">
                <a:latin typeface="Albertus Medium"/>
              </a:rPr>
              <a:t>idah</a:t>
            </a:r>
            <a:r>
              <a:rPr lang="en-US" sz="3200" dirty="0">
                <a:latin typeface="Albertus Medium"/>
              </a:rPr>
              <a:t>, </a:t>
            </a:r>
            <a:r>
              <a:rPr lang="en-US" sz="3200" i="1" dirty="0" err="1">
                <a:latin typeface="Albertus Medium"/>
              </a:rPr>
              <a:t>shari</a:t>
            </a:r>
            <a:r>
              <a:rPr lang="en-US" sz="3200" i="1" baseline="55000" dirty="0" err="1">
                <a:latin typeface="Albertus Medium"/>
              </a:rPr>
              <a:t>`</a:t>
            </a:r>
            <a:r>
              <a:rPr lang="en-US" sz="3200" i="1" dirty="0" err="1">
                <a:latin typeface="Albertus Medium"/>
              </a:rPr>
              <a:t>ah</a:t>
            </a:r>
            <a:r>
              <a:rPr lang="en-US" sz="3200" dirty="0">
                <a:latin typeface="Albertus Medium"/>
              </a:rPr>
              <a:t> and </a:t>
            </a:r>
            <a:r>
              <a:rPr lang="en-US" sz="3200" i="1" dirty="0" err="1">
                <a:latin typeface="Albertus Medium"/>
              </a:rPr>
              <a:t>akhlaq</a:t>
            </a:r>
            <a:r>
              <a:rPr lang="en-US" sz="3200" dirty="0">
                <a:latin typeface="Albertus Medium"/>
              </a:rPr>
              <a:t>), where necessary, in the disciplines of social sciences, human sciences, professional sciences, and also in aspects of the natural sciences. </a:t>
            </a:r>
            <a:r>
              <a:rPr lang="en-US" sz="3200" dirty="0" err="1">
                <a:latin typeface="Albertus Medium"/>
              </a:rPr>
              <a:t>Emphasise</a:t>
            </a:r>
            <a:r>
              <a:rPr lang="en-US" sz="3200" dirty="0">
                <a:latin typeface="Albertus Medium"/>
              </a:rPr>
              <a:t> the unity of “signs of Allah” in the Qur’an and “Signs of Allah” in the Universe, leading to </a:t>
            </a:r>
            <a:r>
              <a:rPr lang="en-US" sz="3200" i="1" dirty="0">
                <a:latin typeface="Albertus Medium"/>
              </a:rPr>
              <a:t>ISLAH</a:t>
            </a:r>
            <a:r>
              <a:rPr lang="en-US" sz="3200" dirty="0">
                <a:latin typeface="Albertus Medium"/>
              </a:rPr>
              <a:t> (reform), </a:t>
            </a:r>
            <a:r>
              <a:rPr lang="en-US" sz="3200" i="1" dirty="0">
                <a:latin typeface="Albertus Medium"/>
              </a:rPr>
              <a:t>TAWAZUN</a:t>
            </a:r>
            <a:r>
              <a:rPr lang="en-US" sz="3200" dirty="0">
                <a:latin typeface="Albertus Medium"/>
              </a:rPr>
              <a:t> (balance) and </a:t>
            </a:r>
            <a:r>
              <a:rPr lang="en-US" sz="3200" i="1" dirty="0">
                <a:latin typeface="Albertus Medium"/>
              </a:rPr>
              <a:t>FALAH</a:t>
            </a:r>
            <a:r>
              <a:rPr lang="en-US" sz="3200" dirty="0">
                <a:latin typeface="Albertus Medium"/>
              </a:rPr>
              <a:t> (holistic wellbeing)</a:t>
            </a:r>
            <a:endParaRPr lang="en-US" sz="3200" dirty="0"/>
          </a:p>
          <a:p>
            <a:endParaRPr lang="en-US" dirty="0"/>
          </a:p>
        </p:txBody>
      </p:sp>
    </p:spTree>
    <p:extLst>
      <p:ext uri="{BB962C8B-B14F-4D97-AF65-F5344CB8AC3E}">
        <p14:creationId xmlns="" xmlns:p14="http://schemas.microsoft.com/office/powerpoint/2010/main" val="1270797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tx2">
                    <a:lumMod val="40000"/>
                    <a:lumOff val="6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340768"/>
            <a:ext cx="8229600" cy="4983832"/>
          </a:xfrm>
        </p:spPr>
        <p:txBody>
          <a:bodyPr>
            <a:normAutofit lnSpcReduction="10000"/>
          </a:bodyPr>
          <a:lstStyle/>
          <a:p>
            <a:pPr marL="1255713" lvl="0" indent="-1255713">
              <a:spcBef>
                <a:spcPts val="0"/>
              </a:spcBef>
              <a:buClrTx/>
              <a:buSzTx/>
              <a:buNone/>
              <a:tabLst>
                <a:tab pos="1487488" algn="l"/>
              </a:tabLst>
            </a:pPr>
            <a:r>
              <a:rPr lang="en-US" sz="3600" dirty="0">
                <a:latin typeface="Albertus Medium" pitchFamily="34" charset="0"/>
              </a:rPr>
              <a:t>C.2.	</a:t>
            </a:r>
            <a:r>
              <a:rPr lang="en-US" sz="3200" dirty="0">
                <a:latin typeface="Albertus Medium" pitchFamily="34" charset="0"/>
              </a:rPr>
              <a:t>Intellectual Reform of Human Sciences in the 20</a:t>
            </a:r>
            <a:r>
              <a:rPr lang="en-US" sz="3200" baseline="30000" dirty="0">
                <a:latin typeface="Albertus Medium" pitchFamily="34" charset="0"/>
              </a:rPr>
              <a:t>th</a:t>
            </a:r>
            <a:r>
              <a:rPr lang="en-US" sz="3200" dirty="0">
                <a:latin typeface="Albertus Medium" pitchFamily="34" charset="0"/>
              </a:rPr>
              <a:t> Century in the fields of:</a:t>
            </a:r>
          </a:p>
          <a:p>
            <a:pPr marL="1255713" lvl="0" indent="-900113">
              <a:spcBef>
                <a:spcPts val="0"/>
              </a:spcBef>
              <a:buClrTx/>
              <a:buSzTx/>
              <a:buNone/>
              <a:tabLst>
                <a:tab pos="1487488" algn="l"/>
              </a:tabLst>
            </a:pPr>
            <a:endParaRPr lang="en-US" sz="3200" dirty="0">
              <a:latin typeface="Albertus Medium" pitchFamily="34" charset="0"/>
            </a:endParaRPr>
          </a:p>
          <a:p>
            <a:pPr marL="2155825" lvl="0" indent="-722313">
              <a:spcBef>
                <a:spcPts val="0"/>
              </a:spcBef>
              <a:buClrTx/>
              <a:buSzTx/>
              <a:buFontTx/>
              <a:buAutoNum type="arabicParenR"/>
              <a:tabLst>
                <a:tab pos="1487488" algn="l"/>
              </a:tabLst>
            </a:pPr>
            <a:r>
              <a:rPr lang="en-US" sz="4000" dirty="0">
                <a:latin typeface="Albertus Medium" pitchFamily="34" charset="0"/>
              </a:rPr>
              <a:t>EDUCATION</a:t>
            </a:r>
          </a:p>
          <a:p>
            <a:pPr marL="2155825" lvl="0" indent="-722313">
              <a:spcBef>
                <a:spcPts val="0"/>
              </a:spcBef>
              <a:buClrTx/>
              <a:buSzTx/>
              <a:buFontTx/>
              <a:buAutoNum type="arabicParenR"/>
              <a:tabLst>
                <a:tab pos="1487488" algn="l"/>
              </a:tabLst>
            </a:pPr>
            <a:r>
              <a:rPr lang="en-US" sz="4000" dirty="0">
                <a:latin typeface="Albertus Medium" pitchFamily="34" charset="0"/>
              </a:rPr>
              <a:t>LAW</a:t>
            </a:r>
          </a:p>
          <a:p>
            <a:pPr marL="2155825" lvl="0" indent="-722313">
              <a:spcBef>
                <a:spcPts val="0"/>
              </a:spcBef>
              <a:buClrTx/>
              <a:buSzTx/>
              <a:buFontTx/>
              <a:buAutoNum type="arabicParenR"/>
              <a:tabLst>
                <a:tab pos="1487488" algn="l"/>
              </a:tabLst>
            </a:pPr>
            <a:r>
              <a:rPr lang="en-US" sz="4000" dirty="0">
                <a:latin typeface="Albertus Medium" pitchFamily="34" charset="0"/>
              </a:rPr>
              <a:t>ECONOMICS </a:t>
            </a:r>
          </a:p>
          <a:p>
            <a:pPr marL="2155825" lvl="0" indent="-722313">
              <a:spcBef>
                <a:spcPts val="0"/>
              </a:spcBef>
              <a:buClrTx/>
              <a:buSzTx/>
              <a:buFontTx/>
              <a:buAutoNum type="arabicParenR"/>
              <a:tabLst>
                <a:tab pos="1487488" algn="l"/>
              </a:tabLst>
            </a:pPr>
            <a:r>
              <a:rPr lang="en-US" sz="4000" dirty="0">
                <a:latin typeface="Albertus Medium" pitchFamily="34" charset="0"/>
              </a:rPr>
              <a:t>LITERATURE</a:t>
            </a:r>
          </a:p>
          <a:p>
            <a:pPr marL="2155825" lvl="0" indent="-722313">
              <a:spcBef>
                <a:spcPts val="0"/>
              </a:spcBef>
              <a:buClrTx/>
              <a:buSzTx/>
              <a:buFontTx/>
              <a:buAutoNum type="arabicParenR"/>
              <a:tabLst>
                <a:tab pos="1487488" algn="l"/>
              </a:tabLst>
            </a:pPr>
            <a:r>
              <a:rPr lang="en-US" sz="4000" dirty="0">
                <a:latin typeface="Albertus Medium" pitchFamily="34" charset="0"/>
              </a:rPr>
              <a:t>POLITICAL THOUGHT </a:t>
            </a:r>
          </a:p>
          <a:p>
            <a:endParaRPr lang="en-US" dirty="0"/>
          </a:p>
        </p:txBody>
      </p:sp>
    </p:spTree>
    <p:extLst>
      <p:ext uri="{BB962C8B-B14F-4D97-AF65-F5344CB8AC3E}">
        <p14:creationId xmlns="" xmlns:p14="http://schemas.microsoft.com/office/powerpoint/2010/main" val="332176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420656"/>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683568" y="1700808"/>
            <a:ext cx="8003232" cy="4392488"/>
          </a:xfrm>
        </p:spPr>
        <p:txBody>
          <a:bodyPr>
            <a:normAutofit/>
          </a:bodyPr>
          <a:lstStyle/>
          <a:p>
            <a:pPr marL="0" lvl="0" algn="just">
              <a:lnSpc>
                <a:spcPct val="115000"/>
              </a:lnSpc>
              <a:spcBef>
                <a:spcPts val="0"/>
              </a:spcBef>
              <a:spcAft>
                <a:spcPts val="1000"/>
              </a:spcAft>
              <a:buClr>
                <a:srgbClr val="0BD0D9"/>
              </a:buClr>
            </a:pPr>
            <a:r>
              <a:rPr lang="en-US" sz="3600" dirty="0">
                <a:solidFill>
                  <a:prstClr val="black"/>
                </a:solidFill>
                <a:latin typeface="Calibri"/>
                <a:ea typeface="Calibri"/>
                <a:cs typeface="Arial"/>
              </a:rPr>
              <a:t>This is to avert the process of IOHK from becoming a superficial or purely academic exercise. This aspect of IOHK can be called the process of “</a:t>
            </a:r>
            <a:r>
              <a:rPr lang="en-US" sz="3600" dirty="0" err="1">
                <a:solidFill>
                  <a:prstClr val="black"/>
                </a:solidFill>
                <a:latin typeface="Calibri"/>
                <a:ea typeface="Calibri"/>
                <a:cs typeface="Arial"/>
              </a:rPr>
              <a:t>Islamisation</a:t>
            </a:r>
            <a:r>
              <a:rPr lang="en-US" sz="3600" dirty="0">
                <a:solidFill>
                  <a:prstClr val="black"/>
                </a:solidFill>
                <a:latin typeface="Calibri"/>
                <a:ea typeface="Calibri"/>
                <a:cs typeface="Arial"/>
              </a:rPr>
              <a:t> of the Self” (Ar. </a:t>
            </a:r>
            <a:r>
              <a:rPr lang="en-US" sz="3600" i="1" dirty="0" err="1">
                <a:solidFill>
                  <a:prstClr val="black"/>
                </a:solidFill>
                <a:latin typeface="Calibri"/>
                <a:ea typeface="Calibri"/>
                <a:cs typeface="Arial"/>
              </a:rPr>
              <a:t>Tazkiyah</a:t>
            </a:r>
            <a:r>
              <a:rPr lang="en-US" sz="3600" i="1" dirty="0">
                <a:solidFill>
                  <a:prstClr val="black"/>
                </a:solidFill>
                <a:latin typeface="Calibri"/>
                <a:ea typeface="Calibri"/>
                <a:cs typeface="Arial"/>
              </a:rPr>
              <a:t> al-</a:t>
            </a:r>
            <a:r>
              <a:rPr lang="en-US" sz="3600" i="1" dirty="0" err="1">
                <a:solidFill>
                  <a:prstClr val="black"/>
                </a:solidFill>
                <a:latin typeface="Calibri"/>
                <a:ea typeface="Calibri"/>
                <a:cs typeface="Arial"/>
              </a:rPr>
              <a:t>Nafs</a:t>
            </a:r>
            <a:r>
              <a:rPr lang="en-US" sz="3600" dirty="0">
                <a:solidFill>
                  <a:prstClr val="black"/>
                </a:solidFill>
                <a:latin typeface="Calibri"/>
                <a:ea typeface="Calibri"/>
                <a:cs typeface="Arial"/>
              </a:rPr>
              <a:t>).  In IIUM the two aspects of IOHK are never separated.</a:t>
            </a:r>
          </a:p>
          <a:p>
            <a:endParaRPr lang="en-US" sz="3600" dirty="0"/>
          </a:p>
        </p:txBody>
      </p:sp>
    </p:spTree>
    <p:extLst>
      <p:ext uri="{BB962C8B-B14F-4D97-AF65-F5344CB8AC3E}">
        <p14:creationId xmlns="" xmlns:p14="http://schemas.microsoft.com/office/powerpoint/2010/main" val="34594516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340768"/>
            <a:ext cx="8229600" cy="4983832"/>
          </a:xfrm>
        </p:spPr>
        <p:txBody>
          <a:bodyPr>
            <a:normAutofit fontScale="92500"/>
          </a:bodyPr>
          <a:lstStyle/>
          <a:p>
            <a:pPr marL="627063" lvl="0" indent="-573088" algn="just">
              <a:spcBef>
                <a:spcPts val="1200"/>
              </a:spcBef>
              <a:buClrTx/>
              <a:buSzTx/>
              <a:buNone/>
              <a:tabLst>
                <a:tab pos="627063" algn="l"/>
              </a:tabLst>
              <a:defRPr/>
            </a:pPr>
            <a:r>
              <a:rPr lang="en-US" sz="3600" dirty="0">
                <a:latin typeface="Albertus Medium" pitchFamily="34" charset="0"/>
              </a:rPr>
              <a:t>C.3.	  Weed out or reject the undesirable, 	 blameworthy,</a:t>
            </a:r>
            <a:r>
              <a:rPr lang="en-US" sz="3600" dirty="0">
                <a:latin typeface="Albertus Medium"/>
              </a:rPr>
              <a:t> objectionable</a:t>
            </a:r>
            <a:r>
              <a:rPr lang="en-US" sz="3600" dirty="0">
                <a:latin typeface="Albertus Medium" pitchFamily="34" charset="0"/>
              </a:rPr>
              <a:t> and 	  	 harmful elements (</a:t>
            </a:r>
            <a:r>
              <a:rPr lang="en-US" sz="3600" i="1" dirty="0">
                <a:latin typeface="Albertus Medium" pitchFamily="34" charset="0"/>
              </a:rPr>
              <a:t>al-</a:t>
            </a:r>
            <a:r>
              <a:rPr lang="en-US" sz="3600" i="1" dirty="0" err="1">
                <a:latin typeface="Albertus Medium" pitchFamily="34" charset="0"/>
              </a:rPr>
              <a:t>munkar</a:t>
            </a:r>
            <a:r>
              <a:rPr lang="en-US" sz="3600" i="1" dirty="0" err="1">
                <a:latin typeface="Albertus Medium"/>
              </a:rPr>
              <a:t>at</a:t>
            </a:r>
            <a:r>
              <a:rPr lang="en-US" sz="3600" dirty="0">
                <a:latin typeface="Albertus Medium"/>
              </a:rPr>
              <a:t>), 	 	 from the existing conventional and 	 </a:t>
            </a:r>
            <a:r>
              <a:rPr lang="en-US" sz="3600" dirty="0" err="1" smtClean="0">
                <a:latin typeface="Albertus Medium"/>
              </a:rPr>
              <a:t>secularised</a:t>
            </a:r>
            <a:r>
              <a:rPr lang="en-US" sz="3600" dirty="0" smtClean="0">
                <a:latin typeface="Albertus Medium"/>
              </a:rPr>
              <a:t> </a:t>
            </a:r>
            <a:r>
              <a:rPr lang="en-US" sz="3600" dirty="0">
                <a:latin typeface="Albertus Medium"/>
              </a:rPr>
              <a:t>bodies of human 	knowledge and reaffirm the useful, 	the desirable and acceptable 	elements from Western or Eastern 	</a:t>
            </a:r>
            <a:r>
              <a:rPr lang="en-US" sz="3600" dirty="0" err="1">
                <a:latin typeface="Albertus Medium"/>
              </a:rPr>
              <a:t>civilisations</a:t>
            </a:r>
            <a:r>
              <a:rPr lang="en-US" sz="3600" dirty="0">
                <a:latin typeface="Albertus Medium"/>
              </a:rPr>
              <a:t>.</a:t>
            </a:r>
          </a:p>
          <a:p>
            <a:endParaRPr lang="en-US" dirty="0"/>
          </a:p>
        </p:txBody>
      </p:sp>
    </p:spTree>
    <p:extLst>
      <p:ext uri="{BB962C8B-B14F-4D97-AF65-F5344CB8AC3E}">
        <p14:creationId xmlns="" xmlns:p14="http://schemas.microsoft.com/office/powerpoint/2010/main" val="2390096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b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412776"/>
            <a:ext cx="8229600" cy="4911824"/>
          </a:xfrm>
        </p:spPr>
        <p:txBody>
          <a:bodyPr/>
          <a:lstStyle/>
          <a:p>
            <a:pPr marL="1487488" lvl="0" indent="-1433513">
              <a:spcBef>
                <a:spcPts val="1200"/>
              </a:spcBef>
              <a:buClrTx/>
              <a:buSzTx/>
              <a:buNone/>
              <a:tabLst>
                <a:tab pos="1487488" algn="l"/>
              </a:tabLst>
              <a:defRPr/>
            </a:pPr>
            <a:r>
              <a:rPr lang="en-US" sz="4000" dirty="0">
                <a:latin typeface="Albertus Medium" pitchFamily="34" charset="0"/>
              </a:rPr>
              <a:t>C.3.	Reform (</a:t>
            </a:r>
            <a:r>
              <a:rPr lang="en-US" sz="4000" i="1" dirty="0" err="1">
                <a:latin typeface="Albertus Medium" pitchFamily="34" charset="0"/>
              </a:rPr>
              <a:t>islah</a:t>
            </a:r>
            <a:r>
              <a:rPr lang="en-US" sz="4000" dirty="0">
                <a:latin typeface="Albertus Medium" pitchFamily="34" charset="0"/>
              </a:rPr>
              <a:t>), renewal (</a:t>
            </a:r>
            <a:r>
              <a:rPr lang="en-US" sz="4000" i="1" dirty="0" err="1">
                <a:latin typeface="Albertus Medium" pitchFamily="34" charset="0"/>
              </a:rPr>
              <a:t>tajdid</a:t>
            </a:r>
            <a:r>
              <a:rPr lang="en-US" sz="4000" dirty="0">
                <a:latin typeface="Albertus Medium" pitchFamily="34" charset="0"/>
              </a:rPr>
              <a:t>)</a:t>
            </a:r>
            <a:r>
              <a:rPr lang="en-US" sz="4000" u="sng" dirty="0">
                <a:latin typeface="Albertus Medium" pitchFamily="34" charset="0"/>
              </a:rPr>
              <a:t> </a:t>
            </a:r>
            <a:r>
              <a:rPr lang="en-US" sz="4000" dirty="0">
                <a:latin typeface="Albertus Medium" pitchFamily="34" charset="0"/>
              </a:rPr>
              <a:t>and </a:t>
            </a:r>
            <a:r>
              <a:rPr lang="en-US" sz="4000" dirty="0" err="1">
                <a:latin typeface="Albertus Medium" pitchFamily="34" charset="0"/>
              </a:rPr>
              <a:t>relevantisation</a:t>
            </a:r>
            <a:r>
              <a:rPr lang="en-US" sz="4000" dirty="0">
                <a:latin typeface="Albertus Medium" pitchFamily="34" charset="0"/>
              </a:rPr>
              <a:t> (</a:t>
            </a:r>
            <a:r>
              <a:rPr lang="en-US" sz="4000" i="1" dirty="0" err="1">
                <a:latin typeface="Albertus Medium" pitchFamily="34" charset="0"/>
              </a:rPr>
              <a:t>mu`asarah</a:t>
            </a:r>
            <a:r>
              <a:rPr lang="en-US" sz="4000" dirty="0">
                <a:latin typeface="Albertus Medium" pitchFamily="34" charset="0"/>
              </a:rPr>
              <a:t>) of the Muslim intellectual legacy (</a:t>
            </a:r>
            <a:r>
              <a:rPr lang="en-US" sz="4000" i="1" dirty="0" err="1">
                <a:latin typeface="Albertus Medium" pitchFamily="34" charset="0"/>
              </a:rPr>
              <a:t>turath</a:t>
            </a:r>
            <a:r>
              <a:rPr lang="en-US" sz="4000" dirty="0">
                <a:latin typeface="Albertus Medium" pitchFamily="34" charset="0"/>
              </a:rPr>
              <a:t>)</a:t>
            </a:r>
            <a:endParaRPr lang="en-US" sz="4000" u="sng" dirty="0">
              <a:latin typeface="Albertus Medium" pitchFamily="34" charset="0"/>
            </a:endParaRPr>
          </a:p>
          <a:p>
            <a:pPr marL="0" indent="0">
              <a:buNone/>
            </a:pPr>
            <a:endParaRPr lang="en-US" dirty="0"/>
          </a:p>
        </p:txBody>
      </p:sp>
    </p:spTree>
    <p:extLst>
      <p:ext uri="{BB962C8B-B14F-4D97-AF65-F5344CB8AC3E}">
        <p14:creationId xmlns="" xmlns:p14="http://schemas.microsoft.com/office/powerpoint/2010/main" val="38821695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229600" cy="1143000"/>
          </a:xfrm>
        </p:spPr>
        <p:txBody>
          <a:bodyPr>
            <a:normAutofit fontScale="90000"/>
          </a:bodyPr>
          <a:lstStyle/>
          <a:p>
            <a:pPr lvl="0" algn="ctr">
              <a:defRPr/>
            </a:pPr>
            <a:r>
              <a:rPr lang="en-US" sz="5500" b="1" dirty="0">
                <a:solidFill>
                  <a:schemeClr val="tx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179512" y="1412776"/>
            <a:ext cx="8229600" cy="4911824"/>
          </a:xfrm>
        </p:spPr>
        <p:txBody>
          <a:bodyPr/>
          <a:lstStyle/>
          <a:p>
            <a:pPr marL="1487488" lvl="0" indent="-1433513" algn="just">
              <a:spcBef>
                <a:spcPts val="1200"/>
              </a:spcBef>
              <a:buClrTx/>
              <a:buSzTx/>
              <a:buNone/>
              <a:tabLst>
                <a:tab pos="1487488" algn="l"/>
              </a:tabLst>
              <a:defRPr/>
            </a:pPr>
            <a:r>
              <a:rPr lang="en-US" sz="3600" dirty="0">
                <a:latin typeface="Albertus Medium" pitchFamily="34" charset="0"/>
              </a:rPr>
              <a:t>C.4.	Prioritize </a:t>
            </a:r>
            <a:r>
              <a:rPr lang="en-US" sz="3600" u="sng" dirty="0" err="1">
                <a:latin typeface="Albertus Medium" pitchFamily="34" charset="0"/>
              </a:rPr>
              <a:t>Ummatic</a:t>
            </a:r>
            <a:r>
              <a:rPr lang="en-US" sz="3600" dirty="0">
                <a:latin typeface="Albertus Medium" pitchFamily="34" charset="0"/>
              </a:rPr>
              <a:t> reform welfare and wellbeing ; peaceful co-</a:t>
            </a:r>
            <a:r>
              <a:rPr lang="en-US" sz="3600" dirty="0" err="1">
                <a:latin typeface="Albertus Medium" pitchFamily="34" charset="0"/>
              </a:rPr>
              <a:t>existance</a:t>
            </a:r>
            <a:r>
              <a:rPr lang="en-US" sz="3600" dirty="0">
                <a:latin typeface="Albertus Medium" pitchFamily="34" charset="0"/>
              </a:rPr>
              <a:t> with “others” and ethical accountability for the sustainability of the natural environment and the Allah-given ecosystem.</a:t>
            </a:r>
            <a:endParaRPr lang="en-US" sz="3600" dirty="0">
              <a:latin typeface="Albertus Medium"/>
            </a:endParaRPr>
          </a:p>
          <a:p>
            <a:endParaRPr lang="en-US" dirty="0"/>
          </a:p>
        </p:txBody>
      </p:sp>
    </p:spTree>
    <p:extLst>
      <p:ext uri="{BB962C8B-B14F-4D97-AF65-F5344CB8AC3E}">
        <p14:creationId xmlns="" xmlns:p14="http://schemas.microsoft.com/office/powerpoint/2010/main" val="32445537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229600" cy="1143000"/>
          </a:xfrm>
        </p:spPr>
        <p:txBody>
          <a:bodyPr>
            <a:normAutofit fontScale="90000"/>
          </a:bodyPr>
          <a:lstStyle/>
          <a:p>
            <a:pPr lvl="0" algn="ctr">
              <a:defRPr/>
            </a:pP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34415" y="1412776"/>
            <a:ext cx="8229600" cy="4983832"/>
          </a:xfrm>
        </p:spPr>
        <p:txBody>
          <a:bodyPr>
            <a:normAutofit fontScale="92500"/>
          </a:bodyPr>
          <a:lstStyle/>
          <a:p>
            <a:pPr marL="1092200" lvl="0" indent="-1038225" algn="just">
              <a:spcBef>
                <a:spcPts val="1200"/>
              </a:spcBef>
              <a:buClrTx/>
              <a:buSzTx/>
              <a:buNone/>
              <a:tabLst>
                <a:tab pos="1146175" algn="l"/>
              </a:tabLst>
              <a:defRPr/>
            </a:pPr>
            <a:r>
              <a:rPr lang="en-US" sz="3400" dirty="0">
                <a:latin typeface="Albertus Medium" pitchFamily="34" charset="0"/>
              </a:rPr>
              <a:t>C.5.	Develop the integrated personality types of the </a:t>
            </a:r>
            <a:r>
              <a:rPr lang="en-US" sz="3400" i="1" dirty="0" err="1">
                <a:latin typeface="Albertus Medium" pitchFamily="34" charset="0"/>
              </a:rPr>
              <a:t>Ul</a:t>
            </a:r>
            <a:r>
              <a:rPr lang="en-US" sz="3400" i="1" dirty="0" err="1">
                <a:latin typeface="Albertus Medium"/>
              </a:rPr>
              <a:t>u</a:t>
            </a:r>
            <a:r>
              <a:rPr lang="en-US" sz="3400" i="1" dirty="0">
                <a:latin typeface="Albertus Medium"/>
              </a:rPr>
              <a:t> al-</a:t>
            </a:r>
            <a:r>
              <a:rPr lang="en-US" sz="3400" i="1" dirty="0" err="1">
                <a:latin typeface="Albertus Medium"/>
              </a:rPr>
              <a:t>Albab</a:t>
            </a:r>
            <a:r>
              <a:rPr lang="en-US" sz="3400" dirty="0">
                <a:latin typeface="Albertus Medium"/>
              </a:rPr>
              <a:t>, the God-fearing scholars (</a:t>
            </a:r>
            <a:r>
              <a:rPr lang="en-US" sz="3400" i="1" dirty="0" err="1">
                <a:latin typeface="Albertus Medium"/>
              </a:rPr>
              <a:t>ulama</a:t>
            </a:r>
            <a:r>
              <a:rPr lang="en-US" sz="3400" dirty="0">
                <a:latin typeface="Albertus Medium"/>
              </a:rPr>
              <a:t>’) and the true believers who are committed to the </a:t>
            </a:r>
            <a:r>
              <a:rPr lang="en-US" sz="3400" dirty="0" err="1">
                <a:latin typeface="Albertus Medium"/>
              </a:rPr>
              <a:t>civilisational</a:t>
            </a:r>
            <a:r>
              <a:rPr lang="en-US" sz="3400" dirty="0">
                <a:latin typeface="Albertus Medium"/>
              </a:rPr>
              <a:t> vision and mission of Islam; who project the peaceful and compassionate image of </a:t>
            </a:r>
            <a:r>
              <a:rPr lang="en-US" sz="3400" dirty="0" err="1">
                <a:latin typeface="Albertus Medium"/>
              </a:rPr>
              <a:t>rahmatan</a:t>
            </a:r>
            <a:r>
              <a:rPr lang="en-US" sz="3400" dirty="0">
                <a:latin typeface="Albertus Medium"/>
              </a:rPr>
              <a:t> li’l-`</a:t>
            </a:r>
            <a:r>
              <a:rPr lang="en-US" sz="3400" dirty="0" err="1">
                <a:latin typeface="Albertus Medium"/>
              </a:rPr>
              <a:t>alamin</a:t>
            </a:r>
            <a:r>
              <a:rPr lang="en-US" sz="3400" dirty="0">
                <a:latin typeface="Albertus Medium"/>
              </a:rPr>
              <a:t>, and portray the ethical and humane behavior of the true </a:t>
            </a:r>
            <a:r>
              <a:rPr lang="en-US" sz="3400" u="sng" dirty="0" err="1">
                <a:latin typeface="Albertus Medium"/>
              </a:rPr>
              <a:t>Khalifahs</a:t>
            </a:r>
            <a:r>
              <a:rPr lang="en-US" sz="3400" dirty="0">
                <a:latin typeface="Albertus Medium"/>
              </a:rPr>
              <a:t> and servants of Allah (s.w.t.)</a:t>
            </a:r>
          </a:p>
          <a:p>
            <a:endParaRPr lang="en-US" dirty="0"/>
          </a:p>
        </p:txBody>
      </p:sp>
    </p:spTree>
    <p:extLst>
      <p:ext uri="{BB962C8B-B14F-4D97-AF65-F5344CB8AC3E}">
        <p14:creationId xmlns="" xmlns:p14="http://schemas.microsoft.com/office/powerpoint/2010/main" val="24809896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1143000"/>
          </a:xfrm>
        </p:spPr>
        <p:txBody>
          <a:bodyPr>
            <a:normAutofit fontScale="90000"/>
          </a:bodyPr>
          <a:lstStyle/>
          <a:p>
            <a:pPr lvl="0" algn="ctr">
              <a:defRPr/>
            </a:pP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395536" y="1268760"/>
            <a:ext cx="8229600" cy="5055840"/>
          </a:xfrm>
        </p:spPr>
        <p:txBody>
          <a:bodyPr/>
          <a:lstStyle/>
          <a:p>
            <a:pPr marL="1487488" lvl="0" indent="-1433513">
              <a:spcBef>
                <a:spcPts val="1200"/>
              </a:spcBef>
              <a:buClrTx/>
              <a:buSzTx/>
              <a:buNone/>
              <a:tabLst>
                <a:tab pos="1487488" algn="l"/>
              </a:tabLst>
              <a:defRPr/>
            </a:pPr>
            <a:r>
              <a:rPr lang="en-US" sz="3800" dirty="0">
                <a:latin typeface="Albertus Medium" pitchFamily="34" charset="0"/>
              </a:rPr>
              <a:t>C.6.	</a:t>
            </a:r>
            <a:r>
              <a:rPr lang="en-US" sz="3800" dirty="0" err="1">
                <a:latin typeface="Albertus Medium" pitchFamily="34" charset="0"/>
              </a:rPr>
              <a:t>Institutionalise</a:t>
            </a:r>
            <a:r>
              <a:rPr lang="en-US" sz="3800" dirty="0">
                <a:latin typeface="Albertus Medium" pitchFamily="34" charset="0"/>
              </a:rPr>
              <a:t> the </a:t>
            </a:r>
            <a:r>
              <a:rPr lang="en-US" sz="3800" u="sng" dirty="0">
                <a:latin typeface="Albertus Medium" pitchFamily="34" charset="0"/>
              </a:rPr>
              <a:t>holistic</a:t>
            </a:r>
            <a:r>
              <a:rPr lang="en-US" sz="3800" dirty="0">
                <a:latin typeface="Albertus Medium" pitchFamily="34" charset="0"/>
              </a:rPr>
              <a:t> quality culture as apposed to the secularist quality culture, to achieve “excellence with the soul” and not “excellence without a soul” (e.g. Harvard University)</a:t>
            </a:r>
          </a:p>
          <a:p>
            <a:pPr marL="1487488" lvl="0" indent="-1433513">
              <a:spcBef>
                <a:spcPts val="1200"/>
              </a:spcBef>
              <a:buClrTx/>
              <a:buSzTx/>
              <a:buNone/>
              <a:tabLst>
                <a:tab pos="1487488" algn="l"/>
              </a:tabLst>
              <a:defRPr/>
            </a:pPr>
            <a:r>
              <a:rPr lang="en-US" sz="2400" dirty="0">
                <a:latin typeface="Albertus Medium" pitchFamily="34" charset="0"/>
              </a:rPr>
              <a:t>(see Harry L. Lewis, </a:t>
            </a:r>
            <a:r>
              <a:rPr lang="en-US" sz="2400" u="sng" dirty="0">
                <a:latin typeface="Albertus Medium" pitchFamily="34" charset="0"/>
              </a:rPr>
              <a:t>Excellence Without a Soul </a:t>
            </a:r>
            <a:r>
              <a:rPr lang="en-US" sz="2400" dirty="0">
                <a:latin typeface="Albertus Medium" pitchFamily="34" charset="0"/>
              </a:rPr>
              <a:t>: </a:t>
            </a:r>
            <a:r>
              <a:rPr lang="en-US" sz="2400" u="sng" dirty="0">
                <a:latin typeface="Albertus Medium" pitchFamily="34" charset="0"/>
              </a:rPr>
              <a:t>How a Great University Forgot Education, 2006</a:t>
            </a:r>
            <a:r>
              <a:rPr lang="en-US" sz="2400" dirty="0">
                <a:latin typeface="Albertus Medium" pitchFamily="34" charset="0"/>
              </a:rPr>
              <a:t>)</a:t>
            </a:r>
            <a:endParaRPr lang="en-US" sz="2400" dirty="0">
              <a:latin typeface="Albertus Medium"/>
            </a:endParaRPr>
          </a:p>
          <a:p>
            <a:pPr marL="1487488" lvl="0" indent="-1433513">
              <a:spcBef>
                <a:spcPts val="1200"/>
              </a:spcBef>
              <a:buClrTx/>
              <a:buSzTx/>
              <a:buNone/>
              <a:tabLst>
                <a:tab pos="1487488" algn="l"/>
              </a:tabLst>
              <a:defRPr/>
            </a:pPr>
            <a:endParaRPr lang="en-US" sz="3800" dirty="0">
              <a:solidFill>
                <a:srgbClr val="FFFF00"/>
              </a:solidFill>
              <a:latin typeface="Albertus Medium"/>
            </a:endParaRPr>
          </a:p>
          <a:p>
            <a:endParaRPr lang="en-US" dirty="0"/>
          </a:p>
        </p:txBody>
      </p:sp>
    </p:spTree>
    <p:extLst>
      <p:ext uri="{BB962C8B-B14F-4D97-AF65-F5344CB8AC3E}">
        <p14:creationId xmlns="" xmlns:p14="http://schemas.microsoft.com/office/powerpoint/2010/main" val="1129399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229600" cy="1143000"/>
          </a:xfrm>
        </p:spPr>
        <p:txBody>
          <a:bodyPr>
            <a:normAutofit fontScale="90000"/>
          </a:bodyPr>
          <a:lstStyle/>
          <a:p>
            <a:pPr lvl="0" algn="ctr">
              <a:defRPr/>
            </a:pP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412776"/>
            <a:ext cx="8229600" cy="4911824"/>
          </a:xfrm>
        </p:spPr>
        <p:txBody>
          <a:bodyPr>
            <a:normAutofit fontScale="92500" lnSpcReduction="10000"/>
          </a:bodyPr>
          <a:lstStyle/>
          <a:p>
            <a:pPr marL="1487488" lvl="0" indent="-1433513">
              <a:spcBef>
                <a:spcPts val="1200"/>
              </a:spcBef>
              <a:buClrTx/>
              <a:buSzTx/>
              <a:buNone/>
              <a:tabLst>
                <a:tab pos="1487488" algn="l"/>
              </a:tabLst>
              <a:defRPr/>
            </a:pPr>
            <a:r>
              <a:rPr lang="en-US" sz="2800" b="1" dirty="0">
                <a:latin typeface="Albertus Medium" pitchFamily="34" charset="0"/>
              </a:rPr>
              <a:t>C.7.	</a:t>
            </a:r>
            <a:r>
              <a:rPr lang="en-US" sz="2800" dirty="0"/>
              <a:t> In dealing with the different schools of thought regarding IOHK and bearing in mind the existence of some contentious and sensitive issues which, if not wisely managed, could lead to counterproductive and negative consequences,  the  I.I.U.M.’s stance and attitude should be driven by the following principles:</a:t>
            </a:r>
          </a:p>
          <a:p>
            <a:pPr marL="1487488" lvl="0" indent="-1433513">
              <a:spcBef>
                <a:spcPts val="1200"/>
              </a:spcBef>
              <a:buClrTx/>
              <a:buSzTx/>
              <a:buNone/>
              <a:tabLst>
                <a:tab pos="1487488" algn="l"/>
              </a:tabLst>
              <a:defRPr/>
            </a:pPr>
            <a:r>
              <a:rPr lang="en-US" sz="2800" b="1" dirty="0">
                <a:latin typeface="Albertus Medium" pitchFamily="34" charset="0"/>
              </a:rPr>
              <a:t>C.7.1	</a:t>
            </a:r>
            <a:r>
              <a:rPr lang="en-US" sz="2800" dirty="0"/>
              <a:t>Seek unification and reconciliation by emphasizing the common ground, taking the best from all sources and deemphasizing or discarding the </a:t>
            </a:r>
            <a:r>
              <a:rPr lang="en-US" sz="2800" dirty="0" err="1"/>
              <a:t>irreconciliable</a:t>
            </a:r>
            <a:r>
              <a:rPr lang="en-US" sz="2800" dirty="0"/>
              <a:t> differences.</a:t>
            </a:r>
          </a:p>
          <a:p>
            <a:pPr marL="1487488" lvl="0" indent="-1433513">
              <a:spcBef>
                <a:spcPts val="1200"/>
              </a:spcBef>
              <a:buClrTx/>
              <a:buSzTx/>
              <a:buNone/>
              <a:tabLst>
                <a:tab pos="1487488" algn="l"/>
              </a:tabLst>
              <a:defRPr/>
            </a:pPr>
            <a:endParaRPr lang="en-US" sz="2800" b="1" dirty="0">
              <a:latin typeface="Albertus Medium"/>
            </a:endParaRPr>
          </a:p>
          <a:p>
            <a:endParaRPr lang="en-US" dirty="0"/>
          </a:p>
        </p:txBody>
      </p:sp>
    </p:spTree>
    <p:extLst>
      <p:ext uri="{BB962C8B-B14F-4D97-AF65-F5344CB8AC3E}">
        <p14:creationId xmlns="" xmlns:p14="http://schemas.microsoft.com/office/powerpoint/2010/main" val="36338855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accent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412776"/>
            <a:ext cx="8229600" cy="4911824"/>
          </a:xfrm>
        </p:spPr>
        <p:txBody>
          <a:bodyPr>
            <a:normAutofit/>
          </a:bodyPr>
          <a:lstStyle/>
          <a:p>
            <a:pPr marL="982663" lvl="0" indent="-982663" algn="just">
              <a:lnSpc>
                <a:spcPct val="90000"/>
              </a:lnSpc>
              <a:spcBef>
                <a:spcPts val="0"/>
              </a:spcBef>
              <a:buClrTx/>
              <a:buSzTx/>
              <a:buNone/>
            </a:pPr>
            <a:r>
              <a:rPr lang="en-US" sz="2800" b="1" dirty="0">
                <a:latin typeface="Albertus Medium" pitchFamily="34" charset="0"/>
              </a:rPr>
              <a:t>C.7.2 </a:t>
            </a:r>
            <a:r>
              <a:rPr lang="en-US" sz="2800" dirty="0"/>
              <a:t>Depersonalization of the discourse after recognizing and acknowledging the positive contributions of all the major proponents.  The project of IOCHK in I.I.U.M. is a continuous process and its future progress could not be predetermined or dictated by the early proponents. </a:t>
            </a:r>
            <a:endParaRPr lang="en-US" dirty="0"/>
          </a:p>
        </p:txBody>
      </p:sp>
    </p:spTree>
    <p:extLst>
      <p:ext uri="{BB962C8B-B14F-4D97-AF65-F5344CB8AC3E}">
        <p14:creationId xmlns="" xmlns:p14="http://schemas.microsoft.com/office/powerpoint/2010/main" val="40331001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492664"/>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395536" y="1916832"/>
            <a:ext cx="7355160" cy="4229824"/>
          </a:xfrm>
        </p:spPr>
        <p:txBody>
          <a:bodyPr/>
          <a:lstStyle/>
          <a:p>
            <a:pPr marL="982663" lvl="0" indent="-982663" algn="just">
              <a:lnSpc>
                <a:spcPct val="90000"/>
              </a:lnSpc>
              <a:spcBef>
                <a:spcPts val="0"/>
              </a:spcBef>
              <a:buClrTx/>
              <a:buSzTx/>
              <a:buNone/>
            </a:pPr>
            <a:r>
              <a:rPr lang="en-US" sz="2800" dirty="0" smtClean="0">
                <a:solidFill>
                  <a:prstClr val="black"/>
                </a:solidFill>
              </a:rPr>
              <a:t> 	The </a:t>
            </a:r>
            <a:r>
              <a:rPr lang="en-US" sz="2800" dirty="0">
                <a:solidFill>
                  <a:prstClr val="black"/>
                </a:solidFill>
              </a:rPr>
              <a:t>depersonalization emphasis will help to </a:t>
            </a:r>
            <a:r>
              <a:rPr lang="en-US" sz="2800" dirty="0" smtClean="0">
                <a:solidFill>
                  <a:prstClr val="black"/>
                </a:solidFill>
              </a:rPr>
              <a:t>prevent the </a:t>
            </a:r>
            <a:r>
              <a:rPr lang="en-US" sz="2800" dirty="0">
                <a:solidFill>
                  <a:prstClr val="black"/>
                </a:solidFill>
              </a:rPr>
              <a:t>tendency among some ardent followers </a:t>
            </a:r>
            <a:r>
              <a:rPr lang="en-US" sz="2800" dirty="0" smtClean="0">
                <a:solidFill>
                  <a:prstClr val="black"/>
                </a:solidFill>
              </a:rPr>
              <a:t>or disciples </a:t>
            </a:r>
            <a:r>
              <a:rPr lang="en-US" sz="2800" dirty="0">
                <a:solidFill>
                  <a:prstClr val="black"/>
                </a:solidFill>
              </a:rPr>
              <a:t>of the major scholars to promote or popularize their own school of thought to be regarded as the only genuine or orthodox school of thought, bearing in mind that only the Prophet (S.A.A.S) is </a:t>
            </a:r>
            <a:r>
              <a:rPr lang="en-US" sz="2800" i="1" dirty="0" err="1">
                <a:solidFill>
                  <a:prstClr val="black"/>
                </a:solidFill>
              </a:rPr>
              <a:t>ma`sum</a:t>
            </a:r>
            <a:r>
              <a:rPr lang="en-US" sz="2800" dirty="0">
                <a:solidFill>
                  <a:prstClr val="black"/>
                </a:solidFill>
              </a:rPr>
              <a:t> (infallible). </a:t>
            </a:r>
          </a:p>
          <a:p>
            <a:pPr marL="1487488" lvl="0" indent="-1433513" algn="just">
              <a:spcBef>
                <a:spcPts val="1200"/>
              </a:spcBef>
              <a:buClrTx/>
              <a:buSzTx/>
              <a:buNone/>
              <a:tabLst>
                <a:tab pos="1487488" algn="l"/>
              </a:tabLst>
              <a:defRPr/>
            </a:pPr>
            <a:endParaRPr lang="en-US" sz="2800" b="1" dirty="0">
              <a:solidFill>
                <a:prstClr val="black"/>
              </a:solidFill>
              <a:latin typeface="Albertus Medium"/>
            </a:endParaRPr>
          </a:p>
          <a:p>
            <a:endParaRPr lang="en-US" dirty="0"/>
          </a:p>
        </p:txBody>
      </p:sp>
    </p:spTree>
    <p:extLst>
      <p:ext uri="{BB962C8B-B14F-4D97-AF65-F5344CB8AC3E}">
        <p14:creationId xmlns="" xmlns:p14="http://schemas.microsoft.com/office/powerpoint/2010/main" val="22199384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lvl="0" algn="ctr">
              <a:defRPr/>
            </a:pPr>
            <a:r>
              <a:rPr lang="en-US" sz="5500" b="1" dirty="0">
                <a:solidFill>
                  <a:schemeClr val="accent1">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340768"/>
            <a:ext cx="8229600" cy="4983832"/>
          </a:xfrm>
        </p:spPr>
        <p:txBody>
          <a:bodyPr>
            <a:normAutofit/>
          </a:bodyPr>
          <a:lstStyle/>
          <a:p>
            <a:pPr marL="982663" lvl="0" indent="-982663" algn="just">
              <a:lnSpc>
                <a:spcPct val="90000"/>
              </a:lnSpc>
              <a:spcBef>
                <a:spcPts val="0"/>
              </a:spcBef>
              <a:buClrTx/>
              <a:buSzTx/>
              <a:buNone/>
            </a:pPr>
            <a:r>
              <a:rPr lang="en-US" sz="2800" b="1" dirty="0">
                <a:latin typeface="Albertus Medium" pitchFamily="34" charset="0"/>
              </a:rPr>
              <a:t>C.7.3 </a:t>
            </a:r>
            <a:r>
              <a:rPr lang="en-US" sz="2800" dirty="0"/>
              <a:t>Keep the discourse open to new and useful ideas as long as they are based on authoritative Islamic sources of knowledge, bearing in mind that human knowledge continues to grow and even some aspects of Western-originated sciences could also undergo major paradigmatic changes in the future, while the door of legitimate </a:t>
            </a:r>
            <a:r>
              <a:rPr lang="en-US" sz="2800" i="1" dirty="0" err="1"/>
              <a:t>ijtihad</a:t>
            </a:r>
            <a:r>
              <a:rPr lang="en-US" sz="2800" dirty="0"/>
              <a:t> is open to the qualified scholars and intellectuals.  </a:t>
            </a:r>
            <a:endParaRPr lang="en-US" sz="2800" b="1" dirty="0">
              <a:latin typeface="Albertus Medium"/>
            </a:endParaRPr>
          </a:p>
          <a:p>
            <a:pPr algn="just"/>
            <a:endParaRPr lang="en-US" dirty="0"/>
          </a:p>
        </p:txBody>
      </p:sp>
    </p:spTree>
    <p:extLst>
      <p:ext uri="{BB962C8B-B14F-4D97-AF65-F5344CB8AC3E}">
        <p14:creationId xmlns="" xmlns:p14="http://schemas.microsoft.com/office/powerpoint/2010/main" val="42331054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636680"/>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611560" y="1844824"/>
            <a:ext cx="7067128" cy="4389120"/>
          </a:xfrm>
        </p:spPr>
        <p:txBody>
          <a:bodyPr/>
          <a:lstStyle/>
          <a:p>
            <a:pPr marL="982663" lvl="0" indent="-982663" algn="just">
              <a:lnSpc>
                <a:spcPct val="90000"/>
              </a:lnSpc>
              <a:spcBef>
                <a:spcPts val="0"/>
              </a:spcBef>
              <a:buClrTx/>
              <a:buSzTx/>
              <a:buNone/>
            </a:pPr>
            <a:r>
              <a:rPr lang="en-US" dirty="0" smtClean="0">
                <a:solidFill>
                  <a:prstClr val="black"/>
                </a:solidFill>
              </a:rPr>
              <a:t>	</a:t>
            </a:r>
            <a:r>
              <a:rPr lang="en-US" sz="2800" dirty="0" smtClean="0">
                <a:solidFill>
                  <a:prstClr val="black"/>
                </a:solidFill>
              </a:rPr>
              <a:t>Any </a:t>
            </a:r>
            <a:r>
              <a:rPr lang="en-US" sz="2800" dirty="0">
                <a:solidFill>
                  <a:prstClr val="black"/>
                </a:solidFill>
              </a:rPr>
              <a:t>tendency to claim finality or orthodoxy in </a:t>
            </a:r>
            <a:r>
              <a:rPr lang="en-US" sz="2800" dirty="0" smtClean="0">
                <a:solidFill>
                  <a:prstClr val="black"/>
                </a:solidFill>
              </a:rPr>
              <a:t>the project </a:t>
            </a:r>
            <a:r>
              <a:rPr lang="en-US" sz="2800" dirty="0">
                <a:solidFill>
                  <a:prstClr val="black"/>
                </a:solidFill>
              </a:rPr>
              <a:t>would be unjustifiable and  premature, bearing in mind that shortcomings and weaknesses could be found or detected in the works of even the best scholars in the field. </a:t>
            </a:r>
          </a:p>
          <a:p>
            <a:endParaRPr lang="en-US" dirty="0"/>
          </a:p>
        </p:txBody>
      </p:sp>
    </p:spTree>
    <p:extLst>
      <p:ext uri="{BB962C8B-B14F-4D97-AF65-F5344CB8AC3E}">
        <p14:creationId xmlns="" xmlns:p14="http://schemas.microsoft.com/office/powerpoint/2010/main" val="2926568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normAutofit fontScale="90000"/>
          </a:bodyPr>
          <a:lstStyle/>
          <a:p>
            <a:pPr lvl="0" indent="-274320" algn="ctr">
              <a:lnSpc>
                <a:spcPct val="115000"/>
              </a:lnSpc>
              <a:spcBef>
                <a:spcPts val="0"/>
              </a:spcBef>
              <a:spcAft>
                <a:spcPts val="1000"/>
              </a:spcAft>
            </a:pPr>
            <a:r>
              <a:rPr lang="en-US" sz="4900" b="1" dirty="0">
                <a:solidFill>
                  <a:prstClr val="black"/>
                </a:solidFill>
                <a:ea typeface="Calibri"/>
                <a:cs typeface="Arial"/>
              </a:rPr>
              <a:t>WHAT IOHK IS NOT</a:t>
            </a:r>
            <a:r>
              <a:rPr lang="en-US" sz="1000" dirty="0">
                <a:solidFill>
                  <a:prstClr val="black"/>
                </a:solidFill>
                <a:ea typeface="Calibri"/>
                <a:cs typeface="Arial"/>
              </a:rPr>
              <a:t/>
            </a:r>
            <a:br>
              <a:rPr lang="en-US" sz="1000" dirty="0">
                <a:solidFill>
                  <a:prstClr val="black"/>
                </a:solidFill>
                <a:ea typeface="Calibri"/>
                <a:cs typeface="Arial"/>
              </a:rPr>
            </a:br>
            <a:endParaRPr lang="en-US" dirty="0"/>
          </a:p>
        </p:txBody>
      </p:sp>
      <p:sp>
        <p:nvSpPr>
          <p:cNvPr id="3" name="Content Placeholder 2"/>
          <p:cNvSpPr>
            <a:spLocks noGrp="1"/>
          </p:cNvSpPr>
          <p:nvPr>
            <p:ph idx="1"/>
          </p:nvPr>
        </p:nvSpPr>
        <p:spPr>
          <a:xfrm>
            <a:off x="457200" y="1268760"/>
            <a:ext cx="8229600" cy="5055840"/>
          </a:xfrm>
        </p:spPr>
        <p:txBody>
          <a:bodyPr>
            <a:normAutofit/>
          </a:bodyPr>
          <a:lstStyle/>
          <a:p>
            <a:pPr marL="0" marR="0" algn="just">
              <a:lnSpc>
                <a:spcPct val="115000"/>
              </a:lnSpc>
              <a:spcBef>
                <a:spcPts val="0"/>
              </a:spcBef>
              <a:spcAft>
                <a:spcPts val="1000"/>
              </a:spcAft>
            </a:pPr>
            <a:r>
              <a:rPr lang="en-US" sz="3600" dirty="0" smtClean="0">
                <a:latin typeface="Calibri"/>
                <a:ea typeface="Calibri"/>
                <a:cs typeface="Arial"/>
              </a:rPr>
              <a:t>Having </a:t>
            </a:r>
            <a:r>
              <a:rPr lang="en-US" sz="3600" dirty="0">
                <a:latin typeface="Calibri"/>
                <a:ea typeface="Calibri"/>
                <a:cs typeface="Arial"/>
              </a:rPr>
              <a:t>said that, it should be clearly pointed out that IOHK is not to discourage Muslims from becoming lovers, promoters or champions of S&amp;T, because Muslim countries are far behind the scientific and technological achievements in S&amp;T. </a:t>
            </a:r>
            <a:endParaRPr lang="en-US" sz="3600" dirty="0"/>
          </a:p>
        </p:txBody>
      </p:sp>
    </p:spTree>
    <p:extLst>
      <p:ext uri="{BB962C8B-B14F-4D97-AF65-F5344CB8AC3E}">
        <p14:creationId xmlns="" xmlns:p14="http://schemas.microsoft.com/office/powerpoint/2010/main" val="30243821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229600" cy="1143000"/>
          </a:xfrm>
        </p:spPr>
        <p:txBody>
          <a:bodyPr>
            <a:normAutofit fontScale="90000"/>
          </a:bodyPr>
          <a:lstStyle/>
          <a:p>
            <a:pPr lvl="0" algn="ctr">
              <a:defRPr/>
            </a:pPr>
            <a:r>
              <a:rPr lang="en-US" sz="5500" b="1" dirty="0">
                <a:solidFill>
                  <a:schemeClr val="accent2">
                    <a:lumMod val="60000"/>
                    <a:lumOff val="40000"/>
                  </a:schemeClr>
                </a:solidFill>
                <a:effectLst>
                  <a:outerShdw blurRad="38100" dist="25400" dir="5400000" algn="tl" rotWithShape="0">
                    <a:srgbClr val="000000">
                      <a:alpha val="43000"/>
                    </a:srgbClr>
                  </a:outerShdw>
                </a:effectLst>
                <a:latin typeface="Apple Chancery" pitchFamily="66" charset="0"/>
                <a:ea typeface="+mn-ea"/>
                <a:cs typeface="+mn-cs"/>
              </a:rPr>
              <a:t>HOW</a:t>
            </a:r>
            <a: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t/>
            </a:r>
            <a:br>
              <a:rPr lang="en-US" sz="5500" b="1" dirty="0">
                <a:solidFill>
                  <a:srgbClr val="FFFF00"/>
                </a:solidFill>
                <a:effectLst>
                  <a:outerShdw blurRad="38100" dist="25400" dir="5400000" algn="tl" rotWithShape="0">
                    <a:srgbClr val="000000">
                      <a:alpha val="43000"/>
                    </a:srgbClr>
                  </a:outerShdw>
                </a:effectLst>
                <a:latin typeface="Apple Chancery" pitchFamily="66" charset="0"/>
                <a:ea typeface="+mn-ea"/>
                <a:cs typeface="+mn-cs"/>
              </a:rPr>
            </a:br>
            <a:endParaRPr lang="en-US" dirty="0"/>
          </a:p>
        </p:txBody>
      </p:sp>
      <p:sp>
        <p:nvSpPr>
          <p:cNvPr id="3" name="Content Placeholder 2"/>
          <p:cNvSpPr>
            <a:spLocks noGrp="1"/>
          </p:cNvSpPr>
          <p:nvPr>
            <p:ph idx="1"/>
          </p:nvPr>
        </p:nvSpPr>
        <p:spPr>
          <a:xfrm>
            <a:off x="457200" y="1412776"/>
            <a:ext cx="8229600" cy="4911824"/>
          </a:xfrm>
        </p:spPr>
        <p:txBody>
          <a:bodyPr/>
          <a:lstStyle/>
          <a:p>
            <a:pPr marL="982663" lvl="0" indent="-982663" algn="just">
              <a:lnSpc>
                <a:spcPct val="90000"/>
              </a:lnSpc>
              <a:spcBef>
                <a:spcPts val="0"/>
              </a:spcBef>
              <a:buClrTx/>
              <a:buSzTx/>
              <a:buNone/>
            </a:pPr>
            <a:r>
              <a:rPr lang="en-US" sz="2800" b="1" dirty="0">
                <a:latin typeface="Albertus Medium" pitchFamily="34" charset="0"/>
              </a:rPr>
              <a:t>C.7.4 </a:t>
            </a:r>
            <a:r>
              <a:rPr lang="en-US" sz="3600" dirty="0"/>
              <a:t>Regard this effort as a most noble intellectual jihad and a collective responsibility which benefits from  and welcomes all the sincere efforts and contributions from all scholars and institutions which share the common vision and mission of </a:t>
            </a:r>
            <a:r>
              <a:rPr lang="en-US" sz="3600" dirty="0" err="1"/>
              <a:t>Islamicisation</a:t>
            </a:r>
            <a:r>
              <a:rPr lang="en-US" sz="3600" dirty="0"/>
              <a:t>. </a:t>
            </a:r>
          </a:p>
          <a:p>
            <a:pPr marL="1487488" lvl="0" indent="-1433513" algn="just">
              <a:spcBef>
                <a:spcPts val="1200"/>
              </a:spcBef>
              <a:buClrTx/>
              <a:buSzTx/>
              <a:buNone/>
              <a:tabLst>
                <a:tab pos="1487488" algn="l"/>
              </a:tabLst>
              <a:defRPr/>
            </a:pPr>
            <a:endParaRPr lang="en-US" sz="2800" b="1" dirty="0">
              <a:latin typeface="Albertus Medium"/>
            </a:endParaRPr>
          </a:p>
          <a:p>
            <a:pPr algn="just"/>
            <a:endParaRPr lang="en-US" dirty="0"/>
          </a:p>
        </p:txBody>
      </p:sp>
    </p:spTree>
    <p:extLst>
      <p:ext uri="{BB962C8B-B14F-4D97-AF65-F5344CB8AC3E}">
        <p14:creationId xmlns="" xmlns:p14="http://schemas.microsoft.com/office/powerpoint/2010/main" val="35291402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340768"/>
            <a:ext cx="8229600" cy="1143000"/>
          </a:xfrm>
        </p:spPr>
        <p:txBody>
          <a:bodyPr>
            <a:normAutofit fontScale="90000"/>
          </a:bodyPr>
          <a:lstStyle/>
          <a:p>
            <a:pPr lvl="0" indent="-274320">
              <a:lnSpc>
                <a:spcPct val="115000"/>
              </a:lnSpc>
              <a:spcBef>
                <a:spcPts val="1200"/>
              </a:spcBef>
              <a:spcAft>
                <a:spcPts val="1000"/>
              </a:spcAft>
            </a:pPr>
            <a:r>
              <a:rPr lang="en-US" sz="2000" b="1" i="1" dirty="0" smtClean="0">
                <a:solidFill>
                  <a:srgbClr val="FF0000"/>
                </a:solidFill>
                <a:latin typeface="Times New Roman"/>
                <a:ea typeface="Calibri"/>
                <a:cs typeface="Arial"/>
              </a:rPr>
              <a:t/>
            </a:r>
            <a:br>
              <a:rPr lang="en-US" sz="2000" b="1" i="1" dirty="0" smtClean="0">
                <a:solidFill>
                  <a:srgbClr val="FF0000"/>
                </a:solidFill>
                <a:latin typeface="Times New Roman"/>
                <a:ea typeface="Calibri"/>
                <a:cs typeface="Arial"/>
              </a:rPr>
            </a:br>
            <a:r>
              <a:rPr lang="en-US" sz="2000" b="1" i="1" dirty="0">
                <a:solidFill>
                  <a:srgbClr val="FF0000"/>
                </a:solidFill>
                <a:latin typeface="Times New Roman"/>
                <a:ea typeface="Calibri"/>
                <a:cs typeface="Arial"/>
              </a:rPr>
              <a:t/>
            </a:r>
            <a:br>
              <a:rPr lang="en-US" sz="2000" b="1" i="1" dirty="0">
                <a:solidFill>
                  <a:srgbClr val="FF0000"/>
                </a:solidFill>
                <a:latin typeface="Times New Roman"/>
                <a:ea typeface="Calibri"/>
                <a:cs typeface="Arial"/>
              </a:rPr>
            </a:br>
            <a:r>
              <a:rPr lang="en-US" sz="2000" b="1" i="1" dirty="0" smtClean="0">
                <a:solidFill>
                  <a:srgbClr val="FF0000"/>
                </a:solidFill>
                <a:latin typeface="Times New Roman"/>
                <a:ea typeface="Calibri"/>
                <a:cs typeface="Arial"/>
              </a:rPr>
              <a:t/>
            </a:r>
            <a:br>
              <a:rPr lang="en-US" sz="2000" b="1" i="1" dirty="0" smtClean="0">
                <a:solidFill>
                  <a:srgbClr val="FF0000"/>
                </a:solidFill>
                <a:latin typeface="Times New Roman"/>
                <a:ea typeface="Calibri"/>
                <a:cs typeface="Arial"/>
              </a:rPr>
            </a:br>
            <a:r>
              <a:rPr lang="en-US" sz="2000" b="1" i="1" dirty="0">
                <a:solidFill>
                  <a:srgbClr val="FF0000"/>
                </a:solidFill>
                <a:latin typeface="Times New Roman"/>
                <a:ea typeface="Calibri"/>
                <a:cs typeface="Arial"/>
              </a:rPr>
              <a:t/>
            </a:r>
            <a:br>
              <a:rPr lang="en-US" sz="2000" b="1" i="1" dirty="0">
                <a:solidFill>
                  <a:srgbClr val="FF0000"/>
                </a:solidFill>
                <a:latin typeface="Times New Roman"/>
                <a:ea typeface="Calibri"/>
                <a:cs typeface="Arial"/>
              </a:rPr>
            </a:br>
            <a:r>
              <a:rPr lang="en-US" sz="2000" b="1" i="1" dirty="0" smtClean="0">
                <a:solidFill>
                  <a:srgbClr val="FF0000"/>
                </a:solidFill>
                <a:latin typeface="Times New Roman"/>
                <a:ea typeface="Calibri"/>
                <a:cs typeface="Arial"/>
              </a:rPr>
              <a:t/>
            </a:r>
            <a:br>
              <a:rPr lang="en-US" sz="2000" b="1" i="1" dirty="0" smtClean="0">
                <a:solidFill>
                  <a:srgbClr val="FF0000"/>
                </a:solidFill>
                <a:latin typeface="Times New Roman"/>
                <a:ea typeface="Calibri"/>
                <a:cs typeface="Arial"/>
              </a:rPr>
            </a:br>
            <a:r>
              <a:rPr lang="en-US" sz="2000" b="1" i="1" dirty="0" smtClean="0">
                <a:solidFill>
                  <a:srgbClr val="FF0000"/>
                </a:solidFill>
                <a:latin typeface="Times New Roman"/>
                <a:ea typeface="Calibri"/>
                <a:cs typeface="Arial"/>
              </a:rPr>
              <a:t>THE </a:t>
            </a:r>
            <a:r>
              <a:rPr lang="en-US" sz="2000" b="1" i="1" dirty="0">
                <a:solidFill>
                  <a:srgbClr val="FF0000"/>
                </a:solidFill>
                <a:latin typeface="Times New Roman"/>
                <a:ea typeface="Calibri"/>
                <a:cs typeface="Arial"/>
              </a:rPr>
              <a:t>THREE MODES OF ISLAMISATION OF HUMAN KNOWLEDGE </a:t>
            </a:r>
            <a:r>
              <a:rPr lang="en-US" sz="2000" b="1" i="1" dirty="0" smtClean="0">
                <a:solidFill>
                  <a:srgbClr val="FF0000"/>
                </a:solidFill>
                <a:latin typeface="Times New Roman"/>
                <a:ea typeface="Calibri"/>
                <a:cs typeface="Arial"/>
              </a:rPr>
              <a:t>:</a:t>
            </a:r>
            <a:br>
              <a:rPr lang="en-US" sz="2000" b="1" i="1" dirty="0" smtClean="0">
                <a:solidFill>
                  <a:srgbClr val="FF0000"/>
                </a:solidFill>
                <a:latin typeface="Times New Roman"/>
                <a:ea typeface="Calibri"/>
                <a:cs typeface="Arial"/>
              </a:rPr>
            </a:br>
            <a:r>
              <a:rPr lang="en-US" sz="2000" b="1" i="1" dirty="0" smtClean="0">
                <a:solidFill>
                  <a:srgbClr val="FF0000"/>
                </a:solidFill>
                <a:latin typeface="Times New Roman"/>
                <a:ea typeface="Calibri"/>
                <a:cs typeface="Arial"/>
              </a:rPr>
              <a:t>A </a:t>
            </a:r>
            <a:r>
              <a:rPr lang="en-US" sz="2000" b="1" i="1" dirty="0">
                <a:solidFill>
                  <a:srgbClr val="FF0000"/>
                </a:solidFill>
                <a:latin typeface="Times New Roman"/>
                <a:ea typeface="Calibri"/>
                <a:cs typeface="Arial"/>
              </a:rPr>
              <a:t>Variety of Intellectual Effort / Academic Work Which Can Be Undertaken as Part of the IOHK</a:t>
            </a:r>
            <a:r>
              <a:rPr lang="en-US" sz="1300" dirty="0">
                <a:solidFill>
                  <a:prstClr val="black"/>
                </a:solidFill>
                <a:ea typeface="Calibri"/>
                <a:cs typeface="Arial"/>
              </a:rPr>
              <a:t/>
            </a:r>
            <a:br>
              <a:rPr lang="en-US" sz="1300" dirty="0">
                <a:solidFill>
                  <a:prstClr val="black"/>
                </a:solidFill>
                <a:ea typeface="Calibri"/>
                <a:cs typeface="Arial"/>
              </a:rPr>
            </a:br>
            <a:endParaRPr lang="en-US" dirty="0"/>
          </a:p>
        </p:txBody>
      </p:sp>
      <p:sp>
        <p:nvSpPr>
          <p:cNvPr id="3" name="Content Placeholder 2"/>
          <p:cNvSpPr>
            <a:spLocks noGrp="1"/>
          </p:cNvSpPr>
          <p:nvPr>
            <p:ph idx="1"/>
          </p:nvPr>
        </p:nvSpPr>
        <p:spPr>
          <a:xfrm>
            <a:off x="251520" y="1772816"/>
            <a:ext cx="8640960" cy="4896544"/>
          </a:xfrm>
        </p:spPr>
        <p:txBody>
          <a:bodyPr>
            <a:noAutofit/>
          </a:bodyPr>
          <a:lstStyle/>
          <a:p>
            <a:pPr algn="just"/>
            <a:r>
              <a:rPr lang="en-US" sz="2400" dirty="0" smtClean="0">
                <a:latin typeface="AHT Times New Roman" pitchFamily="18" charset="0"/>
                <a:ea typeface="Calibri"/>
                <a:cs typeface="Times New Roman"/>
              </a:rPr>
              <a:t>In </a:t>
            </a:r>
            <a:r>
              <a:rPr lang="en-US" sz="2400" dirty="0">
                <a:latin typeface="AHT Times New Roman" pitchFamily="18" charset="0"/>
                <a:ea typeface="Calibri"/>
                <a:cs typeface="Times New Roman"/>
              </a:rPr>
              <a:t>order to encourage and facilitate the IOHK efforts in IIUM across the whole university, we have identified at least 15 different categories of IOHK which reflect the wide but inclusive spectrum of the discourse of IOHK. If we follow the five categories of human action in Islamic jurisprudence, such as </a:t>
            </a:r>
            <a:r>
              <a:rPr lang="en-US" sz="2400" i="1" dirty="0" err="1">
                <a:latin typeface="AHT Times New Roman" pitchFamily="18" charset="0"/>
                <a:ea typeface="Calibri"/>
                <a:cs typeface="Times New Roman"/>
              </a:rPr>
              <a:t>WÉjib</a:t>
            </a:r>
            <a:r>
              <a:rPr lang="en-US" sz="2400" dirty="0">
                <a:latin typeface="AHT Times New Roman" pitchFamily="18" charset="0"/>
                <a:ea typeface="Calibri"/>
                <a:cs typeface="Times New Roman"/>
              </a:rPr>
              <a:t> (Obligatory), </a:t>
            </a:r>
            <a:r>
              <a:rPr lang="en-US" sz="2400" i="1" dirty="0" err="1">
                <a:latin typeface="AHT Times New Roman" pitchFamily="18" charset="0"/>
                <a:ea typeface="Calibri"/>
                <a:cs typeface="Times New Roman"/>
              </a:rPr>
              <a:t>Sunnah</a:t>
            </a:r>
            <a:r>
              <a:rPr lang="en-US" sz="2400" i="1" dirty="0">
                <a:latin typeface="AHT Times New Roman" pitchFamily="18" charset="0"/>
                <a:ea typeface="Calibri"/>
                <a:cs typeface="Times New Roman"/>
              </a:rPr>
              <a:t>/</a:t>
            </a:r>
            <a:r>
              <a:rPr lang="en-US" sz="2400" i="1" dirty="0" err="1">
                <a:latin typeface="AHT Times New Roman" pitchFamily="18" charset="0"/>
                <a:ea typeface="Calibri"/>
                <a:cs typeface="Times New Roman"/>
              </a:rPr>
              <a:t>Mustahabb</a:t>
            </a:r>
            <a:r>
              <a:rPr lang="en-US" sz="2400" dirty="0">
                <a:latin typeface="AHT Times New Roman" pitchFamily="18" charset="0"/>
                <a:ea typeface="Calibri"/>
                <a:cs typeface="Times New Roman"/>
              </a:rPr>
              <a:t> (Recommended) </a:t>
            </a:r>
            <a:r>
              <a:rPr lang="en-US" sz="2400" i="1" dirty="0" err="1">
                <a:latin typeface="AHT Times New Roman" pitchFamily="18" charset="0"/>
                <a:ea typeface="Calibri"/>
                <a:cs typeface="Times New Roman"/>
              </a:rPr>
              <a:t>MubÉÍ</a:t>
            </a:r>
            <a:r>
              <a:rPr lang="en-US" sz="2400" i="1" dirty="0">
                <a:latin typeface="AHT Times New Roman" pitchFamily="18" charset="0"/>
                <a:ea typeface="Calibri"/>
                <a:cs typeface="Times New Roman"/>
              </a:rPr>
              <a:t>/</a:t>
            </a:r>
            <a:r>
              <a:rPr lang="en-US" sz="2400" i="1" dirty="0" err="1">
                <a:latin typeface="AHT Times New Roman" pitchFamily="18" charset="0"/>
                <a:ea typeface="Calibri"/>
                <a:cs typeface="Times New Roman"/>
              </a:rPr>
              <a:t>JÉ’iz</a:t>
            </a:r>
            <a:r>
              <a:rPr lang="en-US" sz="2400" i="1" dirty="0">
                <a:latin typeface="AHT Times New Roman" pitchFamily="18" charset="0"/>
                <a:ea typeface="Calibri"/>
                <a:cs typeface="Times New Roman"/>
              </a:rPr>
              <a:t> </a:t>
            </a:r>
            <a:r>
              <a:rPr lang="en-US" sz="2400" dirty="0">
                <a:latin typeface="AHT Times New Roman" pitchFamily="18" charset="0"/>
                <a:ea typeface="Calibri"/>
                <a:cs typeface="Times New Roman"/>
              </a:rPr>
              <a:t>(Allowable), </a:t>
            </a:r>
            <a:r>
              <a:rPr lang="en-US" sz="2400" i="1" dirty="0" err="1">
                <a:latin typeface="AHT Times New Roman" pitchFamily="18" charset="0"/>
                <a:ea typeface="Calibri"/>
                <a:cs typeface="Times New Roman"/>
              </a:rPr>
              <a:t>Makr</a:t>
            </a:r>
            <a:r>
              <a:rPr lang="en-US" sz="2400" i="1" dirty="0" err="1">
                <a:latin typeface="AHT Times New Roman" pitchFamily="18" charset="0"/>
                <a:ea typeface="Calibri"/>
              </a:rPr>
              <a:t>ū</a:t>
            </a:r>
            <a:r>
              <a:rPr lang="en-US" sz="2400" i="1" dirty="0" err="1">
                <a:latin typeface="AHT Times New Roman" pitchFamily="18" charset="0"/>
                <a:ea typeface="Calibri"/>
                <a:cs typeface="Times New Roman"/>
              </a:rPr>
              <a:t>h</a:t>
            </a:r>
            <a:r>
              <a:rPr lang="en-US" sz="2400" i="1" dirty="0">
                <a:latin typeface="AHT Times New Roman" pitchFamily="18" charset="0"/>
                <a:ea typeface="Calibri"/>
                <a:cs typeface="Times New Roman"/>
              </a:rPr>
              <a:t> </a:t>
            </a:r>
            <a:r>
              <a:rPr lang="en-US" sz="2400" dirty="0">
                <a:latin typeface="AHT Times New Roman" pitchFamily="18" charset="0"/>
                <a:ea typeface="Calibri"/>
                <a:cs typeface="Times New Roman"/>
              </a:rPr>
              <a:t>(Not recommended or not desirable) and </a:t>
            </a:r>
            <a:r>
              <a:rPr lang="en-US" sz="2400" i="1" dirty="0">
                <a:latin typeface="AHT Times New Roman" pitchFamily="18" charset="0"/>
                <a:ea typeface="Calibri"/>
                <a:cs typeface="Times New Roman"/>
              </a:rPr>
              <a:t>×</a:t>
            </a:r>
            <a:r>
              <a:rPr lang="en-US" sz="2400" i="1" dirty="0" err="1">
                <a:latin typeface="AHT Times New Roman" pitchFamily="18" charset="0"/>
                <a:ea typeface="Calibri"/>
                <a:cs typeface="Times New Roman"/>
              </a:rPr>
              <a:t>arÉm</a:t>
            </a:r>
            <a:r>
              <a:rPr lang="en-US" sz="2400" dirty="0">
                <a:latin typeface="AHT Times New Roman" pitchFamily="18" charset="0"/>
                <a:ea typeface="Calibri"/>
                <a:cs typeface="Times New Roman"/>
              </a:rPr>
              <a:t> (Prohibited), then it would be useful to be able to </a:t>
            </a:r>
            <a:r>
              <a:rPr lang="en-US" sz="2400" dirty="0" err="1">
                <a:latin typeface="AHT Times New Roman" pitchFamily="18" charset="0"/>
                <a:ea typeface="Calibri"/>
                <a:cs typeface="Times New Roman"/>
              </a:rPr>
              <a:t>categorise</a:t>
            </a:r>
            <a:r>
              <a:rPr lang="en-US" sz="2400" dirty="0">
                <a:latin typeface="AHT Times New Roman" pitchFamily="18" charset="0"/>
                <a:ea typeface="Calibri"/>
                <a:cs typeface="Times New Roman"/>
              </a:rPr>
              <a:t> or rank several clusters from the list of 15 modes into their appropriate ethical categories. It is easier, however, to divide the intellectual and academic efforts into three major modes</a:t>
            </a:r>
            <a:r>
              <a:rPr lang="en-US" sz="2400" dirty="0" smtClean="0">
                <a:latin typeface="AHT Times New Roman" pitchFamily="18" charset="0"/>
                <a:ea typeface="Calibri"/>
                <a:cs typeface="Times New Roman"/>
              </a:rPr>
              <a:t>:</a:t>
            </a:r>
            <a:endParaRPr lang="en-US" sz="2400" dirty="0">
              <a:latin typeface="AHT Times New Roman" pitchFamily="18" charset="0"/>
            </a:endParaRPr>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4226206261"/>
      </p:ext>
    </p:extLst>
  </p:cSld>
  <p:clrMapOvr>
    <a:masterClrMapping/>
  </p:clrMapOvr>
  <p:transition>
    <p:spli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normAutofit/>
          </a:bodyPr>
          <a:lstStyle/>
          <a:p>
            <a:pPr marL="742950" lvl="0" indent="-742950" algn="ctr">
              <a:buClr>
                <a:srgbClr val="0BD0D9"/>
              </a:buClr>
              <a:buAutoNum type="arabicPeriod"/>
            </a:pPr>
            <a:r>
              <a:rPr lang="en-US" sz="4000" dirty="0" smtClean="0">
                <a:latin typeface="AHT Times New Roman" pitchFamily="18" charset="0"/>
                <a:ea typeface="Calibri"/>
                <a:cs typeface="Times New Roman"/>
              </a:rPr>
              <a:t>Low </a:t>
            </a:r>
            <a:r>
              <a:rPr lang="en-US" sz="4000" dirty="0">
                <a:latin typeface="AHT Times New Roman" pitchFamily="18" charset="0"/>
                <a:ea typeface="Calibri"/>
                <a:cs typeface="Times New Roman"/>
              </a:rPr>
              <a:t>Priority (Low necessity), </a:t>
            </a:r>
            <a:endParaRPr lang="en-US" sz="4000" dirty="0" smtClean="0">
              <a:latin typeface="AHT Times New Roman" pitchFamily="18" charset="0"/>
              <a:ea typeface="Calibri"/>
              <a:cs typeface="Times New Roman"/>
            </a:endParaRPr>
          </a:p>
          <a:p>
            <a:pPr marL="0" lvl="0" indent="0" algn="ctr">
              <a:buClr>
                <a:srgbClr val="0BD0D9"/>
              </a:buClr>
              <a:buNone/>
            </a:pPr>
            <a:endParaRPr lang="en-US" sz="4000" dirty="0" smtClean="0">
              <a:solidFill>
                <a:prstClr val="black"/>
              </a:solidFill>
              <a:latin typeface="AHT Times New Roman" pitchFamily="18" charset="0"/>
              <a:ea typeface="Calibri"/>
              <a:cs typeface="Times New Roman"/>
            </a:endParaRPr>
          </a:p>
          <a:p>
            <a:pPr marL="0" lvl="0" indent="0" algn="ctr">
              <a:buClr>
                <a:srgbClr val="0BD0D9"/>
              </a:buClr>
              <a:buNone/>
            </a:pPr>
            <a:r>
              <a:rPr lang="en-US" sz="4000" dirty="0" smtClean="0">
                <a:solidFill>
                  <a:prstClr val="black"/>
                </a:solidFill>
                <a:latin typeface="AHT Times New Roman" pitchFamily="18" charset="0"/>
                <a:ea typeface="Calibri"/>
                <a:cs typeface="Times New Roman"/>
              </a:rPr>
              <a:t>2</a:t>
            </a:r>
            <a:r>
              <a:rPr lang="en-US" sz="4000" dirty="0">
                <a:solidFill>
                  <a:prstClr val="black"/>
                </a:solidFill>
                <a:latin typeface="AHT Times New Roman" pitchFamily="18" charset="0"/>
                <a:ea typeface="Calibri"/>
                <a:cs typeface="Times New Roman"/>
              </a:rPr>
              <a:t>. Medium Priority (Medium necessity), </a:t>
            </a:r>
            <a:endParaRPr lang="en-US" sz="4000" dirty="0" smtClean="0">
              <a:solidFill>
                <a:prstClr val="black"/>
              </a:solidFill>
              <a:latin typeface="AHT Times New Roman" pitchFamily="18" charset="0"/>
              <a:ea typeface="Calibri"/>
              <a:cs typeface="Times New Roman"/>
            </a:endParaRPr>
          </a:p>
          <a:p>
            <a:pPr marL="0" lvl="0" indent="0" algn="ctr">
              <a:buClr>
                <a:srgbClr val="0BD0D9"/>
              </a:buClr>
              <a:buNone/>
            </a:pPr>
            <a:endParaRPr lang="en-US" sz="4000" dirty="0" smtClean="0">
              <a:solidFill>
                <a:prstClr val="black"/>
              </a:solidFill>
              <a:latin typeface="AHT Times New Roman" pitchFamily="18" charset="0"/>
              <a:ea typeface="Calibri"/>
              <a:cs typeface="Times New Roman"/>
            </a:endParaRPr>
          </a:p>
          <a:p>
            <a:pPr marL="0" lvl="0" indent="0" algn="ctr">
              <a:buClr>
                <a:srgbClr val="0BD0D9"/>
              </a:buClr>
              <a:buNone/>
            </a:pPr>
            <a:r>
              <a:rPr lang="en-US" sz="4000" dirty="0" smtClean="0">
                <a:solidFill>
                  <a:prstClr val="black"/>
                </a:solidFill>
                <a:latin typeface="AHT Times New Roman" pitchFamily="18" charset="0"/>
                <a:ea typeface="Calibri"/>
                <a:cs typeface="Times New Roman"/>
              </a:rPr>
              <a:t>3. Highest Priority (Highest necessity</a:t>
            </a:r>
            <a:endParaRPr lang="en-US" sz="4000" dirty="0" smtClean="0">
              <a:solidFill>
                <a:prstClr val="black"/>
              </a:solidFill>
              <a:latin typeface="AHT Times New Roman" pitchFamily="18" charset="0"/>
            </a:endParaRPr>
          </a:p>
          <a:p>
            <a:pPr algn="ctr"/>
            <a:endParaRPr lang="en-US" sz="40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52</a:t>
            </a:fld>
            <a:endParaRPr lang="en-US">
              <a:solidFill>
                <a:srgbClr val="04617B">
                  <a:shade val="90000"/>
                </a:srgbClr>
              </a:solidFill>
            </a:endParaRPr>
          </a:p>
        </p:txBody>
      </p:sp>
    </p:spTree>
    <p:extLst>
      <p:ext uri="{BB962C8B-B14F-4D97-AF65-F5344CB8AC3E}">
        <p14:creationId xmlns="" xmlns:p14="http://schemas.microsoft.com/office/powerpoint/2010/main" val="111382347"/>
      </p:ext>
    </p:extLst>
  </p:cSld>
  <p:clrMapOvr>
    <a:masterClrMapping/>
  </p:clrMapOvr>
  <p:transition>
    <p:spli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8229600" cy="492664"/>
          </a:xfrm>
        </p:spPr>
        <p:txBody>
          <a:bodyPr>
            <a:normAutofit/>
          </a:bodyPr>
          <a:lstStyle/>
          <a:p>
            <a:r>
              <a:rPr lang="en-US" sz="1800" b="1" i="1" dirty="0">
                <a:solidFill>
                  <a:srgbClr val="FF0000"/>
                </a:solidFill>
                <a:latin typeface="AHT Times New Roman"/>
                <a:ea typeface="Calibri"/>
                <a:cs typeface="Times New Roman"/>
              </a:rPr>
              <a:t>LOW PRIORITY MODE (LOW NECESSITY – MUBAAH)</a:t>
            </a:r>
            <a:endParaRPr lang="en-US" sz="1800" dirty="0"/>
          </a:p>
        </p:txBody>
      </p:sp>
      <p:sp>
        <p:nvSpPr>
          <p:cNvPr id="3" name="Content Placeholder 2"/>
          <p:cNvSpPr>
            <a:spLocks noGrp="1"/>
          </p:cNvSpPr>
          <p:nvPr>
            <p:ph idx="1"/>
          </p:nvPr>
        </p:nvSpPr>
        <p:spPr>
          <a:xfrm>
            <a:off x="323528" y="1268760"/>
            <a:ext cx="8363272" cy="5055840"/>
          </a:xfrm>
        </p:spPr>
        <p:txBody>
          <a:bodyPr>
            <a:normAutofit fontScale="77500" lnSpcReduction="20000"/>
          </a:bodyPr>
          <a:lstStyle/>
          <a:p>
            <a:pPr marL="0" marR="0" indent="285750" algn="just">
              <a:lnSpc>
                <a:spcPct val="115000"/>
              </a:lnSpc>
              <a:spcBef>
                <a:spcPts val="0"/>
              </a:spcBef>
              <a:spcAft>
                <a:spcPts val="0"/>
              </a:spcAft>
            </a:pPr>
            <a:endParaRPr lang="en-US" sz="1800" b="1" dirty="0">
              <a:latin typeface="Calibri"/>
              <a:ea typeface="Calibri"/>
              <a:cs typeface="Arial"/>
            </a:endParaRPr>
          </a:p>
          <a:p>
            <a:pPr marL="11430" indent="0" algn="just">
              <a:buNone/>
            </a:pPr>
            <a:endParaRPr lang="en-US" dirty="0"/>
          </a:p>
          <a:p>
            <a:pPr marL="342900" lvl="0" indent="-342900" algn="just">
              <a:buFont typeface="+mj-lt"/>
              <a:buAutoNum type="arabicPeriod"/>
            </a:pPr>
            <a:r>
              <a:rPr lang="en-US" sz="2800" b="1" i="1" dirty="0">
                <a:latin typeface="AHT Times New Roman"/>
                <a:ea typeface="Calibri"/>
                <a:cs typeface="Times New Roman"/>
              </a:rPr>
              <a:t>Accepting, acknowledging, affirming and adopting</a:t>
            </a:r>
            <a:r>
              <a:rPr lang="en-US" sz="2800" b="1" dirty="0">
                <a:latin typeface="AHT Times New Roman"/>
                <a:ea typeface="Calibri"/>
                <a:cs typeface="Times New Roman"/>
              </a:rPr>
              <a:t> </a:t>
            </a:r>
            <a:r>
              <a:rPr lang="en-US" sz="2800" dirty="0">
                <a:latin typeface="AHT Times New Roman"/>
                <a:ea typeface="Calibri"/>
                <a:cs typeface="Times New Roman"/>
              </a:rPr>
              <a:t>whatever is regarded as excellent, good, wise  or useful from Islamic religious perspective, or whatever is in harmony with Islamic worldview, values and norms, no matter where it comes from, such that the Islamic perspectives/positions/theories/concepts become more wholesome/holistic/</a:t>
            </a:r>
            <a:r>
              <a:rPr lang="en-US" sz="2800" dirty="0" err="1">
                <a:latin typeface="AHT Times New Roman"/>
                <a:ea typeface="Calibri"/>
                <a:cs typeface="Times New Roman"/>
              </a:rPr>
              <a:t>uptodate</a:t>
            </a:r>
            <a:r>
              <a:rPr lang="en-US" sz="2800" dirty="0">
                <a:latin typeface="AHT Times New Roman"/>
                <a:ea typeface="Calibri"/>
                <a:cs typeface="Times New Roman"/>
              </a:rPr>
              <a:t>/universal/complete/persuasive/profound</a:t>
            </a:r>
            <a:endParaRPr lang="en-US" dirty="0"/>
          </a:p>
          <a:p>
            <a:pPr marL="11430" marR="0" indent="0" algn="just">
              <a:lnSpc>
                <a:spcPct val="115000"/>
              </a:lnSpc>
              <a:spcBef>
                <a:spcPts val="0"/>
              </a:spcBef>
              <a:spcAft>
                <a:spcPts val="1000"/>
              </a:spcAft>
              <a:buNone/>
            </a:pPr>
            <a:r>
              <a:rPr lang="en-US" sz="2800" i="1" dirty="0">
                <a:latin typeface="AHT Times New Roman"/>
                <a:ea typeface="Calibri"/>
                <a:cs typeface="Times New Roman"/>
              </a:rPr>
              <a:t> </a:t>
            </a:r>
            <a:endParaRPr lang="en-US" sz="1800" dirty="0">
              <a:latin typeface="Calibri"/>
              <a:ea typeface="Calibri"/>
              <a:cs typeface="Arial"/>
            </a:endParaRPr>
          </a:p>
          <a:p>
            <a:pPr marL="514350" lvl="0" indent="-514350" algn="just">
              <a:buFont typeface="+mj-lt"/>
              <a:buAutoNum type="arabicPeriod" startAt="2"/>
            </a:pPr>
            <a:r>
              <a:rPr lang="en-US" sz="2800" b="1" i="1" dirty="0">
                <a:latin typeface="AHT Times New Roman"/>
                <a:ea typeface="Calibri"/>
                <a:cs typeface="Times New Roman"/>
              </a:rPr>
              <a:t>Inviting to, promoting, extolling, supporting and popularizing</a:t>
            </a:r>
            <a:r>
              <a:rPr lang="en-US" sz="2800" dirty="0">
                <a:latin typeface="AHT Times New Roman"/>
                <a:ea typeface="Calibri"/>
                <a:cs typeface="Times New Roman"/>
              </a:rPr>
              <a:t> all that which is good, beneficial and praiseworthy from the Islamic worldview, found in contemporary human knowledge.  For academic staff in revealed knowledge departments to do this, he/she requires the assistance of experts in the human/social sciences and humanities who also have a good knowledge of Islamic values, norms or perspectives.</a:t>
            </a:r>
            <a:endParaRPr lang="en-US" dirty="0"/>
          </a:p>
          <a:p>
            <a:pPr marL="11430" marR="0" indent="0" algn="just">
              <a:lnSpc>
                <a:spcPct val="115000"/>
              </a:lnSpc>
              <a:spcBef>
                <a:spcPts val="0"/>
              </a:spcBef>
              <a:spcAft>
                <a:spcPts val="1000"/>
              </a:spcAft>
              <a:buNone/>
            </a:pPr>
            <a:endParaRPr lang="en-US" sz="1800" dirty="0">
              <a:latin typeface="Calibri"/>
              <a:ea typeface="Calibri"/>
              <a:cs typeface="Arial"/>
            </a:endParaRPr>
          </a:p>
          <a:p>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2573382404"/>
      </p:ext>
    </p:extLst>
  </p:cSld>
  <p:clrMapOvr>
    <a:masterClrMapping/>
  </p:clrMapOvr>
  <p:transition>
    <p:spli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a:bodyPr>
          <a:lstStyle/>
          <a:p>
            <a:r>
              <a:rPr lang="en-US" sz="1400" dirty="0" smtClean="0"/>
              <a:t>Cont.</a:t>
            </a:r>
            <a:endParaRPr lang="en-US" sz="1400" dirty="0"/>
          </a:p>
        </p:txBody>
      </p:sp>
      <p:sp>
        <p:nvSpPr>
          <p:cNvPr id="3" name="Content Placeholder 2"/>
          <p:cNvSpPr>
            <a:spLocks noGrp="1"/>
          </p:cNvSpPr>
          <p:nvPr>
            <p:ph idx="1"/>
          </p:nvPr>
        </p:nvSpPr>
        <p:spPr>
          <a:xfrm>
            <a:off x="457200" y="1268760"/>
            <a:ext cx="8229600" cy="5055840"/>
          </a:xfrm>
        </p:spPr>
        <p:txBody>
          <a:bodyPr>
            <a:normAutofit fontScale="62500" lnSpcReduction="20000"/>
          </a:bodyPr>
          <a:lstStyle/>
          <a:p>
            <a:pPr marL="742950" lvl="0" indent="-742950" algn="just">
              <a:buClr>
                <a:srgbClr val="0BD0D9"/>
              </a:buClr>
              <a:buFont typeface="+mj-lt"/>
              <a:buAutoNum type="arabicPeriod" startAt="3"/>
            </a:pPr>
            <a:r>
              <a:rPr lang="en-US" sz="3600" b="1" i="1" dirty="0">
                <a:solidFill>
                  <a:prstClr val="black"/>
                </a:solidFill>
                <a:latin typeface="AHT Times New Roman"/>
                <a:ea typeface="Calibri"/>
                <a:cs typeface="Times New Roman"/>
              </a:rPr>
              <a:t>Enjoining or encouraging or leading </a:t>
            </a:r>
            <a:r>
              <a:rPr lang="en-US" sz="3600" dirty="0">
                <a:solidFill>
                  <a:prstClr val="black"/>
                </a:solidFill>
                <a:latin typeface="AHT Times New Roman"/>
                <a:ea typeface="Calibri"/>
                <a:cs typeface="Times New Roman"/>
              </a:rPr>
              <a:t>to all that is considered </a:t>
            </a:r>
            <a:r>
              <a:rPr lang="en-US" sz="3600" b="1" i="1" dirty="0" err="1">
                <a:solidFill>
                  <a:prstClr val="black"/>
                </a:solidFill>
                <a:latin typeface="AHT Times New Roman"/>
                <a:ea typeface="Calibri"/>
                <a:cs typeface="Times New Roman"/>
              </a:rPr>
              <a:t>maÑrËf</a:t>
            </a:r>
            <a:r>
              <a:rPr lang="en-US" sz="3600" b="1" i="1" dirty="0">
                <a:solidFill>
                  <a:prstClr val="black"/>
                </a:solidFill>
                <a:latin typeface="AHT Times New Roman"/>
                <a:ea typeface="Calibri"/>
                <a:cs typeface="Times New Roman"/>
              </a:rPr>
              <a:t>, </a:t>
            </a:r>
            <a:r>
              <a:rPr lang="en-US" sz="3600" dirty="0">
                <a:solidFill>
                  <a:prstClr val="black"/>
                </a:solidFill>
                <a:latin typeface="AHT Times New Roman"/>
                <a:ea typeface="Calibri"/>
                <a:cs typeface="Times New Roman"/>
              </a:rPr>
              <a:t>praiseworthy and useful</a:t>
            </a:r>
            <a:r>
              <a:rPr lang="en-US" sz="3600" b="1" dirty="0">
                <a:solidFill>
                  <a:prstClr val="black"/>
                </a:solidFill>
                <a:latin typeface="AHT Times New Roman"/>
                <a:ea typeface="Calibri"/>
                <a:cs typeface="Times New Roman"/>
              </a:rPr>
              <a:t> </a:t>
            </a:r>
            <a:r>
              <a:rPr lang="en-US" sz="3600" dirty="0">
                <a:solidFill>
                  <a:prstClr val="black"/>
                </a:solidFill>
                <a:latin typeface="AHT Times New Roman"/>
                <a:ea typeface="Calibri"/>
                <a:cs typeface="Times New Roman"/>
              </a:rPr>
              <a:t>in contemporary human knowledge by showing or demonstrating their </a:t>
            </a:r>
            <a:r>
              <a:rPr lang="en-US" sz="3600" dirty="0" err="1">
                <a:solidFill>
                  <a:prstClr val="black"/>
                </a:solidFill>
                <a:latin typeface="AHT Times New Roman"/>
                <a:ea typeface="Calibri"/>
                <a:cs typeface="Times New Roman"/>
              </a:rPr>
              <a:t>Islamicity</a:t>
            </a:r>
            <a:r>
              <a:rPr lang="en-US" sz="3600" dirty="0">
                <a:solidFill>
                  <a:prstClr val="black"/>
                </a:solidFill>
                <a:latin typeface="AHT Times New Roman"/>
                <a:ea typeface="Calibri"/>
                <a:cs typeface="Times New Roman"/>
              </a:rPr>
              <a:t> or compatibility with Islamic values and norms.  This effort is to be undertaken by human science/humanities academics with assistance from revealed knowledge counterparts</a:t>
            </a:r>
            <a:r>
              <a:rPr lang="en-US" sz="3600" dirty="0" smtClean="0">
                <a:solidFill>
                  <a:prstClr val="black"/>
                </a:solidFill>
                <a:latin typeface="AHT Times New Roman"/>
                <a:ea typeface="Calibri"/>
                <a:cs typeface="Times New Roman"/>
              </a:rPr>
              <a:t>.</a:t>
            </a:r>
          </a:p>
          <a:p>
            <a:pPr marL="742950" lvl="0" indent="-742950" algn="just">
              <a:buClr>
                <a:srgbClr val="0BD0D9"/>
              </a:buClr>
              <a:buFont typeface="+mj-lt"/>
              <a:buAutoNum type="arabicPeriod" startAt="3"/>
            </a:pPr>
            <a:endParaRPr lang="en-US" sz="3600" dirty="0">
              <a:solidFill>
                <a:prstClr val="black"/>
              </a:solidFill>
              <a:latin typeface="AHT Times New Roman"/>
              <a:cs typeface="Times New Roman"/>
            </a:endParaRPr>
          </a:p>
          <a:p>
            <a:pPr marL="742950" lvl="0" indent="-742950" algn="just">
              <a:buClr>
                <a:srgbClr val="0BD0D9"/>
              </a:buClr>
              <a:buFont typeface="+mj-lt"/>
              <a:buAutoNum type="arabicPeriod" startAt="3"/>
            </a:pPr>
            <a:endParaRPr lang="en-US" sz="3600" dirty="0">
              <a:solidFill>
                <a:prstClr val="black"/>
              </a:solidFill>
            </a:endParaRPr>
          </a:p>
          <a:p>
            <a:pPr marL="754380" lvl="0" indent="-742950" algn="just">
              <a:buClr>
                <a:srgbClr val="0BD0D9"/>
              </a:buClr>
              <a:buFont typeface="+mj-lt"/>
              <a:buAutoNum type="arabicPeriod" startAt="3"/>
            </a:pPr>
            <a:r>
              <a:rPr lang="en-US" sz="3600" b="1" i="1" dirty="0" smtClean="0">
                <a:solidFill>
                  <a:prstClr val="black"/>
                </a:solidFill>
                <a:latin typeface="AHT Times New Roman"/>
                <a:ea typeface="Calibri"/>
                <a:cs typeface="Times New Roman"/>
              </a:rPr>
              <a:t>Improving </a:t>
            </a:r>
            <a:r>
              <a:rPr lang="en-US" sz="3600" dirty="0">
                <a:solidFill>
                  <a:prstClr val="black"/>
                </a:solidFill>
                <a:latin typeface="AHT Times New Roman"/>
                <a:ea typeface="Calibri"/>
                <a:cs typeface="Times New Roman"/>
              </a:rPr>
              <a:t>the conventional or non-Islamic systems, practices, theories, ideas with Islamic input or ideas without compromising the beliefs, values and norms of Islam, especially when the purely Islamic systems, practices, methods or models are not available due to unavoidable circumstances.</a:t>
            </a:r>
            <a:endParaRPr lang="en-US" sz="3600" dirty="0">
              <a:solidFill>
                <a:prstClr val="black"/>
              </a:solidFill>
              <a:latin typeface="Calibri"/>
              <a:ea typeface="Calibri"/>
              <a:cs typeface="Arial"/>
            </a:endParaRPr>
          </a:p>
          <a:p>
            <a:pPr marL="182880" lvl="0" indent="0">
              <a:lnSpc>
                <a:spcPct val="115000"/>
              </a:lnSpc>
              <a:spcBef>
                <a:spcPts val="0"/>
              </a:spcBef>
              <a:spcAft>
                <a:spcPts val="1000"/>
              </a:spcAft>
              <a:buClr>
                <a:srgbClr val="0BD0D9"/>
              </a:buClr>
              <a:buNone/>
            </a:pPr>
            <a:r>
              <a:rPr lang="en-US" sz="3600" b="1" i="1" dirty="0">
                <a:solidFill>
                  <a:prstClr val="black"/>
                </a:solidFill>
                <a:latin typeface="AHT Times New Roman"/>
                <a:ea typeface="Calibri"/>
                <a:cs typeface="Times New Roman"/>
              </a:rPr>
              <a:t> </a:t>
            </a:r>
            <a:endParaRPr lang="en-US" sz="3600" dirty="0">
              <a:solidFill>
                <a:prstClr val="black"/>
              </a:solidFill>
              <a:latin typeface="Calibri"/>
              <a:ea typeface="Calibri"/>
              <a:cs typeface="Arial"/>
            </a:endParaRPr>
          </a:p>
          <a:p>
            <a:endParaRPr lang="en-US" dirty="0"/>
          </a:p>
        </p:txBody>
      </p:sp>
    </p:spTree>
    <p:extLst>
      <p:ext uri="{BB962C8B-B14F-4D97-AF65-F5344CB8AC3E}">
        <p14:creationId xmlns="" xmlns:p14="http://schemas.microsoft.com/office/powerpoint/2010/main" val="589783983"/>
      </p:ext>
    </p:extLst>
  </p:cSld>
  <p:clrMapOvr>
    <a:masterClrMapping/>
  </p:clrMapOvr>
  <p:transition>
    <p:spli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268760"/>
            <a:ext cx="8229600" cy="636680"/>
          </a:xfrm>
        </p:spPr>
        <p:txBody>
          <a:bodyPr>
            <a:noAutofit/>
          </a:bodyPr>
          <a:lstStyle/>
          <a:p>
            <a:pPr marL="285750" lvl="0" indent="-274320">
              <a:lnSpc>
                <a:spcPct val="115000"/>
              </a:lnSpc>
              <a:spcBef>
                <a:spcPts val="0"/>
              </a:spcBef>
            </a:pPr>
            <a:r>
              <a:rPr lang="en-US" sz="2400" b="1" i="1" dirty="0">
                <a:solidFill>
                  <a:srgbClr val="FF0000"/>
                </a:solidFill>
                <a:ea typeface="Calibri"/>
                <a:cs typeface="Times New Roman"/>
              </a:rPr>
              <a:t>MEDIUM PRIORITY MODE (MEDIUM NECESSITY—HAJIYYAT)</a:t>
            </a:r>
            <a:r>
              <a:rPr lang="en-US" sz="2400" dirty="0">
                <a:solidFill>
                  <a:prstClr val="black"/>
                </a:solidFill>
                <a:ea typeface="Calibri"/>
                <a:cs typeface="Arial"/>
              </a:rPr>
              <a:t/>
            </a:r>
            <a:br>
              <a:rPr lang="en-US" sz="2400" dirty="0">
                <a:solidFill>
                  <a:prstClr val="black"/>
                </a:solidFill>
                <a:ea typeface="Calibri"/>
                <a:cs typeface="Arial"/>
              </a:rPr>
            </a:br>
            <a:endParaRPr lang="en-US" sz="2400" dirty="0"/>
          </a:p>
        </p:txBody>
      </p:sp>
      <p:sp>
        <p:nvSpPr>
          <p:cNvPr id="3" name="Content Placeholder 2"/>
          <p:cNvSpPr>
            <a:spLocks noGrp="1"/>
          </p:cNvSpPr>
          <p:nvPr>
            <p:ph idx="1"/>
          </p:nvPr>
        </p:nvSpPr>
        <p:spPr>
          <a:xfrm>
            <a:off x="457200" y="1268760"/>
            <a:ext cx="8229600" cy="5328592"/>
          </a:xfrm>
        </p:spPr>
        <p:txBody>
          <a:bodyPr>
            <a:normAutofit fontScale="70000" lnSpcReduction="20000"/>
          </a:bodyPr>
          <a:lstStyle/>
          <a:p>
            <a:pPr marL="11430" marR="0" indent="0" algn="just">
              <a:lnSpc>
                <a:spcPct val="115000"/>
              </a:lnSpc>
              <a:spcBef>
                <a:spcPts val="0"/>
              </a:spcBef>
              <a:spcAft>
                <a:spcPts val="1000"/>
              </a:spcAft>
              <a:buNone/>
            </a:pPr>
            <a:r>
              <a:rPr lang="en-US" sz="2800" b="1" i="1" dirty="0">
                <a:solidFill>
                  <a:srgbClr val="FF0000"/>
                </a:solidFill>
                <a:latin typeface="AHT Times New Roman"/>
                <a:ea typeface="Calibri"/>
                <a:cs typeface="Times New Roman"/>
              </a:rPr>
              <a:t> </a:t>
            </a:r>
            <a:endParaRPr lang="en-US" sz="1800" dirty="0">
              <a:latin typeface="Calibri"/>
              <a:ea typeface="Calibri"/>
              <a:cs typeface="Arial"/>
            </a:endParaRPr>
          </a:p>
          <a:p>
            <a:pPr marL="514350" marR="0" lvl="0" indent="-514350" algn="just">
              <a:lnSpc>
                <a:spcPct val="115000"/>
              </a:lnSpc>
              <a:spcBef>
                <a:spcPts val="0"/>
              </a:spcBef>
              <a:spcAft>
                <a:spcPts val="1000"/>
              </a:spcAft>
              <a:buFont typeface="+mj-lt"/>
              <a:buAutoNum type="arabicPeriod" startAt="5"/>
            </a:pPr>
            <a:r>
              <a:rPr lang="en-US" sz="2800" b="1" i="1" dirty="0">
                <a:latin typeface="AHT Times New Roman"/>
                <a:ea typeface="Calibri"/>
                <a:cs typeface="Times New Roman"/>
              </a:rPr>
              <a:t>Serious critique  </a:t>
            </a:r>
            <a:r>
              <a:rPr lang="en-US" sz="2800" b="1" dirty="0">
                <a:latin typeface="AHT Times New Roman"/>
                <a:ea typeface="Calibri"/>
                <a:cs typeface="Times New Roman"/>
              </a:rPr>
              <a:t>and/or </a:t>
            </a:r>
            <a:r>
              <a:rPr lang="en-US" sz="2800" b="1" i="1" dirty="0">
                <a:latin typeface="AHT Times New Roman"/>
                <a:ea typeface="Calibri"/>
                <a:cs typeface="Times New Roman"/>
              </a:rPr>
              <a:t> critical assessment</a:t>
            </a:r>
            <a:r>
              <a:rPr lang="en-US" sz="2800" dirty="0">
                <a:latin typeface="AHT Times New Roman"/>
                <a:ea typeface="Calibri"/>
                <a:cs typeface="Times New Roman"/>
              </a:rPr>
              <a:t> of contemporary human knowledge/ </a:t>
            </a:r>
            <a:r>
              <a:rPr lang="en-US" sz="2800" dirty="0" err="1">
                <a:latin typeface="AHT Times New Roman"/>
                <a:ea typeface="Calibri"/>
                <a:cs typeface="Times New Roman"/>
              </a:rPr>
              <a:t>intellectualsystems</a:t>
            </a:r>
            <a:r>
              <a:rPr lang="en-US" sz="2800" dirty="0">
                <a:latin typeface="AHT Times New Roman"/>
                <a:ea typeface="Calibri"/>
                <a:cs typeface="Times New Roman"/>
              </a:rPr>
              <a:t>/traditions/institutions/theories/assumptions/methods/findings/conclusion/views/major proponents/ coming from secular, materialistic, rationalistic, agnostic or ethnocentric  paradigms of human  knowledge in the social/human sciences/humanities/natural sciences/applied sciences/professional sciences.</a:t>
            </a:r>
            <a:endParaRPr lang="en-US" sz="1800" dirty="0">
              <a:latin typeface="Calibri"/>
              <a:ea typeface="Calibri"/>
              <a:cs typeface="Arial"/>
            </a:endParaRPr>
          </a:p>
          <a:p>
            <a:pPr marL="514350" marR="0" lvl="0" indent="-514350" algn="just">
              <a:lnSpc>
                <a:spcPct val="115000"/>
              </a:lnSpc>
              <a:spcBef>
                <a:spcPts val="0"/>
              </a:spcBef>
              <a:spcAft>
                <a:spcPts val="0"/>
              </a:spcAft>
              <a:buFont typeface="+mj-lt"/>
              <a:buAutoNum type="arabicPeriod" startAt="5"/>
            </a:pPr>
            <a:r>
              <a:rPr lang="en-US" sz="2800" b="1" i="1" dirty="0">
                <a:latin typeface="AHT Times New Roman"/>
                <a:ea typeface="Calibri"/>
                <a:cs typeface="Times New Roman"/>
              </a:rPr>
              <a:t>Integration or incorporation</a:t>
            </a:r>
            <a:r>
              <a:rPr lang="en-US" sz="2800" b="1" dirty="0">
                <a:latin typeface="AHT Times New Roman"/>
                <a:ea typeface="Calibri"/>
                <a:cs typeface="Times New Roman"/>
              </a:rPr>
              <a:t> </a:t>
            </a:r>
            <a:r>
              <a:rPr lang="en-US" sz="2800" dirty="0">
                <a:latin typeface="AHT Times New Roman"/>
                <a:ea typeface="Calibri"/>
                <a:cs typeface="Times New Roman"/>
              </a:rPr>
              <a:t>of Divinely revealed values and norms/ Islamic worldview/ Islamic or </a:t>
            </a:r>
            <a:r>
              <a:rPr lang="en-US" sz="2800" dirty="0" err="1">
                <a:latin typeface="AHT Times New Roman"/>
                <a:ea typeface="Calibri"/>
                <a:cs typeface="Times New Roman"/>
              </a:rPr>
              <a:t>Qur’anic</a:t>
            </a:r>
            <a:r>
              <a:rPr lang="en-US" sz="2800" dirty="0">
                <a:latin typeface="AHT Times New Roman"/>
                <a:ea typeface="Calibri"/>
                <a:cs typeface="Times New Roman"/>
              </a:rPr>
              <a:t> perspectives/ positive aspects of Muslim religious and intellectual legacy with the contemporary social sciences, human sciences, humanities, natural sciences, applied and professional sciences. A form of limited integration called “Islamic Input” has been going on for some time now in the </a:t>
            </a:r>
            <a:r>
              <a:rPr lang="en-US" sz="2800" dirty="0" err="1">
                <a:latin typeface="AHT Times New Roman"/>
                <a:ea typeface="Calibri"/>
                <a:cs typeface="Times New Roman"/>
              </a:rPr>
              <a:t>Kulliyyah</a:t>
            </a:r>
            <a:r>
              <a:rPr lang="en-US" sz="2800" dirty="0">
                <a:latin typeface="AHT Times New Roman"/>
                <a:ea typeface="Calibri"/>
                <a:cs typeface="Times New Roman"/>
              </a:rPr>
              <a:t> of Medicine.</a:t>
            </a:r>
            <a:endParaRPr lang="en-US" sz="1800" dirty="0">
              <a:latin typeface="Calibri"/>
              <a:ea typeface="Calibri"/>
              <a:cs typeface="Arial"/>
            </a:endParaRPr>
          </a:p>
          <a:p>
            <a:pPr marL="0" marR="0" indent="0">
              <a:lnSpc>
                <a:spcPct val="115000"/>
              </a:lnSpc>
              <a:spcBef>
                <a:spcPts val="0"/>
              </a:spcBef>
              <a:spcAft>
                <a:spcPts val="1000"/>
              </a:spcAft>
              <a:buNone/>
            </a:pPr>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199454780"/>
      </p:ext>
    </p:extLst>
  </p:cSld>
  <p:clrMapOvr>
    <a:masterClrMapping/>
  </p:clrMapOvr>
  <p:transition>
    <p:spli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lstStyle/>
          <a:p>
            <a:pPr marL="0" lvl="0">
              <a:lnSpc>
                <a:spcPct val="115000"/>
              </a:lnSpc>
              <a:spcBef>
                <a:spcPts val="0"/>
              </a:spcBef>
              <a:spcAft>
                <a:spcPts val="1000"/>
              </a:spcAft>
              <a:buClr>
                <a:srgbClr val="0BD0D9"/>
              </a:buClr>
            </a:pPr>
            <a:endParaRPr lang="en-US" sz="500" dirty="0">
              <a:solidFill>
                <a:prstClr val="black"/>
              </a:solidFill>
              <a:latin typeface="Calibri"/>
              <a:ea typeface="Calibri"/>
              <a:cs typeface="Arial"/>
            </a:endParaRPr>
          </a:p>
          <a:p>
            <a:pPr marL="342900" lvl="0" indent="-342900" algn="just">
              <a:lnSpc>
                <a:spcPct val="115000"/>
              </a:lnSpc>
              <a:spcBef>
                <a:spcPts val="0"/>
              </a:spcBef>
              <a:spcAft>
                <a:spcPts val="1000"/>
              </a:spcAft>
              <a:buClr>
                <a:srgbClr val="0BD0D9"/>
              </a:buClr>
              <a:buFont typeface="+mj-lt"/>
              <a:buAutoNum type="arabicPeriod" startAt="7"/>
            </a:pPr>
            <a:r>
              <a:rPr lang="en-US" sz="2800" b="1" i="1" dirty="0">
                <a:solidFill>
                  <a:prstClr val="black"/>
                </a:solidFill>
                <a:latin typeface="AHT Times New Roman"/>
                <a:ea typeface="Calibri"/>
                <a:cs typeface="Times New Roman"/>
              </a:rPr>
              <a:t>Reform (</a:t>
            </a:r>
            <a:r>
              <a:rPr lang="en-US" sz="2800" b="1" i="1" dirty="0" err="1">
                <a:solidFill>
                  <a:prstClr val="black"/>
                </a:solidFill>
                <a:latin typeface="AHT Times New Roman"/>
                <a:ea typeface="Calibri"/>
                <a:cs typeface="Times New Roman"/>
              </a:rPr>
              <a:t>iÎlÉÍ</a:t>
            </a:r>
            <a:r>
              <a:rPr lang="en-US" sz="2800" b="1" i="1" dirty="0">
                <a:solidFill>
                  <a:prstClr val="black"/>
                </a:solidFill>
                <a:latin typeface="AHT Times New Roman"/>
                <a:ea typeface="Calibri"/>
                <a:cs typeface="Times New Roman"/>
              </a:rPr>
              <a:t>), renewal (</a:t>
            </a:r>
            <a:r>
              <a:rPr lang="en-US" sz="2800" b="1" i="1" dirty="0" err="1">
                <a:solidFill>
                  <a:prstClr val="black"/>
                </a:solidFill>
                <a:latin typeface="AHT Times New Roman"/>
                <a:ea typeface="Calibri"/>
                <a:cs typeface="Times New Roman"/>
              </a:rPr>
              <a:t>tajdÊd</a:t>
            </a:r>
            <a:r>
              <a:rPr lang="en-US" sz="2800" b="1" i="1" dirty="0">
                <a:solidFill>
                  <a:prstClr val="black"/>
                </a:solidFill>
                <a:latin typeface="AHT Times New Roman"/>
                <a:ea typeface="Calibri"/>
                <a:cs typeface="Times New Roman"/>
              </a:rPr>
              <a:t>), revival (</a:t>
            </a:r>
            <a:r>
              <a:rPr lang="en-US" sz="2800" b="1" i="1" dirty="0" err="1">
                <a:solidFill>
                  <a:prstClr val="black"/>
                </a:solidFill>
                <a:latin typeface="AHT Times New Roman"/>
                <a:ea typeface="Calibri"/>
                <a:cs typeface="Times New Roman"/>
              </a:rPr>
              <a:t>iÍyÉ</a:t>
            </a:r>
            <a:r>
              <a:rPr lang="en-US" sz="2800" b="1" i="1" dirty="0">
                <a:solidFill>
                  <a:prstClr val="black"/>
                </a:solidFill>
                <a:latin typeface="AHT Times New Roman"/>
                <a:ea typeface="Calibri"/>
                <a:cs typeface="Times New Roman"/>
              </a:rPr>
              <a:t>’) or </a:t>
            </a:r>
            <a:r>
              <a:rPr lang="en-US" sz="2800" b="1" i="1" dirty="0" err="1">
                <a:solidFill>
                  <a:prstClr val="black"/>
                </a:solidFill>
                <a:latin typeface="AHT Times New Roman"/>
                <a:ea typeface="Calibri"/>
                <a:cs typeface="Times New Roman"/>
              </a:rPr>
              <a:t>relevantisation</a:t>
            </a:r>
            <a:r>
              <a:rPr lang="en-US" sz="2800" b="1" dirty="0">
                <a:solidFill>
                  <a:prstClr val="black"/>
                </a:solidFill>
                <a:latin typeface="AHT Times New Roman"/>
                <a:ea typeface="Calibri"/>
                <a:cs typeface="Times New Roman"/>
              </a:rPr>
              <a:t> </a:t>
            </a:r>
            <a:r>
              <a:rPr lang="en-US" sz="2800" dirty="0">
                <a:solidFill>
                  <a:prstClr val="black"/>
                </a:solidFill>
                <a:latin typeface="AHT Times New Roman"/>
                <a:ea typeface="Calibri"/>
                <a:cs typeface="Times New Roman"/>
              </a:rPr>
              <a:t>of revealed knowledge disciplines/concepts/methods/ideas/ systems/ thought and disciplines. Included under this cluster of activity is the academic and intellectual effort of </a:t>
            </a:r>
            <a:r>
              <a:rPr lang="en-US" sz="2800" b="1" i="1" dirty="0">
                <a:solidFill>
                  <a:prstClr val="black"/>
                </a:solidFill>
                <a:latin typeface="AHT Times New Roman"/>
                <a:ea typeface="Calibri"/>
                <a:cs typeface="Times New Roman"/>
              </a:rPr>
              <a:t>reexamination </a:t>
            </a:r>
            <a:r>
              <a:rPr lang="en-US" sz="2800" dirty="0">
                <a:solidFill>
                  <a:prstClr val="black"/>
                </a:solidFill>
                <a:latin typeface="AHT Times New Roman"/>
                <a:ea typeface="Calibri"/>
                <a:cs typeface="Times New Roman"/>
              </a:rPr>
              <a:t>or </a:t>
            </a:r>
            <a:r>
              <a:rPr lang="en-US" sz="2800" b="1" i="1" dirty="0">
                <a:solidFill>
                  <a:prstClr val="black"/>
                </a:solidFill>
                <a:latin typeface="AHT Times New Roman"/>
                <a:ea typeface="Calibri"/>
                <a:cs typeface="Times New Roman"/>
              </a:rPr>
              <a:t>reevaluation </a:t>
            </a:r>
            <a:r>
              <a:rPr lang="en-US" sz="2800" dirty="0">
                <a:solidFill>
                  <a:prstClr val="black"/>
                </a:solidFill>
                <a:latin typeface="AHT Times New Roman"/>
                <a:ea typeface="Calibri"/>
                <a:cs typeface="Times New Roman"/>
              </a:rPr>
              <a:t>of classical or ancient Islamic works, treaties or manuscripts with the aim of highlighting their relevance, usefulness or otherwise, novelties or uniqueness. </a:t>
            </a:r>
            <a:endParaRPr lang="en-US" sz="2800" dirty="0">
              <a:solidFill>
                <a:prstClr val="black"/>
              </a:solidFill>
              <a:latin typeface="Calibri"/>
              <a:ea typeface="Calibri"/>
              <a:cs typeface="Arial"/>
            </a:endParaRPr>
          </a:p>
        </p:txBody>
      </p:sp>
    </p:spTree>
    <p:extLst>
      <p:ext uri="{BB962C8B-B14F-4D97-AF65-F5344CB8AC3E}">
        <p14:creationId xmlns="" xmlns:p14="http://schemas.microsoft.com/office/powerpoint/2010/main" val="230010460"/>
      </p:ext>
    </p:extLst>
  </p:cSld>
  <p:clrMapOvr>
    <a:masterClrMapping/>
  </p:clrMapOvr>
  <p:transition>
    <p:spli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492664"/>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457200" y="1484784"/>
            <a:ext cx="8229600" cy="4839816"/>
          </a:xfrm>
        </p:spPr>
        <p:txBody>
          <a:bodyPr>
            <a:normAutofit fontScale="92500" lnSpcReduction="20000"/>
          </a:bodyPr>
          <a:lstStyle/>
          <a:p>
            <a:pPr marL="0" lvl="0" indent="0" algn="just">
              <a:lnSpc>
                <a:spcPct val="115000"/>
              </a:lnSpc>
              <a:spcBef>
                <a:spcPts val="0"/>
              </a:spcBef>
              <a:spcAft>
                <a:spcPts val="1000"/>
              </a:spcAft>
              <a:buClr>
                <a:srgbClr val="0BD0D9"/>
              </a:buClr>
              <a:buNone/>
            </a:pPr>
            <a:r>
              <a:rPr lang="en-US" sz="2800" dirty="0">
                <a:solidFill>
                  <a:prstClr val="black"/>
                </a:solidFill>
                <a:latin typeface="AHT Times New Roman"/>
                <a:ea typeface="Calibri"/>
                <a:cs typeface="Times New Roman"/>
              </a:rPr>
              <a:t>In the division of Islamic revealed knowledge and heritage of KIRKHS, the methods of teaching, studying, assessment and student-teacher communication can also be modernized (</a:t>
            </a:r>
            <a:r>
              <a:rPr lang="en-US" sz="2800" b="1" i="1" dirty="0" err="1">
                <a:solidFill>
                  <a:prstClr val="black"/>
                </a:solidFill>
                <a:latin typeface="AHT Times New Roman"/>
                <a:ea typeface="Calibri"/>
                <a:cs typeface="Times New Roman"/>
              </a:rPr>
              <a:t>tahdith</a:t>
            </a:r>
            <a:r>
              <a:rPr lang="en-US" sz="2800" dirty="0">
                <a:solidFill>
                  <a:prstClr val="black"/>
                </a:solidFill>
                <a:latin typeface="AHT Times New Roman"/>
                <a:ea typeface="Calibri"/>
                <a:cs typeface="Times New Roman"/>
              </a:rPr>
              <a:t>), in the spirit of </a:t>
            </a:r>
            <a:r>
              <a:rPr lang="en-US" sz="2800" dirty="0" err="1">
                <a:solidFill>
                  <a:prstClr val="black"/>
                </a:solidFill>
                <a:latin typeface="AHT Times New Roman"/>
                <a:ea typeface="Calibri"/>
                <a:cs typeface="Times New Roman"/>
              </a:rPr>
              <a:t>relevantisation</a:t>
            </a:r>
            <a:r>
              <a:rPr lang="en-US" sz="2800" dirty="0">
                <a:solidFill>
                  <a:prstClr val="black"/>
                </a:solidFill>
                <a:latin typeface="AHT Times New Roman"/>
                <a:ea typeface="Calibri"/>
                <a:cs typeface="Times New Roman"/>
              </a:rPr>
              <a:t>, through e-learning and use of I.C.T. </a:t>
            </a:r>
            <a:r>
              <a:rPr lang="en-US" sz="2800" b="1" i="1" dirty="0">
                <a:solidFill>
                  <a:prstClr val="black"/>
                </a:solidFill>
                <a:latin typeface="AHT Times New Roman"/>
                <a:ea typeface="Calibri"/>
                <a:cs typeface="Times New Roman"/>
              </a:rPr>
              <a:t>Integration (</a:t>
            </a:r>
            <a:r>
              <a:rPr lang="en-US" sz="2800" b="1" i="1" dirty="0" err="1">
                <a:solidFill>
                  <a:prstClr val="black"/>
                </a:solidFill>
                <a:latin typeface="AHT Times New Roman"/>
                <a:ea typeface="Calibri"/>
                <a:cs typeface="Times New Roman"/>
              </a:rPr>
              <a:t>takÉmul</a:t>
            </a:r>
            <a:r>
              <a:rPr lang="en-US" sz="2800" b="1" i="1" dirty="0">
                <a:solidFill>
                  <a:prstClr val="black"/>
                </a:solidFill>
                <a:latin typeface="AHT Times New Roman"/>
                <a:ea typeface="Calibri"/>
                <a:cs typeface="Times New Roman"/>
              </a:rPr>
              <a:t>)</a:t>
            </a:r>
            <a:r>
              <a:rPr lang="en-US" sz="2800" dirty="0">
                <a:solidFill>
                  <a:prstClr val="black"/>
                </a:solidFill>
                <a:latin typeface="AHT Times New Roman"/>
                <a:ea typeface="Calibri"/>
                <a:cs typeface="Times New Roman"/>
              </a:rPr>
              <a:t> of useful and beneficial ideas, methods of research, analysis, </a:t>
            </a:r>
            <a:r>
              <a:rPr lang="en-US" sz="2800" dirty="0" err="1">
                <a:solidFill>
                  <a:prstClr val="black"/>
                </a:solidFill>
                <a:latin typeface="AHT Times New Roman"/>
                <a:ea typeface="Calibri"/>
                <a:cs typeface="Times New Roman"/>
              </a:rPr>
              <a:t>perpectives</a:t>
            </a:r>
            <a:r>
              <a:rPr lang="en-US" sz="2800" dirty="0">
                <a:solidFill>
                  <a:prstClr val="black"/>
                </a:solidFill>
                <a:latin typeface="AHT Times New Roman"/>
                <a:ea typeface="Calibri"/>
                <a:cs typeface="Times New Roman"/>
              </a:rPr>
              <a:t> or theories from the natural sciences/applied sciences/social sciences/human sciences may also be undertaken in the departments of Islamic revealed knowledge (</a:t>
            </a:r>
            <a:r>
              <a:rPr lang="en-US" sz="2800" dirty="0" err="1">
                <a:solidFill>
                  <a:prstClr val="black"/>
                </a:solidFill>
                <a:latin typeface="AHT Times New Roman"/>
                <a:ea typeface="Calibri"/>
                <a:cs typeface="Times New Roman"/>
              </a:rPr>
              <a:t>Usuluddin</a:t>
            </a:r>
            <a:r>
              <a:rPr lang="en-US" sz="2800" dirty="0">
                <a:solidFill>
                  <a:prstClr val="black"/>
                </a:solidFill>
                <a:latin typeface="AHT Times New Roman"/>
                <a:ea typeface="Calibri"/>
                <a:cs typeface="Times New Roman"/>
              </a:rPr>
              <a:t> and Comparative Knowledge, </a:t>
            </a:r>
            <a:r>
              <a:rPr lang="en-US" sz="2800" dirty="0" err="1">
                <a:solidFill>
                  <a:prstClr val="black"/>
                </a:solidFill>
                <a:latin typeface="AHT Times New Roman"/>
                <a:ea typeface="Calibri"/>
                <a:cs typeface="Times New Roman"/>
              </a:rPr>
              <a:t>Fiqh</a:t>
            </a:r>
            <a:r>
              <a:rPr lang="en-US" sz="2800" dirty="0">
                <a:solidFill>
                  <a:prstClr val="black"/>
                </a:solidFill>
                <a:latin typeface="AHT Times New Roman"/>
                <a:ea typeface="Calibri"/>
                <a:cs typeface="Times New Roman"/>
              </a:rPr>
              <a:t> and </a:t>
            </a:r>
            <a:r>
              <a:rPr lang="en-US" sz="2800" dirty="0" err="1">
                <a:solidFill>
                  <a:prstClr val="black"/>
                </a:solidFill>
                <a:latin typeface="AHT Times New Roman"/>
                <a:ea typeface="Calibri"/>
                <a:cs typeface="Times New Roman"/>
              </a:rPr>
              <a:t>Usul</a:t>
            </a:r>
            <a:r>
              <a:rPr lang="en-US" sz="2800" dirty="0">
                <a:solidFill>
                  <a:prstClr val="black"/>
                </a:solidFill>
                <a:latin typeface="AHT Times New Roman"/>
                <a:ea typeface="Calibri"/>
                <a:cs typeface="Times New Roman"/>
              </a:rPr>
              <a:t> al-</a:t>
            </a:r>
            <a:r>
              <a:rPr lang="en-US" sz="2800" dirty="0" err="1">
                <a:solidFill>
                  <a:prstClr val="black"/>
                </a:solidFill>
                <a:latin typeface="AHT Times New Roman"/>
                <a:ea typeface="Calibri"/>
                <a:cs typeface="Times New Roman"/>
              </a:rPr>
              <a:t>Fiqh</a:t>
            </a:r>
            <a:r>
              <a:rPr lang="en-US" sz="2800" dirty="0">
                <a:solidFill>
                  <a:prstClr val="black"/>
                </a:solidFill>
                <a:latin typeface="AHT Times New Roman"/>
                <a:ea typeface="Calibri"/>
                <a:cs typeface="Times New Roman"/>
              </a:rPr>
              <a:t>, Al-Qur’an and </a:t>
            </a:r>
            <a:r>
              <a:rPr lang="en-US" sz="2800" dirty="0" err="1">
                <a:solidFill>
                  <a:prstClr val="black"/>
                </a:solidFill>
                <a:latin typeface="AHT Times New Roman"/>
                <a:ea typeface="Calibri"/>
                <a:cs typeface="Times New Roman"/>
              </a:rPr>
              <a:t>Sunnah</a:t>
            </a:r>
            <a:r>
              <a:rPr lang="en-US" sz="2800" dirty="0">
                <a:solidFill>
                  <a:prstClr val="black"/>
                </a:solidFill>
                <a:latin typeface="AHT Times New Roman"/>
                <a:ea typeface="Calibri"/>
                <a:cs typeface="Times New Roman"/>
              </a:rPr>
              <a:t>, General Studies and Arabic Language and Literature) in the </a:t>
            </a:r>
            <a:r>
              <a:rPr lang="en-US" sz="2800" dirty="0" err="1">
                <a:solidFill>
                  <a:prstClr val="black"/>
                </a:solidFill>
                <a:latin typeface="AHT Times New Roman"/>
                <a:ea typeface="Calibri"/>
                <a:cs typeface="Times New Roman"/>
              </a:rPr>
              <a:t>Kulliyyah</a:t>
            </a:r>
            <a:r>
              <a:rPr lang="en-US" sz="2800" dirty="0">
                <a:solidFill>
                  <a:prstClr val="black"/>
                </a:solidFill>
                <a:latin typeface="AHT Times New Roman"/>
                <a:ea typeface="Calibri"/>
                <a:cs typeface="Times New Roman"/>
              </a:rPr>
              <a:t>.</a:t>
            </a:r>
            <a:endParaRPr lang="en-US" sz="2800" dirty="0">
              <a:solidFill>
                <a:prstClr val="black"/>
              </a:solidFill>
              <a:latin typeface="Calibri"/>
              <a:ea typeface="Calibri"/>
              <a:cs typeface="Arial"/>
            </a:endParaRP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57</a:t>
            </a:fld>
            <a:endParaRPr lang="en-US">
              <a:solidFill>
                <a:srgbClr val="04617B">
                  <a:shade val="90000"/>
                </a:srgbClr>
              </a:solidFill>
            </a:endParaRPr>
          </a:p>
        </p:txBody>
      </p:sp>
    </p:spTree>
    <p:extLst>
      <p:ext uri="{BB962C8B-B14F-4D97-AF65-F5344CB8AC3E}">
        <p14:creationId xmlns="" xmlns:p14="http://schemas.microsoft.com/office/powerpoint/2010/main" val="3459138301"/>
      </p:ext>
    </p:extLst>
  </p:cSld>
  <p:clrMapOvr>
    <a:masterClrMapping/>
  </p:clrMapOvr>
  <p:transition>
    <p:spli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91264" cy="5544616"/>
          </a:xfrm>
        </p:spPr>
        <p:txBody>
          <a:bodyPr>
            <a:normAutofit/>
          </a:bodyPr>
          <a:lstStyle/>
          <a:p>
            <a:pPr marL="457200" lvl="0" indent="-457200">
              <a:buClr>
                <a:srgbClr val="0BD0D9"/>
              </a:buClr>
              <a:buFont typeface="+mj-lt"/>
              <a:buAutoNum type="arabicPeriod" startAt="8"/>
            </a:pPr>
            <a:r>
              <a:rPr lang="en-US" sz="2000" b="1" i="1" dirty="0">
                <a:solidFill>
                  <a:prstClr val="black"/>
                </a:solidFill>
                <a:latin typeface="AHT Times New Roman"/>
                <a:ea typeface="Calibri"/>
                <a:cs typeface="Times New Roman"/>
              </a:rPr>
              <a:t>Comparative analysis/studies </a:t>
            </a:r>
            <a:r>
              <a:rPr lang="en-US" sz="2000" dirty="0">
                <a:solidFill>
                  <a:prstClr val="black"/>
                </a:solidFill>
                <a:latin typeface="AHT Times New Roman"/>
                <a:ea typeface="Calibri"/>
                <a:cs typeface="Times New Roman"/>
              </a:rPr>
              <a:t>of conventional disciplines, secular systems </a:t>
            </a:r>
            <a:r>
              <a:rPr lang="en-US" sz="2000" dirty="0" smtClean="0">
                <a:solidFill>
                  <a:prstClr val="black"/>
                </a:solidFill>
                <a:latin typeface="AHT Times New Roman"/>
                <a:ea typeface="Calibri"/>
                <a:cs typeface="Times New Roman"/>
              </a:rPr>
              <a:t>or non-Islamic </a:t>
            </a:r>
          </a:p>
          <a:p>
            <a:pPr marL="0" lvl="0" indent="0">
              <a:buClr>
                <a:srgbClr val="0BD0D9"/>
              </a:buClr>
              <a:buNone/>
            </a:pPr>
            <a:r>
              <a:rPr lang="en-US" sz="2000" dirty="0" smtClean="0">
                <a:solidFill>
                  <a:prstClr val="black"/>
                </a:solidFill>
                <a:latin typeface="AHT Times New Roman"/>
                <a:ea typeface="Calibri"/>
                <a:cs typeface="Times New Roman"/>
              </a:rPr>
              <a:t>knowledge/theories/worldviews/values/philosophies/ideologies/concepts </a:t>
            </a:r>
            <a:r>
              <a:rPr lang="en-US" sz="2000" dirty="0">
                <a:solidFill>
                  <a:prstClr val="black"/>
                </a:solidFill>
                <a:latin typeface="AHT Times New Roman"/>
                <a:ea typeface="Calibri"/>
                <a:cs typeface="Times New Roman"/>
              </a:rPr>
              <a:t>with the Islamic based on sound and objective knowledge of the subjects compared.  This type of work has been going on in the </a:t>
            </a:r>
            <a:r>
              <a:rPr lang="en-US" sz="2000" dirty="0" err="1">
                <a:solidFill>
                  <a:prstClr val="black"/>
                </a:solidFill>
                <a:latin typeface="AHT Times New Roman"/>
                <a:ea typeface="Calibri"/>
                <a:cs typeface="Times New Roman"/>
              </a:rPr>
              <a:t>Kulliyyah</a:t>
            </a:r>
            <a:r>
              <a:rPr lang="en-US" sz="2000" dirty="0">
                <a:solidFill>
                  <a:prstClr val="black"/>
                </a:solidFill>
                <a:latin typeface="AHT Times New Roman"/>
                <a:ea typeface="Calibri"/>
                <a:cs typeface="Times New Roman"/>
              </a:rPr>
              <a:t> of Laws, E.N.M. and some Human Science departments. The aim of the efforts should be to show, demonstrate, highlight or indicate the more positive aspects or qualities of the Islamic elements</a:t>
            </a:r>
            <a:r>
              <a:rPr lang="en-US" sz="2000" dirty="0" smtClean="0">
                <a:solidFill>
                  <a:prstClr val="black"/>
                </a:solidFill>
                <a:latin typeface="AHT Times New Roman"/>
                <a:ea typeface="Calibri"/>
                <a:cs typeface="Times New Roman"/>
              </a:rPr>
              <a:t>.</a:t>
            </a:r>
          </a:p>
          <a:p>
            <a:pPr marL="457200" lvl="0" indent="-457200">
              <a:buClr>
                <a:srgbClr val="0BD0D9"/>
              </a:buClr>
              <a:buFont typeface="+mj-lt"/>
              <a:buAutoNum type="arabicPeriod" startAt="8"/>
            </a:pPr>
            <a:endParaRPr lang="en-US" sz="2000" dirty="0">
              <a:solidFill>
                <a:prstClr val="black"/>
              </a:solidFill>
            </a:endParaRPr>
          </a:p>
          <a:p>
            <a:pPr marL="457200" lvl="0" indent="-457200" algn="just">
              <a:buClr>
                <a:srgbClr val="0BD0D9"/>
              </a:buClr>
              <a:buFont typeface="+mj-lt"/>
              <a:buAutoNum type="arabicPeriod" startAt="9"/>
            </a:pPr>
            <a:r>
              <a:rPr lang="en-US" sz="2000" b="1" i="1" dirty="0">
                <a:solidFill>
                  <a:prstClr val="black"/>
                </a:solidFill>
                <a:latin typeface="AHT Times New Roman"/>
                <a:ea typeface="Calibri"/>
                <a:cs typeface="Times New Roman"/>
              </a:rPr>
              <a:t>Refuting, rejecting, prohibiting, discouraging, objecting, countering, repelling, deconstructing </a:t>
            </a:r>
            <a:r>
              <a:rPr lang="en-US" sz="2000" dirty="0">
                <a:solidFill>
                  <a:prstClr val="black"/>
                </a:solidFill>
                <a:latin typeface="AHT Times New Roman"/>
                <a:ea typeface="Calibri"/>
                <a:cs typeface="Times New Roman"/>
              </a:rPr>
              <a:t>all that which is </a:t>
            </a:r>
            <a:r>
              <a:rPr lang="en-US" sz="2000" b="1" i="1" dirty="0" err="1">
                <a:solidFill>
                  <a:prstClr val="black"/>
                </a:solidFill>
                <a:latin typeface="AHT Times New Roman"/>
                <a:ea typeface="Calibri"/>
                <a:cs typeface="Times New Roman"/>
              </a:rPr>
              <a:t>munkar</a:t>
            </a:r>
            <a:r>
              <a:rPr lang="en-US" sz="2000" dirty="0">
                <a:solidFill>
                  <a:prstClr val="black"/>
                </a:solidFill>
                <a:latin typeface="AHT Times New Roman"/>
                <a:ea typeface="Calibri"/>
                <a:cs typeface="Times New Roman"/>
              </a:rPr>
              <a:t> , </a:t>
            </a:r>
            <a:r>
              <a:rPr lang="en-US" sz="2000" b="1" i="1" dirty="0" err="1">
                <a:solidFill>
                  <a:prstClr val="black"/>
                </a:solidFill>
                <a:latin typeface="AHT Times New Roman"/>
                <a:ea typeface="Calibri"/>
                <a:cs typeface="Times New Roman"/>
              </a:rPr>
              <a:t>ÍarÉm</a:t>
            </a:r>
            <a:r>
              <a:rPr lang="en-US" sz="2000" dirty="0">
                <a:solidFill>
                  <a:prstClr val="black"/>
                </a:solidFill>
                <a:latin typeface="AHT Times New Roman"/>
                <a:ea typeface="Calibri"/>
                <a:cs typeface="Times New Roman"/>
              </a:rPr>
              <a:t>, false, untrue, distorted, misunderstood, disliked, blameworthy, evil, harmful, Satanic, deceptive or contrary to Islamic creed, Divine law, ethics, spirituality and worldview.  This cluster of negative intellectual efforts is an essential aspect of the process of </a:t>
            </a:r>
            <a:r>
              <a:rPr lang="en-US" sz="2000" dirty="0" err="1">
                <a:solidFill>
                  <a:prstClr val="black"/>
                </a:solidFill>
                <a:latin typeface="AHT Times New Roman"/>
                <a:ea typeface="Calibri"/>
                <a:cs typeface="Times New Roman"/>
              </a:rPr>
              <a:t>Islamicisation</a:t>
            </a:r>
            <a:r>
              <a:rPr lang="en-US" sz="2000" dirty="0">
                <a:solidFill>
                  <a:prstClr val="black"/>
                </a:solidFill>
                <a:latin typeface="AHT Times New Roman"/>
                <a:ea typeface="Calibri"/>
                <a:cs typeface="Times New Roman"/>
              </a:rPr>
              <a:t> of human knowledge, but it should be done with scholarly knowledge, objectivity, probity, integrity and </a:t>
            </a:r>
            <a:r>
              <a:rPr lang="en-US" sz="2000" dirty="0" err="1">
                <a:solidFill>
                  <a:prstClr val="black"/>
                </a:solidFill>
                <a:latin typeface="AHT Times New Roman"/>
                <a:ea typeface="Calibri"/>
                <a:cs typeface="Times New Roman"/>
              </a:rPr>
              <a:t>rigour</a:t>
            </a:r>
            <a:r>
              <a:rPr lang="en-US" sz="2000" dirty="0">
                <a:solidFill>
                  <a:prstClr val="black"/>
                </a:solidFill>
                <a:latin typeface="AHT Times New Roman"/>
                <a:ea typeface="Calibri"/>
                <a:cs typeface="Times New Roman"/>
              </a:rPr>
              <a:t>.</a:t>
            </a:r>
            <a:endParaRPr lang="en-US" sz="2000" dirty="0">
              <a:solidFill>
                <a:prstClr val="black"/>
              </a:solidFill>
            </a:endParaRPr>
          </a:p>
          <a:p>
            <a:pPr marL="182880" lvl="0" indent="0" algn="just">
              <a:lnSpc>
                <a:spcPct val="115000"/>
              </a:lnSpc>
              <a:spcBef>
                <a:spcPts val="0"/>
              </a:spcBef>
              <a:spcAft>
                <a:spcPts val="1000"/>
              </a:spcAft>
              <a:buClr>
                <a:srgbClr val="0BD0D9"/>
              </a:buClr>
              <a:buNone/>
            </a:pPr>
            <a:endParaRPr lang="en-US" sz="2000" dirty="0">
              <a:solidFill>
                <a:prstClr val="black"/>
              </a:solidFill>
              <a:latin typeface="Calibri"/>
              <a:ea typeface="Calibri"/>
              <a:cs typeface="Arial"/>
            </a:endParaRPr>
          </a:p>
          <a:p>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4142824361"/>
      </p:ext>
    </p:extLst>
  </p:cSld>
  <p:clrMapOvr>
    <a:masterClrMapping/>
  </p:clrMapOvr>
  <p:transition>
    <p:spli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363272" cy="5616624"/>
          </a:xfrm>
        </p:spPr>
        <p:txBody>
          <a:bodyPr>
            <a:normAutofit/>
          </a:bodyPr>
          <a:lstStyle/>
          <a:p>
            <a:pPr marL="342900" lvl="0" indent="-342900" algn="just">
              <a:buClr>
                <a:srgbClr val="0BD0D9"/>
              </a:buClr>
              <a:buFont typeface="+mj-lt"/>
              <a:buAutoNum type="arabicPeriod" startAt="10"/>
            </a:pPr>
            <a:r>
              <a:rPr lang="en-US" sz="2800" b="1" i="1" dirty="0">
                <a:solidFill>
                  <a:prstClr val="black"/>
                </a:solidFill>
                <a:latin typeface="AHT Times New Roman"/>
                <a:ea typeface="Calibri"/>
                <a:cs typeface="Times New Roman"/>
              </a:rPr>
              <a:t>Defending, protecting, supporting </a:t>
            </a:r>
            <a:r>
              <a:rPr lang="en-US" sz="2800" dirty="0">
                <a:solidFill>
                  <a:prstClr val="black"/>
                </a:solidFill>
                <a:latin typeface="AHT Times New Roman"/>
                <a:ea typeface="Calibri"/>
                <a:cs typeface="Times New Roman"/>
              </a:rPr>
              <a:t>Islamic perspectives, concepts, theories, systems, values, norms, precepts, ideas, schools of thought, etc. vis-à-vis the criticisms or attempts to undermine, disparage, distort or discredit Islam or aspects of it, including the intellectual discourse of </a:t>
            </a:r>
            <a:r>
              <a:rPr lang="en-US" sz="2800" dirty="0" err="1">
                <a:solidFill>
                  <a:prstClr val="black"/>
                </a:solidFill>
                <a:latin typeface="AHT Times New Roman"/>
                <a:ea typeface="Calibri"/>
                <a:cs typeface="Times New Roman"/>
              </a:rPr>
              <a:t>Islamicisation</a:t>
            </a:r>
            <a:r>
              <a:rPr lang="en-US" sz="2800" dirty="0">
                <a:solidFill>
                  <a:prstClr val="black"/>
                </a:solidFill>
                <a:latin typeface="AHT Times New Roman"/>
                <a:ea typeface="Calibri"/>
                <a:cs typeface="Times New Roman"/>
              </a:rPr>
              <a:t> of human knowledge. This cluster of Islamic intellectual </a:t>
            </a:r>
            <a:r>
              <a:rPr lang="en-US" sz="2800" b="1" i="1" dirty="0">
                <a:solidFill>
                  <a:prstClr val="black"/>
                </a:solidFill>
                <a:latin typeface="AHT Times New Roman"/>
                <a:ea typeface="Calibri"/>
                <a:cs typeface="Times New Roman"/>
              </a:rPr>
              <a:t>apologia </a:t>
            </a:r>
            <a:r>
              <a:rPr lang="en-US" sz="2800" dirty="0">
                <a:solidFill>
                  <a:prstClr val="black"/>
                </a:solidFill>
                <a:latin typeface="AHT Times New Roman"/>
                <a:ea typeface="Calibri"/>
                <a:cs typeface="Times New Roman"/>
              </a:rPr>
              <a:t>can be undertaken by Muslim academics in all </a:t>
            </a:r>
            <a:r>
              <a:rPr lang="en-US" sz="2800" dirty="0" err="1">
                <a:solidFill>
                  <a:prstClr val="black"/>
                </a:solidFill>
                <a:latin typeface="AHT Times New Roman"/>
                <a:ea typeface="Calibri"/>
                <a:cs typeface="Times New Roman"/>
              </a:rPr>
              <a:t>Kulliyyahs</a:t>
            </a:r>
            <a:r>
              <a:rPr lang="en-US" sz="2800" dirty="0">
                <a:solidFill>
                  <a:prstClr val="black"/>
                </a:solidFill>
                <a:latin typeface="AHT Times New Roman"/>
                <a:ea typeface="Calibri"/>
                <a:cs typeface="Times New Roman"/>
              </a:rPr>
              <a:t>, provided the </a:t>
            </a:r>
            <a:r>
              <a:rPr lang="en-US" sz="2800" b="1" i="1" dirty="0">
                <a:solidFill>
                  <a:prstClr val="black"/>
                </a:solidFill>
                <a:latin typeface="AHT Times New Roman"/>
                <a:ea typeface="Calibri"/>
                <a:cs typeface="Times New Roman"/>
              </a:rPr>
              <a:t>apologia </a:t>
            </a:r>
            <a:r>
              <a:rPr lang="en-US" sz="2800" dirty="0">
                <a:solidFill>
                  <a:prstClr val="black"/>
                </a:solidFill>
                <a:latin typeface="AHT Times New Roman"/>
                <a:ea typeface="Calibri"/>
                <a:cs typeface="Times New Roman"/>
              </a:rPr>
              <a:t>is based on sound knowledge, expertise, authority, integrity and authenticity</a:t>
            </a:r>
            <a:r>
              <a:rPr lang="en-US" sz="2800" dirty="0" smtClean="0">
                <a:solidFill>
                  <a:prstClr val="black"/>
                </a:solidFill>
                <a:latin typeface="AHT Times New Roman"/>
                <a:ea typeface="Calibri"/>
                <a:cs typeface="Times New Roman"/>
              </a:rPr>
              <a:t>.</a:t>
            </a:r>
            <a:endParaRPr lang="en-US" sz="2800" dirty="0">
              <a:solidFill>
                <a:prstClr val="black"/>
              </a:solidFill>
            </a:endParaRPr>
          </a:p>
          <a:p>
            <a:pPr marL="0" lvl="0" indent="0" algn="just">
              <a:buClr>
                <a:srgbClr val="0BD0D9"/>
              </a:buClr>
              <a:buNone/>
            </a:pPr>
            <a:endParaRPr lang="en-US" sz="1800" dirty="0">
              <a:solidFill>
                <a:prstClr val="black"/>
              </a:solidFill>
            </a:endParaRPr>
          </a:p>
          <a:p>
            <a:pPr marL="342900" lvl="0" indent="-342900">
              <a:buClr>
                <a:srgbClr val="0BD0D9"/>
              </a:buClr>
              <a:buFont typeface="+mj-lt"/>
              <a:buAutoNum type="arabicPeriod" startAt="10"/>
            </a:pPr>
            <a:endParaRPr lang="en-US" sz="18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715443455"/>
      </p:ext>
    </p:extLst>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492664"/>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457200" y="1556792"/>
            <a:ext cx="8229600" cy="4767808"/>
          </a:xfrm>
        </p:spPr>
        <p:txBody>
          <a:bodyPr/>
          <a:lstStyle/>
          <a:p>
            <a:pPr marL="0" lvl="0" algn="just">
              <a:lnSpc>
                <a:spcPct val="115000"/>
              </a:lnSpc>
              <a:spcBef>
                <a:spcPts val="0"/>
              </a:spcBef>
              <a:spcAft>
                <a:spcPts val="1000"/>
              </a:spcAft>
              <a:buClr>
                <a:srgbClr val="0BD0D9"/>
              </a:buClr>
            </a:pPr>
            <a:r>
              <a:rPr lang="en-US" sz="3200" dirty="0">
                <a:solidFill>
                  <a:prstClr val="black"/>
                </a:solidFill>
                <a:latin typeface="Calibri"/>
                <a:ea typeface="Calibri"/>
                <a:cs typeface="Arial"/>
              </a:rPr>
              <a:t>They need to do more to raise the level of scientific knowledge and skills of the Muslim communities, and they can do that by also properly utilizing </a:t>
            </a:r>
            <a:r>
              <a:rPr lang="en-US" sz="3200" dirty="0" err="1">
                <a:solidFill>
                  <a:prstClr val="black"/>
                </a:solidFill>
                <a:latin typeface="Calibri"/>
                <a:ea typeface="Calibri"/>
                <a:cs typeface="Arial"/>
              </a:rPr>
              <a:t>Qur’anic</a:t>
            </a:r>
            <a:r>
              <a:rPr lang="en-US" sz="3200" dirty="0">
                <a:solidFill>
                  <a:prstClr val="black"/>
                </a:solidFill>
                <a:latin typeface="Calibri"/>
                <a:ea typeface="Calibri"/>
                <a:cs typeface="Arial"/>
              </a:rPr>
              <a:t> teachings and the marvelous achievements of holistic Islamic civilization in the past to motivate the Muslim masses. </a:t>
            </a:r>
          </a:p>
          <a:p>
            <a:endParaRPr lang="en-US" dirty="0"/>
          </a:p>
        </p:txBody>
      </p:sp>
    </p:spTree>
    <p:extLst>
      <p:ext uri="{BB962C8B-B14F-4D97-AF65-F5344CB8AC3E}">
        <p14:creationId xmlns="" xmlns:p14="http://schemas.microsoft.com/office/powerpoint/2010/main" val="24801761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24744"/>
            <a:ext cx="8229600" cy="5199856"/>
          </a:xfrm>
        </p:spPr>
        <p:txBody>
          <a:bodyPr>
            <a:normAutofit/>
          </a:bodyPr>
          <a:lstStyle/>
          <a:p>
            <a:pPr marL="342900" lvl="0" indent="-342900" algn="just">
              <a:buClr>
                <a:srgbClr val="0BD0D9"/>
              </a:buClr>
              <a:buFont typeface="+mj-lt"/>
              <a:buAutoNum type="arabicPeriod" startAt="11"/>
            </a:pPr>
            <a:r>
              <a:rPr lang="en-US" sz="2800" b="1" i="1" dirty="0" smtClean="0">
                <a:solidFill>
                  <a:prstClr val="black"/>
                </a:solidFill>
                <a:latin typeface="AHT Times New Roman"/>
                <a:ea typeface="Calibri"/>
                <a:cs typeface="Times New Roman"/>
              </a:rPr>
              <a:t>Reorientation </a:t>
            </a:r>
            <a:r>
              <a:rPr lang="en-US" sz="2800" dirty="0">
                <a:solidFill>
                  <a:prstClr val="black"/>
                </a:solidFill>
                <a:latin typeface="AHT Times New Roman"/>
                <a:ea typeface="Calibri"/>
                <a:cs typeface="Times New Roman"/>
              </a:rPr>
              <a:t>of aspects of natural/applied/professional/human science disciplines, theories, theoretical frameworks, paradigms after careful  examination and critically identifying  the </a:t>
            </a:r>
            <a:r>
              <a:rPr lang="en-US" sz="2800" dirty="0" err="1">
                <a:solidFill>
                  <a:prstClr val="black"/>
                </a:solidFill>
                <a:latin typeface="AHT Times New Roman"/>
                <a:ea typeface="Calibri"/>
                <a:cs typeface="Times New Roman"/>
              </a:rPr>
              <a:t>unislamic</a:t>
            </a:r>
            <a:r>
              <a:rPr lang="en-US" sz="2800" dirty="0">
                <a:solidFill>
                  <a:prstClr val="black"/>
                </a:solidFill>
                <a:latin typeface="AHT Times New Roman"/>
                <a:ea typeface="Calibri"/>
                <a:cs typeface="Times New Roman"/>
              </a:rPr>
              <a:t> or anti-Islamic elements found in the books, references or journal articles of those modern sciences originating from the intellectual milieu of secular humanism, materialism, rationalism, positivism, atheism, agnosticism, existentialism, pragmatism, and postmodernism</a:t>
            </a:r>
            <a:r>
              <a:rPr lang="en-US" sz="2800" dirty="0" smtClean="0">
                <a:solidFill>
                  <a:prstClr val="black"/>
                </a:solidFill>
                <a:latin typeface="AHT Times New Roman"/>
                <a:ea typeface="Calibri"/>
                <a:cs typeface="Times New Roman"/>
              </a:rPr>
              <a:t>.</a:t>
            </a:r>
            <a:endParaRPr lang="en-US" sz="28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60</a:t>
            </a:fld>
            <a:endParaRPr lang="en-US">
              <a:solidFill>
                <a:srgbClr val="04617B">
                  <a:shade val="90000"/>
                </a:srgbClr>
              </a:solidFill>
            </a:endParaRPr>
          </a:p>
        </p:txBody>
      </p:sp>
    </p:spTree>
    <p:extLst>
      <p:ext uri="{BB962C8B-B14F-4D97-AF65-F5344CB8AC3E}">
        <p14:creationId xmlns="" xmlns:p14="http://schemas.microsoft.com/office/powerpoint/2010/main" val="3946406278"/>
      </p:ext>
    </p:extLst>
  </p:cSld>
  <p:clrMapOvr>
    <a:masterClrMapping/>
  </p:clrMapOvr>
  <p:transition>
    <p:spli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lstStyle/>
          <a:p>
            <a:pPr marL="342900" lvl="0" indent="-342900" algn="just">
              <a:buClr>
                <a:srgbClr val="0BD0D9"/>
              </a:buClr>
              <a:buFont typeface="+mj-lt"/>
              <a:buAutoNum type="arabicPeriod" startAt="10"/>
            </a:pPr>
            <a:endParaRPr lang="en-US" sz="1800" dirty="0">
              <a:solidFill>
                <a:prstClr val="black"/>
              </a:solidFill>
            </a:endParaRPr>
          </a:p>
          <a:p>
            <a:pPr marL="342900" lvl="0" indent="-342900" algn="just">
              <a:buClr>
                <a:srgbClr val="0BD0D9"/>
              </a:buClr>
              <a:buFont typeface="+mj-lt"/>
              <a:buAutoNum type="arabicPeriod" startAt="12"/>
            </a:pPr>
            <a:r>
              <a:rPr lang="en-US" sz="3200" b="1" i="1" dirty="0" smtClean="0">
                <a:solidFill>
                  <a:prstClr val="black"/>
                </a:solidFill>
                <a:latin typeface="AHT Times New Roman"/>
                <a:ea typeface="Calibri"/>
                <a:cs typeface="Times New Roman"/>
              </a:rPr>
              <a:t> Synthesizing </a:t>
            </a:r>
            <a:r>
              <a:rPr lang="en-US" sz="3200" dirty="0">
                <a:solidFill>
                  <a:prstClr val="black"/>
                </a:solidFill>
                <a:latin typeface="AHT Times New Roman"/>
                <a:ea typeface="Calibri"/>
                <a:cs typeface="Times New Roman"/>
              </a:rPr>
              <a:t>the positive and acceptable aspects, elements, intellectual contributions of non-Islamic sources of knowledge or science with the Islamic perspectives, aspects or elements. This effort can best be achieved through academic collaboration between academics in Islamic revealed knowledge disciplines and those in the other disciplines.</a:t>
            </a:r>
            <a:endParaRPr lang="en-US" sz="3200" dirty="0">
              <a:solidFill>
                <a:prstClr val="black"/>
              </a:solidFill>
            </a:endParaRPr>
          </a:p>
          <a:p>
            <a:pPr marL="514350" indent="-514350">
              <a:buFont typeface="+mj-lt"/>
              <a:buAutoNum type="arabicPeriod" startAt="12"/>
            </a:pPr>
            <a:endParaRPr lang="en-US" sz="32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61</a:t>
            </a:fld>
            <a:endParaRPr lang="en-US">
              <a:solidFill>
                <a:srgbClr val="04617B">
                  <a:shade val="90000"/>
                </a:srgbClr>
              </a:solidFill>
            </a:endParaRPr>
          </a:p>
        </p:txBody>
      </p:sp>
    </p:spTree>
    <p:extLst>
      <p:ext uri="{BB962C8B-B14F-4D97-AF65-F5344CB8AC3E}">
        <p14:creationId xmlns="" xmlns:p14="http://schemas.microsoft.com/office/powerpoint/2010/main" val="1484221371"/>
      </p:ext>
    </p:extLst>
  </p:cSld>
  <p:clrMapOvr>
    <a:masterClrMapping/>
  </p:clrMapOvr>
  <p:transition>
    <p:spli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780696"/>
          </a:xfrm>
        </p:spPr>
        <p:txBody>
          <a:bodyPr>
            <a:normAutofit fontScale="90000"/>
          </a:bodyPr>
          <a:lstStyle/>
          <a:p>
            <a:pPr marL="274320" lvl="0" indent="-274320">
              <a:spcBef>
                <a:spcPct val="20000"/>
              </a:spcBef>
            </a:pPr>
            <a:r>
              <a:rPr lang="en-US" sz="2000" b="1" i="1" dirty="0">
                <a:solidFill>
                  <a:srgbClr val="FF0000"/>
                </a:solidFill>
                <a:latin typeface="AHT Times New Roman"/>
                <a:ea typeface="Calibri"/>
                <a:cs typeface="Times New Roman"/>
              </a:rPr>
              <a:t>HIGHEST PRIORITY MODE (HIGHEST NECESSITY—DARURIYYAT)</a:t>
            </a:r>
            <a:r>
              <a:rPr lang="en-US" sz="1400" dirty="0">
                <a:solidFill>
                  <a:prstClr val="black"/>
                </a:solidFill>
                <a:latin typeface="Constantia"/>
                <a:ea typeface="+mn-ea"/>
                <a:cs typeface="+mn-cs"/>
              </a:rPr>
              <a:t/>
            </a:r>
            <a:br>
              <a:rPr lang="en-US" sz="1400" dirty="0">
                <a:solidFill>
                  <a:prstClr val="black"/>
                </a:solidFill>
                <a:latin typeface="Constantia"/>
                <a:ea typeface="+mn-ea"/>
                <a:cs typeface="+mn-cs"/>
              </a:rPr>
            </a:br>
            <a:endParaRPr lang="en-US" dirty="0"/>
          </a:p>
        </p:txBody>
      </p:sp>
      <p:sp>
        <p:nvSpPr>
          <p:cNvPr id="3" name="Content Placeholder 2"/>
          <p:cNvSpPr>
            <a:spLocks noGrp="1"/>
          </p:cNvSpPr>
          <p:nvPr>
            <p:ph idx="1"/>
          </p:nvPr>
        </p:nvSpPr>
        <p:spPr>
          <a:xfrm>
            <a:off x="179512" y="1268760"/>
            <a:ext cx="8435280" cy="5055840"/>
          </a:xfrm>
        </p:spPr>
        <p:txBody>
          <a:bodyPr>
            <a:normAutofit/>
          </a:bodyPr>
          <a:lstStyle/>
          <a:p>
            <a:pPr marL="0" indent="0" algn="just">
              <a:buNone/>
            </a:pPr>
            <a:endParaRPr lang="en-US" dirty="0"/>
          </a:p>
          <a:p>
            <a:pPr marL="514350" lvl="0" indent="-514350" algn="just">
              <a:buFont typeface="+mj-lt"/>
              <a:buAutoNum type="arabicPeriod" startAt="13"/>
            </a:pPr>
            <a:r>
              <a:rPr lang="en-US" sz="2800" b="1" i="1" dirty="0">
                <a:latin typeface="AHT Times New Roman"/>
                <a:ea typeface="Calibri"/>
                <a:cs typeface="Times New Roman"/>
              </a:rPr>
              <a:t>New inventions </a:t>
            </a:r>
            <a:r>
              <a:rPr lang="en-US" sz="2800" dirty="0">
                <a:latin typeface="AHT Times New Roman"/>
                <a:ea typeface="Calibri"/>
                <a:cs typeface="Times New Roman"/>
              </a:rPr>
              <a:t>in the form of academic or scientific tools, techniques, technology, gadgets, etc. which may have high commercial potential which manifest the creativity and innovativeness of Muslim academics, not only from the hard sciences, natural and applied sciences of professional sciences, but also from both the revealed knowledge and the human sciences divisions of the </a:t>
            </a:r>
            <a:r>
              <a:rPr lang="en-US" sz="2800" dirty="0" err="1">
                <a:latin typeface="AHT Times New Roman"/>
                <a:ea typeface="Calibri"/>
                <a:cs typeface="Times New Roman"/>
              </a:rPr>
              <a:t>Kulliyyah</a:t>
            </a:r>
            <a:r>
              <a:rPr lang="en-US" sz="2800" dirty="0">
                <a:latin typeface="AHT Times New Roman"/>
                <a:ea typeface="Calibri"/>
                <a:cs typeface="Times New Roman"/>
              </a:rPr>
              <a:t> of Islamic revealed Knowledge and Human Sciences.</a:t>
            </a:r>
            <a:endParaRPr lang="en-US" dirty="0"/>
          </a:p>
          <a:p>
            <a:pPr marL="182880" marR="0" indent="0" algn="just">
              <a:lnSpc>
                <a:spcPct val="115000"/>
              </a:lnSpc>
              <a:spcBef>
                <a:spcPts val="0"/>
              </a:spcBef>
              <a:spcAft>
                <a:spcPts val="1000"/>
              </a:spcAft>
              <a:buNone/>
            </a:pPr>
            <a:endParaRPr lang="en-US" sz="1800" dirty="0">
              <a:latin typeface="Calibri"/>
              <a:ea typeface="Calibri"/>
              <a:cs typeface="Arial"/>
            </a:endParaRPr>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1816458999"/>
      </p:ext>
    </p:extLst>
  </p:cSld>
  <p:clrMapOvr>
    <a:masterClrMapping/>
  </p:clrMapOvr>
  <p:transition>
    <p:spli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229600" cy="5271864"/>
          </a:xfrm>
        </p:spPr>
        <p:txBody>
          <a:bodyPr>
            <a:normAutofit/>
          </a:bodyPr>
          <a:lstStyle/>
          <a:p>
            <a:pPr marL="342900" lvl="0" indent="-342900" algn="just">
              <a:buClr>
                <a:srgbClr val="0BD0D9"/>
              </a:buClr>
              <a:buFont typeface="+mj-lt"/>
              <a:buAutoNum type="arabicPeriod" startAt="14"/>
            </a:pPr>
            <a:r>
              <a:rPr lang="en-US" sz="3600" b="1" i="1" dirty="0">
                <a:solidFill>
                  <a:prstClr val="black"/>
                </a:solidFill>
                <a:latin typeface="AHT Times New Roman"/>
                <a:ea typeface="Calibri"/>
                <a:cs typeface="Times New Roman"/>
              </a:rPr>
              <a:t>Reconstructing </a:t>
            </a:r>
            <a:r>
              <a:rPr lang="en-US" sz="3600" dirty="0">
                <a:solidFill>
                  <a:prstClr val="black"/>
                </a:solidFill>
                <a:latin typeface="AHT Times New Roman"/>
                <a:ea typeface="Calibri"/>
                <a:cs typeface="Times New Roman"/>
              </a:rPr>
              <a:t>of conventional thoughts, ideas, systems, methods, disciplines, culture, practices, etc.  based on the Islamic worldview, values and norms.  This could be a long-term strategy of the departments of the human sciences, professional sciences and applied sciences.</a:t>
            </a:r>
            <a:endParaRPr lang="en-US" sz="3600" dirty="0">
              <a:solidFill>
                <a:prstClr val="black"/>
              </a:solidFill>
            </a:endParaRPr>
          </a:p>
          <a:p>
            <a:pPr marL="240030" lvl="0" indent="-228600" algn="just">
              <a:lnSpc>
                <a:spcPct val="115000"/>
              </a:lnSpc>
              <a:spcBef>
                <a:spcPts val="0"/>
              </a:spcBef>
              <a:spcAft>
                <a:spcPts val="1000"/>
              </a:spcAft>
              <a:buClr>
                <a:srgbClr val="0BD0D9"/>
              </a:buClr>
              <a:buFont typeface="+mj-lt"/>
              <a:buAutoNum type="arabicPeriod" startAt="14"/>
            </a:pPr>
            <a:endParaRPr lang="en-US" sz="3600" dirty="0">
              <a:solidFill>
                <a:prstClr val="black"/>
              </a:solidFill>
              <a:latin typeface="Calibri"/>
              <a:ea typeface="Calibri"/>
              <a:cs typeface="Arial"/>
            </a:endParaRPr>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1558332993"/>
      </p:ext>
    </p:extLst>
  </p:cSld>
  <p:clrMapOvr>
    <a:masterClrMapping/>
  </p:clrMapOvr>
  <p:transition>
    <p:spli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lstStyle/>
          <a:p>
            <a:pPr marL="342900" lvl="0" indent="-342900" algn="just">
              <a:buClr>
                <a:srgbClr val="0BD0D9"/>
              </a:buClr>
              <a:buFont typeface="+mj-lt"/>
              <a:buAutoNum type="arabicPeriod" startAt="15"/>
            </a:pPr>
            <a:r>
              <a:rPr lang="en-US" sz="3200" b="1" i="1" dirty="0">
                <a:solidFill>
                  <a:prstClr val="black"/>
                </a:solidFill>
                <a:latin typeface="AHT Times New Roman"/>
                <a:ea typeface="Calibri"/>
                <a:cs typeface="Times New Roman"/>
              </a:rPr>
              <a:t>New Construction</a:t>
            </a:r>
            <a:r>
              <a:rPr lang="en-US" sz="3200" dirty="0">
                <a:solidFill>
                  <a:prstClr val="black"/>
                </a:solidFill>
                <a:latin typeface="AHT Times New Roman"/>
                <a:ea typeface="Calibri"/>
                <a:cs typeface="Times New Roman"/>
              </a:rPr>
              <a:t> of human knowledge, theories, practices, systems, methods, products, curriculum, courses, etc. based on the  Islamic worldview, ontology, epistemology, anthropology, axiology, ethics and Divine Law. This would be the most commendable </a:t>
            </a:r>
            <a:r>
              <a:rPr lang="en-US" sz="3200" dirty="0" err="1">
                <a:solidFill>
                  <a:prstClr val="black"/>
                </a:solidFill>
                <a:latin typeface="AHT Times New Roman"/>
                <a:ea typeface="Calibri"/>
                <a:cs typeface="Times New Roman"/>
              </a:rPr>
              <a:t>Islamicisation</a:t>
            </a:r>
            <a:r>
              <a:rPr lang="en-US" sz="3200" dirty="0">
                <a:solidFill>
                  <a:prstClr val="black"/>
                </a:solidFill>
                <a:latin typeface="AHT Times New Roman"/>
                <a:ea typeface="Calibri"/>
                <a:cs typeface="Times New Roman"/>
              </a:rPr>
              <a:t> effort as it pushes the frontiers of human knowledge over and above the conventional and constitutes a respectable alternative to secular knowledge or paradigm</a:t>
            </a:r>
            <a:endParaRPr lang="en-US" sz="3200" dirty="0">
              <a:solidFill>
                <a:prstClr val="black"/>
              </a:solidFill>
            </a:endParaRPr>
          </a:p>
          <a:p>
            <a:pPr lvl="0" algn="just">
              <a:buClr>
                <a:srgbClr val="0BD0D9"/>
              </a:buClr>
            </a:pPr>
            <a:endParaRPr lang="en-US" sz="3200" dirty="0">
              <a:solidFill>
                <a:prstClr val="black"/>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824952348"/>
      </p:ext>
    </p:extLst>
  </p:cSld>
  <p:clrMapOvr>
    <a:masterClrMapping/>
  </p:clrMapOvr>
  <p:transition>
    <p:spli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412776"/>
            <a:ext cx="8229600" cy="708688"/>
          </a:xfrm>
        </p:spPr>
        <p:txBody>
          <a:bodyPr>
            <a:noAutofit/>
          </a:bodyPr>
          <a:lstStyle/>
          <a:p>
            <a:pPr marL="274320" lvl="0" indent="-274320">
              <a:spcBef>
                <a:spcPct val="20000"/>
              </a:spcBef>
            </a:pPr>
            <a:r>
              <a:rPr lang="en-US" sz="1600" b="1" i="1" dirty="0" smtClean="0">
                <a:solidFill>
                  <a:srgbClr val="FF0000"/>
                </a:solidFill>
                <a:latin typeface="Times New Roman"/>
                <a:ea typeface="Calibri"/>
                <a:cs typeface="+mn-cs"/>
              </a:rPr>
              <a:t>	ISLAMICISATION </a:t>
            </a:r>
            <a:r>
              <a:rPr lang="en-US" sz="1600" b="1" i="1" dirty="0">
                <a:solidFill>
                  <a:srgbClr val="FF0000"/>
                </a:solidFill>
                <a:latin typeface="Times New Roman"/>
                <a:ea typeface="Calibri"/>
                <a:cs typeface="+mn-cs"/>
              </a:rPr>
              <a:t>OF THE SELF AS </a:t>
            </a:r>
            <a:r>
              <a:rPr lang="en-US" sz="1600" b="1" dirty="0">
                <a:solidFill>
                  <a:srgbClr val="FF0000"/>
                </a:solidFill>
                <a:latin typeface="Times New Roman"/>
                <a:ea typeface="Calibri"/>
                <a:cs typeface="+mn-cs"/>
              </a:rPr>
              <a:t>JIH</a:t>
            </a:r>
            <a:r>
              <a:rPr lang="en-US" sz="1600" b="1" dirty="0">
                <a:solidFill>
                  <a:srgbClr val="FF0000"/>
                </a:solidFill>
                <a:latin typeface="AHT Times New Roman"/>
                <a:ea typeface="Calibri"/>
                <a:cs typeface="Times New Roman"/>
              </a:rPr>
              <a:t>A</a:t>
            </a:r>
            <a:r>
              <a:rPr lang="en-US" sz="1600" b="1" dirty="0">
                <a:solidFill>
                  <a:srgbClr val="FF0000"/>
                </a:solidFill>
                <a:latin typeface="Times New Roman"/>
                <a:ea typeface="Calibri"/>
                <a:cs typeface="+mn-cs"/>
              </a:rPr>
              <a:t>D AL-NAFS</a:t>
            </a:r>
            <a:r>
              <a:rPr lang="en-US" sz="1600" b="1" i="1" dirty="0">
                <a:solidFill>
                  <a:srgbClr val="FF0000"/>
                </a:solidFill>
                <a:latin typeface="Times New Roman"/>
                <a:ea typeface="Calibri"/>
                <a:cs typeface="+mn-cs"/>
              </a:rPr>
              <a:t> (STRIVING AGAINST THE </a:t>
            </a:r>
            <a:r>
              <a:rPr lang="en-US" sz="1600" b="1" i="1" dirty="0" smtClean="0">
                <a:solidFill>
                  <a:srgbClr val="FF0000"/>
                </a:solidFill>
                <a:latin typeface="Times New Roman"/>
                <a:ea typeface="Calibri"/>
                <a:cs typeface="+mn-cs"/>
              </a:rPr>
              <a:t>LOW DESIRES</a:t>
            </a:r>
            <a:r>
              <a:rPr lang="en-US" sz="1600" b="1" i="1" dirty="0">
                <a:solidFill>
                  <a:srgbClr val="FF0000"/>
                </a:solidFill>
                <a:latin typeface="Times New Roman"/>
                <a:ea typeface="Calibri"/>
                <a:cs typeface="+mn-cs"/>
              </a:rPr>
              <a:t>, ERADICATING DISEASES OF THE SPIRITUAL HEART, OVERCOMING THE DECEPTIONS OF SHAITAN, PREVAILING OVER THE TEMPTATIONS OF WORLDLY PLEASURES )</a:t>
            </a:r>
            <a:r>
              <a:rPr lang="en-US" sz="1600" dirty="0">
                <a:solidFill>
                  <a:prstClr val="black"/>
                </a:solidFill>
                <a:latin typeface="Constantia"/>
                <a:ea typeface="+mn-ea"/>
                <a:cs typeface="+mn-cs"/>
              </a:rPr>
              <a:t/>
            </a:r>
            <a:br>
              <a:rPr lang="en-US" sz="1600" dirty="0">
                <a:solidFill>
                  <a:prstClr val="black"/>
                </a:solidFill>
                <a:latin typeface="Constantia"/>
                <a:ea typeface="+mn-ea"/>
                <a:cs typeface="+mn-cs"/>
              </a:rPr>
            </a:br>
            <a:r>
              <a:rPr lang="en-US" sz="1600" dirty="0">
                <a:solidFill>
                  <a:srgbClr val="FF0000"/>
                </a:solidFill>
                <a:latin typeface="Times New Roman"/>
                <a:ea typeface="Calibri"/>
                <a:cs typeface="+mn-cs"/>
              </a:rPr>
              <a:t> </a:t>
            </a:r>
            <a:r>
              <a:rPr lang="en-US" sz="1600" dirty="0">
                <a:solidFill>
                  <a:prstClr val="black"/>
                </a:solidFill>
                <a:latin typeface="Constantia"/>
                <a:ea typeface="+mn-ea"/>
                <a:cs typeface="+mn-cs"/>
              </a:rPr>
              <a:t/>
            </a:r>
            <a:br>
              <a:rPr lang="en-US" sz="1600" dirty="0">
                <a:solidFill>
                  <a:prstClr val="black"/>
                </a:solidFill>
                <a:latin typeface="Constantia"/>
                <a:ea typeface="+mn-ea"/>
                <a:cs typeface="+mn-cs"/>
              </a:rPr>
            </a:br>
            <a:endParaRPr lang="en-US" sz="1600" dirty="0"/>
          </a:p>
        </p:txBody>
      </p:sp>
      <p:sp>
        <p:nvSpPr>
          <p:cNvPr id="3" name="Content Placeholder 2"/>
          <p:cNvSpPr>
            <a:spLocks noGrp="1"/>
          </p:cNvSpPr>
          <p:nvPr>
            <p:ph idx="1"/>
          </p:nvPr>
        </p:nvSpPr>
        <p:spPr>
          <a:xfrm>
            <a:off x="457200" y="1772816"/>
            <a:ext cx="8229600" cy="4551784"/>
          </a:xfrm>
        </p:spPr>
        <p:txBody>
          <a:bodyPr>
            <a:normAutofit lnSpcReduction="10000"/>
          </a:bodyPr>
          <a:lstStyle/>
          <a:p>
            <a:pPr algn="just"/>
            <a:r>
              <a:rPr lang="en-US" sz="2800" dirty="0" smtClean="0">
                <a:latin typeface="AHT Times New Roman"/>
                <a:ea typeface="Calibri"/>
                <a:cs typeface="Times New Roman"/>
              </a:rPr>
              <a:t>It </a:t>
            </a:r>
            <a:r>
              <a:rPr lang="en-US" sz="2800" dirty="0">
                <a:latin typeface="AHT Times New Roman"/>
                <a:ea typeface="Calibri"/>
                <a:cs typeface="Times New Roman"/>
              </a:rPr>
              <a:t>is to be expected that Muslim scholars and intellectuals living and working  in national or international systems, whose paradigm of quality and professional  excellence does not give due recognition or proper place to the centrality of spiritual and  moral principles and values based upon Divine revelation, have to grapple with the challenge of accommodating the dominant norms and key performance indicators of their employers, without sacrificing their fundamental religious beliefs and spiritual integrity.  </a:t>
            </a:r>
            <a:endParaRPr lang="en-US" dirty="0"/>
          </a:p>
          <a:p>
            <a:pPr marL="0" indent="0" algn="just">
              <a:buNone/>
            </a:pPr>
            <a:r>
              <a:rPr lang="en-US" sz="2800" dirty="0">
                <a:latin typeface="AHT Times New Roman"/>
                <a:ea typeface="Calibri"/>
                <a:cs typeface="Times New Roman"/>
              </a:rPr>
              <a:t>	</a:t>
            </a:r>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3872627360"/>
      </p:ext>
    </p:extLst>
  </p:cSld>
  <p:clrMapOvr>
    <a:masterClrMapping/>
  </p:clrMapOvr>
  <p:transition>
    <p:spli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15880"/>
          </a:xfrm>
        </p:spPr>
        <p:txBody>
          <a:bodyPr>
            <a:noAutofit/>
          </a:bodyPr>
          <a:lstStyle/>
          <a:p>
            <a:pPr lvl="0" algn="just">
              <a:buClr>
                <a:srgbClr val="0BD0D9"/>
              </a:buClr>
            </a:pPr>
            <a:r>
              <a:rPr lang="en-US" sz="3600" dirty="0">
                <a:solidFill>
                  <a:prstClr val="black"/>
                </a:solidFill>
                <a:latin typeface="AHT Times New Roman"/>
                <a:ea typeface="Calibri"/>
                <a:cs typeface="Times New Roman"/>
              </a:rPr>
              <a:t>Even those who are working outside the national system or public institutions are not spared from the insidious influence of mundane, materialistic or self-centered interests which, in the long run, would pollute if not ruin the spiritual integrity and purity of the educated elite. </a:t>
            </a:r>
            <a:r>
              <a:rPr lang="en-US" sz="2800" dirty="0">
                <a:solidFill>
                  <a:prstClr val="black"/>
                </a:solidFill>
                <a:latin typeface="AHT Times New Roman"/>
                <a:ea typeface="Calibri"/>
                <a:cs typeface="Times New Roman"/>
              </a:rPr>
              <a:t>	</a:t>
            </a:r>
            <a:endParaRPr lang="en-US" sz="2800"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3165138912"/>
      </p:ext>
    </p:extLst>
  </p:cSld>
  <p:clrMapOvr>
    <a:masterClrMapping/>
  </p:clrMapOvr>
  <p:transition>
    <p:spli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lstStyle/>
          <a:p>
            <a:pPr lvl="0" algn="just">
              <a:buClr>
                <a:srgbClr val="0BD0D9"/>
              </a:buClr>
            </a:pPr>
            <a:r>
              <a:rPr lang="en-US" sz="3200" dirty="0">
                <a:solidFill>
                  <a:prstClr val="black"/>
                </a:solidFill>
                <a:latin typeface="AHT Times New Roman"/>
                <a:ea typeface="Calibri"/>
                <a:cs typeface="Times New Roman"/>
              </a:rPr>
              <a:t>The deep and profound inner struggle (</a:t>
            </a:r>
            <a:r>
              <a:rPr lang="en-US" sz="3200" i="1" dirty="0" err="1">
                <a:solidFill>
                  <a:prstClr val="black"/>
                </a:solidFill>
                <a:latin typeface="AHT Times New Roman"/>
                <a:ea typeface="Calibri"/>
                <a:cs typeface="Times New Roman"/>
              </a:rPr>
              <a:t>mujÉhadah</a:t>
            </a:r>
            <a:r>
              <a:rPr lang="en-US" sz="3200" dirty="0">
                <a:solidFill>
                  <a:prstClr val="black"/>
                </a:solidFill>
                <a:latin typeface="AHT Times New Roman"/>
                <a:ea typeface="Calibri"/>
                <a:cs typeface="Times New Roman"/>
              </a:rPr>
              <a:t>) of the soul to maintain the purity of its Divinely ordained mission and to triumph over the worldly and base desires is most crucial in the lives of God-oriented academics and scholars because of their elevated moral status and function in human society and civilization. </a:t>
            </a:r>
            <a:endParaRPr lang="en-US" sz="32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67</a:t>
            </a:fld>
            <a:endParaRPr lang="en-US">
              <a:solidFill>
                <a:srgbClr val="04617B">
                  <a:shade val="90000"/>
                </a:srgbClr>
              </a:solidFill>
            </a:endParaRPr>
          </a:p>
        </p:txBody>
      </p:sp>
    </p:spTree>
    <p:extLst>
      <p:ext uri="{BB962C8B-B14F-4D97-AF65-F5344CB8AC3E}">
        <p14:creationId xmlns="" xmlns:p14="http://schemas.microsoft.com/office/powerpoint/2010/main" val="2651464607"/>
      </p:ext>
    </p:extLst>
  </p:cSld>
  <p:clrMapOvr>
    <a:masterClrMapping/>
  </p:clrMapOvr>
  <p:transition>
    <p:spli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lstStyle/>
          <a:p>
            <a:pPr lvl="0" algn="just">
              <a:buClr>
                <a:srgbClr val="0BD0D9"/>
              </a:buClr>
            </a:pPr>
            <a:r>
              <a:rPr lang="en-US" sz="3200" dirty="0">
                <a:solidFill>
                  <a:prstClr val="black"/>
                </a:solidFill>
                <a:latin typeface="AHT Times New Roman"/>
                <a:ea typeface="Calibri"/>
                <a:cs typeface="Times New Roman"/>
              </a:rPr>
              <a:t>Therefore, Muslim academics and scholars, especially those working in an Islamic university, should be wary of the what al-</a:t>
            </a:r>
            <a:r>
              <a:rPr lang="en-US" sz="3200" dirty="0" err="1">
                <a:solidFill>
                  <a:prstClr val="black"/>
                </a:solidFill>
                <a:latin typeface="AHT Times New Roman"/>
                <a:ea typeface="Calibri"/>
                <a:cs typeface="Times New Roman"/>
              </a:rPr>
              <a:t>GhazÉlÊ</a:t>
            </a:r>
            <a:r>
              <a:rPr lang="en-US" sz="3200" dirty="0">
                <a:solidFill>
                  <a:prstClr val="black"/>
                </a:solidFill>
                <a:latin typeface="AHT Times New Roman"/>
                <a:ea typeface="Calibri"/>
                <a:cs typeface="Times New Roman"/>
              </a:rPr>
              <a:t> calls “</a:t>
            </a:r>
            <a:r>
              <a:rPr lang="en-US" sz="3200" i="1" dirty="0">
                <a:solidFill>
                  <a:prstClr val="black"/>
                </a:solidFill>
                <a:latin typeface="AHT Times New Roman"/>
                <a:ea typeface="Calibri"/>
                <a:cs typeface="Times New Roman"/>
              </a:rPr>
              <a:t>al-</a:t>
            </a:r>
            <a:r>
              <a:rPr lang="en-US" sz="3200" i="1" dirty="0" err="1">
                <a:solidFill>
                  <a:prstClr val="black"/>
                </a:solidFill>
                <a:latin typeface="AHT Times New Roman"/>
                <a:ea typeface="Calibri"/>
                <a:cs typeface="Times New Roman"/>
              </a:rPr>
              <a:t>muhlikÉt</a:t>
            </a:r>
            <a:r>
              <a:rPr lang="en-US" sz="3200" dirty="0">
                <a:solidFill>
                  <a:prstClr val="black"/>
                </a:solidFill>
                <a:latin typeface="AHT Times New Roman"/>
                <a:ea typeface="Calibri"/>
                <a:cs typeface="Times New Roman"/>
              </a:rPr>
              <a:t>", the destructive matters of life which are mainly due to the “diseases of the heart”, such as the love of the world, greed, envy, rancor, ostentation, seeking human recognition or status, arrogance, pride, egoism, self-glorification, looking down on others, conceit, self-delusion, etc.</a:t>
            </a:r>
            <a:endParaRPr lang="en-US" sz="3200" dirty="0">
              <a:solidFill>
                <a:prstClr val="black"/>
              </a:solidFill>
            </a:endParaRPr>
          </a:p>
          <a:p>
            <a:pPr marL="0" lvl="0" indent="0" algn="just">
              <a:buClr>
                <a:srgbClr val="0BD0D9"/>
              </a:buClr>
              <a:buNone/>
            </a:pPr>
            <a:r>
              <a:rPr lang="en-US" sz="700" dirty="0">
                <a:solidFill>
                  <a:prstClr val="black"/>
                </a:solidFill>
                <a:latin typeface="AHT Times New Roman"/>
                <a:ea typeface="Calibri"/>
                <a:cs typeface="Times New Roman"/>
              </a:rPr>
              <a:t>	</a:t>
            </a:r>
            <a:endParaRPr lang="en-US"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68</a:t>
            </a:fld>
            <a:endParaRPr lang="en-US">
              <a:solidFill>
                <a:srgbClr val="04617B">
                  <a:shade val="90000"/>
                </a:srgbClr>
              </a:solidFill>
            </a:endParaRPr>
          </a:p>
        </p:txBody>
      </p:sp>
    </p:spTree>
    <p:extLst>
      <p:ext uri="{BB962C8B-B14F-4D97-AF65-F5344CB8AC3E}">
        <p14:creationId xmlns="" xmlns:p14="http://schemas.microsoft.com/office/powerpoint/2010/main" val="1832841212"/>
      </p:ext>
    </p:extLst>
  </p:cSld>
  <p:clrMapOvr>
    <a:masterClrMapping/>
  </p:clrMapOvr>
  <p:transition>
    <p:spli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Autofit/>
          </a:bodyPr>
          <a:lstStyle/>
          <a:p>
            <a:pPr lvl="0" algn="just">
              <a:buClr>
                <a:srgbClr val="0BD0D9"/>
              </a:buClr>
            </a:pPr>
            <a:r>
              <a:rPr lang="en-US" sz="2800" dirty="0">
                <a:solidFill>
                  <a:prstClr val="black"/>
                </a:solidFill>
                <a:latin typeface="AHT Times New Roman"/>
                <a:ea typeface="Calibri"/>
                <a:cs typeface="Times New Roman"/>
              </a:rPr>
              <a:t>According to </a:t>
            </a:r>
            <a:r>
              <a:rPr lang="en-US" sz="2800" dirty="0">
                <a:solidFill>
                  <a:prstClr val="black"/>
                </a:solidFill>
                <a:latin typeface="AHT Times New Roman"/>
                <a:ea typeface="Calibri"/>
                <a:cs typeface="Arial"/>
              </a:rPr>
              <a:t>al-</a:t>
            </a:r>
            <a:r>
              <a:rPr lang="en-US" sz="2800" dirty="0" err="1">
                <a:solidFill>
                  <a:prstClr val="black"/>
                </a:solidFill>
                <a:latin typeface="AHT Times New Roman"/>
                <a:ea typeface="Calibri"/>
                <a:cs typeface="Arial"/>
              </a:rPr>
              <a:t>GhazÉlÊ</a:t>
            </a:r>
            <a:r>
              <a:rPr lang="en-US" sz="2800" dirty="0">
                <a:solidFill>
                  <a:prstClr val="black"/>
                </a:solidFill>
                <a:latin typeface="AHT Times New Roman"/>
                <a:ea typeface="Calibri"/>
                <a:cs typeface="Times New Roman"/>
              </a:rPr>
              <a:t>, there are seven causes of pride – knowledge; deeds and acts of worship; noble descent and </a:t>
            </a:r>
            <a:r>
              <a:rPr lang="en-US" sz="2800" dirty="0" err="1">
                <a:solidFill>
                  <a:prstClr val="black"/>
                </a:solidFill>
                <a:latin typeface="AHT Times New Roman"/>
                <a:ea typeface="Calibri"/>
                <a:cs typeface="Times New Roman"/>
              </a:rPr>
              <a:t>geneology</a:t>
            </a:r>
            <a:r>
              <a:rPr lang="en-US" sz="2800" dirty="0">
                <a:solidFill>
                  <a:prstClr val="black"/>
                </a:solidFill>
                <a:latin typeface="AHT Times New Roman"/>
                <a:ea typeface="Calibri"/>
                <a:cs typeface="Times New Roman"/>
              </a:rPr>
              <a:t>; beauty; wealth; power and superior strength; followers, supporters and disciples (al-</a:t>
            </a:r>
            <a:r>
              <a:rPr lang="en-US" sz="2800" dirty="0" err="1">
                <a:solidFill>
                  <a:prstClr val="black"/>
                </a:solidFill>
                <a:latin typeface="AHT Times New Roman"/>
                <a:ea typeface="Calibri"/>
                <a:cs typeface="Arial"/>
              </a:rPr>
              <a:t>GhazÉlÊ</a:t>
            </a:r>
            <a:r>
              <a:rPr lang="en-US" sz="2800" dirty="0">
                <a:solidFill>
                  <a:prstClr val="black"/>
                </a:solidFill>
                <a:latin typeface="AHT Times New Roman"/>
                <a:ea typeface="Calibri"/>
                <a:cs typeface="Times New Roman"/>
              </a:rPr>
              <a:t> 1992: 441-448). Since “pride comes very quickly to the scholars”, our focus shall be on the first cause, i.e. knowledge.  </a:t>
            </a:r>
            <a:endParaRPr lang="en-US" sz="2800"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1979519180"/>
      </p:ext>
    </p:extLst>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276640"/>
          </a:xfrm>
        </p:spPr>
        <p:txBody>
          <a:bodyPr>
            <a:normAutofit fontScale="90000"/>
          </a:bodyPr>
          <a:lstStyle/>
          <a:p>
            <a:r>
              <a:rPr lang="en-US" sz="1800" dirty="0" err="1" smtClean="0"/>
              <a:t>cont</a:t>
            </a:r>
            <a:endParaRPr lang="en-US" sz="1800" dirty="0"/>
          </a:p>
        </p:txBody>
      </p:sp>
      <p:sp>
        <p:nvSpPr>
          <p:cNvPr id="3" name="Content Placeholder 2"/>
          <p:cNvSpPr>
            <a:spLocks noGrp="1"/>
          </p:cNvSpPr>
          <p:nvPr>
            <p:ph idx="1"/>
          </p:nvPr>
        </p:nvSpPr>
        <p:spPr>
          <a:xfrm>
            <a:off x="467544" y="1268760"/>
            <a:ext cx="8229600" cy="5184576"/>
          </a:xfrm>
        </p:spPr>
        <p:txBody>
          <a:bodyPr>
            <a:normAutofit/>
          </a:bodyPr>
          <a:lstStyle/>
          <a:p>
            <a:pPr marL="0" lvl="0" algn="just">
              <a:lnSpc>
                <a:spcPct val="115000"/>
              </a:lnSpc>
              <a:spcBef>
                <a:spcPts val="0"/>
              </a:spcBef>
              <a:spcAft>
                <a:spcPts val="1000"/>
              </a:spcAft>
              <a:buClr>
                <a:srgbClr val="0BD0D9"/>
              </a:buClr>
            </a:pPr>
            <a:r>
              <a:rPr lang="en-US" sz="2800" dirty="0">
                <a:solidFill>
                  <a:prstClr val="black"/>
                </a:solidFill>
                <a:latin typeface="Calibri"/>
                <a:ea typeface="Calibri"/>
                <a:cs typeface="Arial"/>
              </a:rPr>
              <a:t> </a:t>
            </a:r>
            <a:r>
              <a:rPr lang="en-US" sz="3600" dirty="0">
                <a:solidFill>
                  <a:prstClr val="black"/>
                </a:solidFill>
                <a:latin typeface="Calibri"/>
                <a:ea typeface="Calibri"/>
                <a:cs typeface="Arial"/>
              </a:rPr>
              <a:t>Nor does it mean the rejection of all the useful and wonderful information, scientific knowledge, skills, methods, systems, techniques, machines and technologies produced by non-Muslims or Western societies. </a:t>
            </a:r>
            <a:endParaRPr lang="en-US" sz="3600" dirty="0"/>
          </a:p>
        </p:txBody>
      </p:sp>
    </p:spTree>
    <p:extLst>
      <p:ext uri="{BB962C8B-B14F-4D97-AF65-F5344CB8AC3E}">
        <p14:creationId xmlns="" xmlns:p14="http://schemas.microsoft.com/office/powerpoint/2010/main" val="24841728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lvl="0" algn="just">
              <a:buClr>
                <a:srgbClr val="0BD0D9"/>
              </a:buClr>
            </a:pPr>
            <a:r>
              <a:rPr lang="en-US" sz="3200" dirty="0">
                <a:solidFill>
                  <a:prstClr val="black"/>
                </a:solidFill>
                <a:latin typeface="AHT Times New Roman"/>
                <a:ea typeface="Calibri"/>
                <a:cs typeface="Times New Roman"/>
              </a:rPr>
              <a:t>The scholar feels great because of the greatness of his/her knowledge. “He feels in himself the beauty and perfection of knowledge; he feels proud of himself and looks down upon people. He looks at them as if he is looking at animals and considers them ignorant.  He expects them to be the first to greet him.  </a:t>
            </a:r>
            <a:endParaRPr lang="en-US" sz="3200" dirty="0">
              <a:solidFill>
                <a:prstClr val="black"/>
              </a:solidFill>
            </a:endParaRPr>
          </a:p>
          <a:p>
            <a:endParaRPr lang="en-US" sz="32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70</a:t>
            </a:fld>
            <a:endParaRPr lang="en-US">
              <a:solidFill>
                <a:srgbClr val="04617B">
                  <a:shade val="90000"/>
                </a:srgbClr>
              </a:solidFill>
            </a:endParaRPr>
          </a:p>
        </p:txBody>
      </p:sp>
    </p:spTree>
    <p:extLst>
      <p:ext uri="{BB962C8B-B14F-4D97-AF65-F5344CB8AC3E}">
        <p14:creationId xmlns="" xmlns:p14="http://schemas.microsoft.com/office/powerpoint/2010/main" val="2070768383"/>
      </p:ext>
    </p:extLst>
  </p:cSld>
  <p:clrMapOvr>
    <a:masterClrMapping/>
  </p:clrMapOvr>
  <p:transition>
    <p:spli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276640"/>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a:xfrm>
            <a:off x="457200" y="1268760"/>
            <a:ext cx="8229600" cy="5055840"/>
          </a:xfrm>
        </p:spPr>
        <p:txBody>
          <a:bodyPr/>
          <a:lstStyle/>
          <a:p>
            <a:pPr lvl="0" algn="just">
              <a:buClr>
                <a:srgbClr val="0BD0D9"/>
              </a:buClr>
            </a:pPr>
            <a:r>
              <a:rPr lang="en-US" sz="2800" dirty="0">
                <a:solidFill>
                  <a:prstClr val="black"/>
                </a:solidFill>
                <a:latin typeface="AHT Times New Roman"/>
                <a:ea typeface="Calibri"/>
                <a:cs typeface="Times New Roman"/>
              </a:rPr>
              <a:t>If one of them begins by greeting him or responds to his greeting with joy or stands up or responds to his invitation, he sees that as a </a:t>
            </a:r>
            <a:r>
              <a:rPr lang="en-US" sz="2800" dirty="0" err="1">
                <a:solidFill>
                  <a:prstClr val="black"/>
                </a:solidFill>
                <a:latin typeface="AHT Times New Roman"/>
                <a:ea typeface="Calibri"/>
                <a:cs typeface="Times New Roman"/>
              </a:rPr>
              <a:t>favour</a:t>
            </a:r>
            <a:r>
              <a:rPr lang="en-US" sz="2800" dirty="0">
                <a:solidFill>
                  <a:prstClr val="black"/>
                </a:solidFill>
                <a:latin typeface="AHT Times New Roman"/>
                <a:ea typeface="Calibri"/>
                <a:cs typeface="Times New Roman"/>
              </a:rPr>
              <a:t> for him.  When he extends his hand to him, the latter should be grateful.  He believes that he is more noble than them….It is, therefore, appropriate for them to serve him as a sign of gratefulness for his good deeds.” (al-</a:t>
            </a:r>
            <a:r>
              <a:rPr lang="en-US" sz="2800" dirty="0" err="1">
                <a:solidFill>
                  <a:prstClr val="black"/>
                </a:solidFill>
                <a:latin typeface="AHT Times New Roman"/>
                <a:ea typeface="Calibri"/>
                <a:cs typeface="Arial"/>
              </a:rPr>
              <a:t>GhazÉlÊ</a:t>
            </a:r>
            <a:r>
              <a:rPr lang="en-US" sz="2800" dirty="0">
                <a:solidFill>
                  <a:prstClr val="black"/>
                </a:solidFill>
                <a:latin typeface="AHT Times New Roman"/>
                <a:ea typeface="Calibri"/>
                <a:cs typeface="Times New Roman"/>
              </a:rPr>
              <a:t> 1992: 442). </a:t>
            </a:r>
            <a:endParaRPr lang="en-US" sz="2800" dirty="0">
              <a:solidFill>
                <a:prstClr val="black"/>
              </a:solidFill>
            </a:endParaRPr>
          </a:p>
          <a:p>
            <a:pPr lvl="0" algn="just">
              <a:buClr>
                <a:srgbClr val="0BD0D9"/>
              </a:buClr>
            </a:pPr>
            <a:endParaRPr lang="en-US" sz="2800" dirty="0">
              <a:solidFill>
                <a:prstClr val="black"/>
              </a:solidFill>
            </a:endParaRPr>
          </a:p>
          <a:p>
            <a:pPr marL="0" lvl="0" indent="0" algn="just">
              <a:buClr>
                <a:srgbClr val="0BD0D9"/>
              </a:buClr>
              <a:buNone/>
            </a:pPr>
            <a:r>
              <a:rPr lang="en-US" sz="2800" dirty="0">
                <a:solidFill>
                  <a:prstClr val="black"/>
                </a:solidFill>
                <a:latin typeface="AHT Times New Roman"/>
                <a:ea typeface="Calibri"/>
                <a:cs typeface="Times New Roman"/>
              </a:rPr>
              <a:t>	</a:t>
            </a:r>
            <a:endParaRPr lang="en-US" sz="28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71</a:t>
            </a:fld>
            <a:endParaRPr lang="en-US">
              <a:solidFill>
                <a:srgbClr val="04617B">
                  <a:shade val="90000"/>
                </a:srgbClr>
              </a:solidFill>
            </a:endParaRPr>
          </a:p>
        </p:txBody>
      </p:sp>
    </p:spTree>
    <p:extLst>
      <p:ext uri="{BB962C8B-B14F-4D97-AF65-F5344CB8AC3E}">
        <p14:creationId xmlns="" xmlns:p14="http://schemas.microsoft.com/office/powerpoint/2010/main" val="2787433995"/>
      </p:ext>
    </p:extLst>
  </p:cSld>
  <p:clrMapOvr>
    <a:masterClrMapping/>
  </p:clrMapOvr>
  <p:transition>
    <p:spli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noAutofit/>
          </a:bodyPr>
          <a:lstStyle/>
          <a:p>
            <a:pPr lvl="0" algn="just">
              <a:buClr>
                <a:srgbClr val="0BD0D9"/>
              </a:buClr>
            </a:pPr>
            <a:r>
              <a:rPr lang="en-US" sz="2800" dirty="0">
                <a:solidFill>
                  <a:prstClr val="black"/>
                </a:solidFill>
                <a:latin typeface="AHT Times New Roman"/>
                <a:ea typeface="Calibri"/>
                <a:cs typeface="Times New Roman"/>
              </a:rPr>
              <a:t>To al-</a:t>
            </a:r>
            <a:r>
              <a:rPr lang="en-US" sz="2800" dirty="0" err="1">
                <a:solidFill>
                  <a:prstClr val="black"/>
                </a:solidFill>
                <a:latin typeface="AHT Times New Roman"/>
                <a:ea typeface="Calibri"/>
                <a:cs typeface="Arial"/>
              </a:rPr>
              <a:t>GhazÉlÊ</a:t>
            </a:r>
            <a:r>
              <a:rPr lang="en-US" sz="2800" dirty="0">
                <a:solidFill>
                  <a:prstClr val="black"/>
                </a:solidFill>
                <a:latin typeface="AHT Times New Roman"/>
                <a:ea typeface="Calibri"/>
                <a:cs typeface="Times New Roman"/>
              </a:rPr>
              <a:t>, this kind of behavior resembles that of an ignorant person rather than a scholar (</a:t>
            </a:r>
            <a:r>
              <a:rPr lang="en-US" sz="2800" i="1" dirty="0" err="1">
                <a:solidFill>
                  <a:prstClr val="black"/>
                </a:solidFill>
                <a:latin typeface="AHT Times New Roman"/>
                <a:ea typeface="Calibri"/>
                <a:cs typeface="Times New Roman"/>
              </a:rPr>
              <a:t>jÉhilan</a:t>
            </a:r>
            <a:r>
              <a:rPr lang="en-US" sz="2800" i="1" dirty="0">
                <a:solidFill>
                  <a:prstClr val="black"/>
                </a:solidFill>
                <a:latin typeface="AHT Times New Roman"/>
                <a:ea typeface="Calibri"/>
                <a:cs typeface="Times New Roman"/>
              </a:rPr>
              <a:t> aula min an </a:t>
            </a:r>
            <a:r>
              <a:rPr lang="en-US" sz="2800" i="1" dirty="0" err="1">
                <a:solidFill>
                  <a:prstClr val="black"/>
                </a:solidFill>
                <a:latin typeface="AHT Times New Roman"/>
                <a:ea typeface="Calibri"/>
                <a:cs typeface="Times New Roman"/>
              </a:rPr>
              <a:t>yusammÉ</a:t>
            </a:r>
            <a:r>
              <a:rPr lang="en-US" sz="2800" i="1" dirty="0">
                <a:solidFill>
                  <a:prstClr val="black"/>
                </a:solidFill>
                <a:latin typeface="AHT Times New Roman"/>
                <a:ea typeface="Calibri"/>
                <a:cs typeface="Times New Roman"/>
              </a:rPr>
              <a:t> </a:t>
            </a:r>
            <a:r>
              <a:rPr lang="en-US" sz="2800" i="1" dirty="0" err="1">
                <a:solidFill>
                  <a:prstClr val="black"/>
                </a:solidFill>
                <a:latin typeface="AHT Times New Roman"/>
                <a:ea typeface="Calibri"/>
                <a:cs typeface="Times New Roman"/>
              </a:rPr>
              <a:t>ÑÉliman</a:t>
            </a:r>
            <a:r>
              <a:rPr lang="en-US" sz="2800" dirty="0">
                <a:solidFill>
                  <a:prstClr val="black"/>
                </a:solidFill>
                <a:latin typeface="AHT Times New Roman"/>
                <a:ea typeface="Calibri"/>
                <a:cs typeface="Times New Roman"/>
              </a:rPr>
              <a:t>) , because “true knowledge” (</a:t>
            </a:r>
            <a:r>
              <a:rPr lang="en-US" sz="2800" i="1" dirty="0">
                <a:solidFill>
                  <a:prstClr val="black"/>
                </a:solidFill>
                <a:latin typeface="AHT Times New Roman"/>
                <a:ea typeface="Calibri"/>
                <a:cs typeface="Times New Roman"/>
              </a:rPr>
              <a:t>al-`</a:t>
            </a:r>
            <a:r>
              <a:rPr lang="en-US" sz="2800" i="1" dirty="0" err="1">
                <a:solidFill>
                  <a:prstClr val="black"/>
                </a:solidFill>
                <a:latin typeface="AHT Times New Roman"/>
                <a:ea typeface="Calibri"/>
                <a:cs typeface="Times New Roman"/>
              </a:rPr>
              <a:t>ilm</a:t>
            </a:r>
            <a:r>
              <a:rPr lang="en-US" sz="2800" i="1" dirty="0">
                <a:solidFill>
                  <a:prstClr val="black"/>
                </a:solidFill>
                <a:latin typeface="AHT Times New Roman"/>
                <a:ea typeface="Calibri"/>
                <a:cs typeface="Times New Roman"/>
              </a:rPr>
              <a:t> al-</a:t>
            </a:r>
            <a:r>
              <a:rPr lang="en-US" sz="2800" i="1" dirty="0" err="1">
                <a:solidFill>
                  <a:prstClr val="black"/>
                </a:solidFill>
                <a:latin typeface="AHT Times New Roman"/>
                <a:ea typeface="Calibri"/>
                <a:cs typeface="Times New Roman"/>
              </a:rPr>
              <a:t>ÍaqÊqÊ</a:t>
            </a:r>
            <a:r>
              <a:rPr lang="en-US" sz="2800" dirty="0">
                <a:solidFill>
                  <a:prstClr val="black"/>
                </a:solidFill>
                <a:latin typeface="AHT Times New Roman"/>
                <a:ea typeface="Calibri"/>
                <a:cs typeface="Times New Roman"/>
              </a:rPr>
              <a:t>) is that knowledge “by which man knows himself, his Lord, the danger of the end, </a:t>
            </a:r>
            <a:r>
              <a:rPr lang="en-US" sz="2800" dirty="0" err="1">
                <a:solidFill>
                  <a:prstClr val="black"/>
                </a:solidFill>
                <a:latin typeface="AHT Times New Roman"/>
                <a:ea typeface="Calibri"/>
                <a:cs typeface="Times New Roman"/>
              </a:rPr>
              <a:t>AllÉh’s</a:t>
            </a:r>
            <a:r>
              <a:rPr lang="en-US" sz="2800" dirty="0">
                <a:solidFill>
                  <a:prstClr val="black"/>
                </a:solidFill>
                <a:latin typeface="AHT Times New Roman"/>
                <a:ea typeface="Calibri"/>
                <a:cs typeface="Times New Roman"/>
              </a:rPr>
              <a:t> arguments against the scholars, and the magnitude of the danger of knowledge in it this knowledge will increase his fear, humility and submissiveness (to God) and will make him conscious of his remissness in expressing </a:t>
            </a:r>
            <a:r>
              <a:rPr lang="en-US" sz="2800" dirty="0" err="1">
                <a:solidFill>
                  <a:prstClr val="black"/>
                </a:solidFill>
                <a:latin typeface="AHT Times New Roman"/>
                <a:ea typeface="Calibri"/>
                <a:cs typeface="Times New Roman"/>
              </a:rPr>
              <a:t>gratidude</a:t>
            </a:r>
            <a:r>
              <a:rPr lang="en-US" sz="2800" dirty="0">
                <a:solidFill>
                  <a:prstClr val="black"/>
                </a:solidFill>
                <a:latin typeface="AHT Times New Roman"/>
                <a:ea typeface="Calibri"/>
                <a:cs typeface="Times New Roman"/>
              </a:rPr>
              <a:t> (to God) for the blessing of knowledge.” (al-</a:t>
            </a:r>
            <a:r>
              <a:rPr lang="en-US" sz="2800" dirty="0" err="1">
                <a:solidFill>
                  <a:prstClr val="black"/>
                </a:solidFill>
                <a:latin typeface="AHT Times New Roman"/>
                <a:ea typeface="Calibri"/>
                <a:cs typeface="Arial"/>
              </a:rPr>
              <a:t>GhazÉlÊ</a:t>
            </a:r>
            <a:r>
              <a:rPr lang="en-US" sz="2800" dirty="0">
                <a:solidFill>
                  <a:prstClr val="black"/>
                </a:solidFill>
                <a:latin typeface="AHT Times New Roman"/>
                <a:ea typeface="Calibri"/>
                <a:cs typeface="Times New Roman"/>
              </a:rPr>
              <a:t> 1992: 442). </a:t>
            </a:r>
            <a:endParaRPr lang="en-US" sz="2800" dirty="0">
              <a:solidFill>
                <a:prstClr val="black"/>
              </a:solidFill>
            </a:endParaRPr>
          </a:p>
          <a:p>
            <a:pPr marL="0" lvl="0" indent="0" algn="just">
              <a:buClr>
                <a:srgbClr val="0BD0D9"/>
              </a:buClr>
              <a:buNone/>
            </a:pPr>
            <a:endParaRPr lang="en-US" sz="2800" dirty="0"/>
          </a:p>
        </p:txBody>
      </p:sp>
    </p:spTree>
    <p:extLst>
      <p:ext uri="{BB962C8B-B14F-4D97-AF65-F5344CB8AC3E}">
        <p14:creationId xmlns="" xmlns:p14="http://schemas.microsoft.com/office/powerpoint/2010/main" val="831017952"/>
      </p:ext>
    </p:extLst>
  </p:cSld>
  <p:clrMapOvr>
    <a:masterClrMapping/>
  </p:clrMapOvr>
  <p:transition>
    <p:spli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492664"/>
          </a:xfrm>
        </p:spPr>
        <p:txBody>
          <a:bodyPr>
            <a:normAutofit/>
          </a:bodyPr>
          <a:lstStyle/>
          <a:p>
            <a:r>
              <a:rPr lang="en-US" sz="1400" dirty="0" err="1" smtClean="0"/>
              <a:t>cont</a:t>
            </a:r>
            <a:endParaRPr lang="en-US" sz="1400" dirty="0"/>
          </a:p>
        </p:txBody>
      </p:sp>
      <p:sp>
        <p:nvSpPr>
          <p:cNvPr id="3" name="Content Placeholder 2"/>
          <p:cNvSpPr>
            <a:spLocks noGrp="1"/>
          </p:cNvSpPr>
          <p:nvPr>
            <p:ph idx="1"/>
          </p:nvPr>
        </p:nvSpPr>
        <p:spPr/>
        <p:txBody>
          <a:bodyPr>
            <a:normAutofit/>
          </a:bodyPr>
          <a:lstStyle/>
          <a:p>
            <a:pPr lvl="0" algn="just">
              <a:buClr>
                <a:srgbClr val="0BD0D9"/>
              </a:buClr>
            </a:pPr>
            <a:r>
              <a:rPr lang="en-US" sz="3200" dirty="0">
                <a:solidFill>
                  <a:prstClr val="black"/>
                </a:solidFill>
                <a:latin typeface="AHT Times New Roman"/>
                <a:ea typeface="Calibri"/>
                <a:cs typeface="Times New Roman"/>
              </a:rPr>
              <a:t>Al-</a:t>
            </a:r>
            <a:r>
              <a:rPr lang="en-US" sz="3200" dirty="0" err="1">
                <a:solidFill>
                  <a:prstClr val="black"/>
                </a:solidFill>
                <a:latin typeface="AHT Times New Roman"/>
                <a:ea typeface="Calibri"/>
                <a:cs typeface="Arial"/>
              </a:rPr>
              <a:t>GhazÉlÊ</a:t>
            </a:r>
            <a:r>
              <a:rPr lang="en-US" sz="3200" dirty="0">
                <a:solidFill>
                  <a:prstClr val="black"/>
                </a:solidFill>
                <a:latin typeface="AHT Times New Roman"/>
                <a:ea typeface="Calibri"/>
                <a:cs typeface="Times New Roman"/>
              </a:rPr>
              <a:t> says that the reason why some people become proud with more knowledge is because they do not possess true knowledge which would automatically result in fear of the displeasure of God (</a:t>
            </a:r>
            <a:r>
              <a:rPr lang="en-US" sz="3200" i="1" dirty="0" err="1">
                <a:solidFill>
                  <a:prstClr val="black"/>
                </a:solidFill>
                <a:latin typeface="AHT Times New Roman"/>
                <a:ea typeface="Calibri"/>
                <a:cs typeface="Times New Roman"/>
              </a:rPr>
              <a:t>khashyah</a:t>
            </a:r>
            <a:r>
              <a:rPr lang="en-US" sz="3200" dirty="0">
                <a:solidFill>
                  <a:prstClr val="black"/>
                </a:solidFill>
                <a:latin typeface="AHT Times New Roman"/>
                <a:ea typeface="Calibri"/>
                <a:cs typeface="Times New Roman"/>
              </a:rPr>
              <a:t>) and humility (</a:t>
            </a:r>
            <a:r>
              <a:rPr lang="en-US" sz="3200" i="1" dirty="0" err="1">
                <a:solidFill>
                  <a:prstClr val="black"/>
                </a:solidFill>
                <a:latin typeface="AHT Times New Roman"/>
                <a:ea typeface="Calibri"/>
                <a:cs typeface="Times New Roman"/>
              </a:rPr>
              <a:t>tawÉÌu</a:t>
            </a:r>
            <a:r>
              <a:rPr lang="en-US" sz="3200" dirty="0" err="1">
                <a:solidFill>
                  <a:prstClr val="black"/>
                </a:solidFill>
                <a:latin typeface="AHT Times New Roman"/>
                <a:ea typeface="Calibri"/>
                <a:cs typeface="Times New Roman"/>
              </a:rPr>
              <a:t>Ñ</a:t>
            </a:r>
            <a:r>
              <a:rPr lang="en-US" sz="3200" dirty="0">
                <a:solidFill>
                  <a:prstClr val="black"/>
                </a:solidFill>
                <a:latin typeface="AHT Times New Roman"/>
                <a:ea typeface="Calibri"/>
                <a:cs typeface="Times New Roman"/>
              </a:rPr>
              <a:t>). </a:t>
            </a:r>
            <a:endParaRPr lang="en-US" sz="3200" dirty="0">
              <a:solidFill>
                <a:prstClr val="black"/>
              </a:solidFill>
            </a:endParaRPr>
          </a:p>
          <a:p>
            <a:endParaRPr lang="en-US" sz="3200"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73</a:t>
            </a:fld>
            <a:endParaRPr lang="en-US">
              <a:solidFill>
                <a:srgbClr val="04617B">
                  <a:shade val="90000"/>
                </a:srgbClr>
              </a:solidFill>
            </a:endParaRPr>
          </a:p>
        </p:txBody>
      </p:sp>
    </p:spTree>
    <p:extLst>
      <p:ext uri="{BB962C8B-B14F-4D97-AF65-F5344CB8AC3E}">
        <p14:creationId xmlns="" xmlns:p14="http://schemas.microsoft.com/office/powerpoint/2010/main" val="725171440"/>
      </p:ext>
    </p:extLst>
  </p:cSld>
  <p:clrMapOvr>
    <a:masterClrMapping/>
  </p:clrMapOvr>
  <p:transition>
    <p:spli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normAutofit/>
          </a:bodyPr>
          <a:lstStyle/>
          <a:p>
            <a:pPr marL="0" lvl="0" indent="0" algn="just">
              <a:buClr>
                <a:srgbClr val="0BD0D9"/>
              </a:buClr>
              <a:buNone/>
            </a:pPr>
            <a:r>
              <a:rPr lang="en-US" sz="2400" dirty="0">
                <a:solidFill>
                  <a:prstClr val="black"/>
                </a:solidFill>
                <a:latin typeface="AHT Times New Roman"/>
                <a:ea typeface="Calibri"/>
                <a:cs typeface="Times New Roman"/>
              </a:rPr>
              <a:t>It is for this reason that </a:t>
            </a:r>
            <a:r>
              <a:rPr lang="en-US" sz="2400" dirty="0" err="1">
                <a:solidFill>
                  <a:prstClr val="black"/>
                </a:solidFill>
                <a:latin typeface="AHT Times New Roman"/>
                <a:ea typeface="Calibri"/>
                <a:cs typeface="Times New Roman"/>
              </a:rPr>
              <a:t>AllÉh</a:t>
            </a:r>
            <a:r>
              <a:rPr lang="en-US" sz="2400" dirty="0">
                <a:solidFill>
                  <a:prstClr val="black"/>
                </a:solidFill>
                <a:latin typeface="AHT Times New Roman"/>
                <a:ea typeface="Calibri"/>
                <a:cs typeface="Times New Roman"/>
              </a:rPr>
              <a:t> Most Gracious says “</a:t>
            </a:r>
            <a:r>
              <a:rPr lang="en-US" sz="2400" i="1" dirty="0" err="1">
                <a:solidFill>
                  <a:prstClr val="black"/>
                </a:solidFill>
                <a:latin typeface="AHT Times New Roman"/>
                <a:ea typeface="Calibri"/>
                <a:cs typeface="Times New Roman"/>
              </a:rPr>
              <a:t>Innama</a:t>
            </a:r>
            <a:r>
              <a:rPr lang="en-US" sz="2400" i="1" dirty="0">
                <a:solidFill>
                  <a:prstClr val="black"/>
                </a:solidFill>
                <a:latin typeface="AHT Times New Roman"/>
                <a:ea typeface="Calibri"/>
                <a:cs typeface="Times New Roman"/>
              </a:rPr>
              <a:t> </a:t>
            </a:r>
            <a:r>
              <a:rPr lang="en-US" sz="2400" i="1" dirty="0" err="1">
                <a:solidFill>
                  <a:prstClr val="black"/>
                </a:solidFill>
                <a:latin typeface="AHT Times New Roman"/>
                <a:ea typeface="Calibri"/>
                <a:cs typeface="Times New Roman"/>
              </a:rPr>
              <a:t>yakhsha</a:t>
            </a:r>
            <a:r>
              <a:rPr lang="en-US" sz="2400" i="1" dirty="0">
                <a:solidFill>
                  <a:prstClr val="black"/>
                </a:solidFill>
                <a:latin typeface="AHT Times New Roman"/>
                <a:ea typeface="Calibri"/>
                <a:cs typeface="Times New Roman"/>
              </a:rPr>
              <a:t> </a:t>
            </a:r>
            <a:r>
              <a:rPr lang="en-US" sz="2400" i="1" dirty="0" err="1">
                <a:solidFill>
                  <a:prstClr val="black"/>
                </a:solidFill>
                <a:latin typeface="AHT Times New Roman"/>
                <a:ea typeface="Calibri"/>
                <a:cs typeface="Times New Roman"/>
              </a:rPr>
              <a:t>AllÉha</a:t>
            </a:r>
            <a:r>
              <a:rPr lang="en-US" sz="2400" i="1" dirty="0">
                <a:solidFill>
                  <a:prstClr val="black"/>
                </a:solidFill>
                <a:latin typeface="AHT Times New Roman"/>
                <a:ea typeface="Calibri"/>
                <a:cs typeface="Times New Roman"/>
              </a:rPr>
              <a:t> min </a:t>
            </a:r>
            <a:r>
              <a:rPr lang="en-US" sz="2400" i="1" dirty="0" err="1">
                <a:solidFill>
                  <a:prstClr val="black"/>
                </a:solidFill>
                <a:latin typeface="AHT Times New Roman"/>
                <a:ea typeface="Calibri"/>
                <a:cs typeface="Times New Roman"/>
              </a:rPr>
              <a:t>ÑibadÊhÊ</a:t>
            </a:r>
            <a:r>
              <a:rPr lang="en-US" sz="2400" i="1" dirty="0">
                <a:solidFill>
                  <a:prstClr val="black"/>
                </a:solidFill>
                <a:latin typeface="AHT Times New Roman"/>
                <a:ea typeface="Calibri"/>
                <a:cs typeface="Times New Roman"/>
              </a:rPr>
              <a:t> al-</a:t>
            </a:r>
            <a:r>
              <a:rPr lang="en-US" sz="2400" i="1" dirty="0" err="1">
                <a:solidFill>
                  <a:prstClr val="black"/>
                </a:solidFill>
                <a:latin typeface="AHT Times New Roman"/>
                <a:ea typeface="Calibri"/>
                <a:cs typeface="Times New Roman"/>
              </a:rPr>
              <a:t>ÑulamÉ</a:t>
            </a:r>
            <a:r>
              <a:rPr lang="en-US" sz="2400" i="1" dirty="0">
                <a:solidFill>
                  <a:prstClr val="black"/>
                </a:solidFill>
                <a:latin typeface="AHT Times New Roman"/>
                <a:ea typeface="Calibri"/>
                <a:cs typeface="Times New Roman"/>
              </a:rPr>
              <a:t>’</a:t>
            </a:r>
            <a:r>
              <a:rPr lang="en-US" sz="2400" dirty="0">
                <a:solidFill>
                  <a:prstClr val="black"/>
                </a:solidFill>
                <a:latin typeface="AHT Times New Roman"/>
                <a:ea typeface="Calibri"/>
                <a:cs typeface="Times New Roman"/>
              </a:rPr>
              <a:t>” (Of all His servants, only those who have knowledge fear (or stand in awe of) </a:t>
            </a:r>
            <a:r>
              <a:rPr lang="en-US" sz="2400" dirty="0" err="1">
                <a:solidFill>
                  <a:prstClr val="black"/>
                </a:solidFill>
                <a:latin typeface="AHT Times New Roman"/>
                <a:ea typeface="Calibri"/>
                <a:cs typeface="Times New Roman"/>
              </a:rPr>
              <a:t>AllÉh</a:t>
            </a:r>
            <a:r>
              <a:rPr lang="en-US" sz="2400" dirty="0">
                <a:solidFill>
                  <a:prstClr val="black"/>
                </a:solidFill>
                <a:latin typeface="AHT Times New Roman"/>
                <a:ea typeface="Calibri"/>
                <a:cs typeface="Times New Roman"/>
              </a:rPr>
              <a:t>…) (Q.35: 28).  “Those who know” according to Abdullah Yusuf Ali are those “who have the inner knowledge which comes through the acquaintance with the spiritual world – it is such people who truly appreciate the inner world, and it is they who know that the fear of </a:t>
            </a:r>
            <a:r>
              <a:rPr lang="en-US" sz="2400" dirty="0" err="1">
                <a:solidFill>
                  <a:prstClr val="black"/>
                </a:solidFill>
                <a:latin typeface="AHT Times New Roman"/>
                <a:ea typeface="Calibri"/>
                <a:cs typeface="Times New Roman"/>
              </a:rPr>
              <a:t>AllÉh</a:t>
            </a:r>
            <a:r>
              <a:rPr lang="en-US" sz="2400" dirty="0">
                <a:solidFill>
                  <a:prstClr val="black"/>
                </a:solidFill>
                <a:latin typeface="AHT Times New Roman"/>
                <a:ea typeface="Calibri"/>
                <a:cs typeface="Times New Roman"/>
              </a:rPr>
              <a:t> is the beginning of wisdom. For such fear is akin to appreciation and love – appreciation of all the marvelous beauties of </a:t>
            </a:r>
            <a:r>
              <a:rPr lang="en-US" sz="2400" dirty="0" err="1">
                <a:solidFill>
                  <a:prstClr val="black"/>
                </a:solidFill>
                <a:latin typeface="AHT Times New Roman"/>
                <a:ea typeface="Calibri"/>
                <a:cs typeface="Times New Roman"/>
              </a:rPr>
              <a:t>AllÉh’s</a:t>
            </a:r>
            <a:r>
              <a:rPr lang="en-US" sz="2400" dirty="0">
                <a:solidFill>
                  <a:prstClr val="black"/>
                </a:solidFill>
                <a:latin typeface="AHT Times New Roman"/>
                <a:ea typeface="Calibri"/>
                <a:cs typeface="Times New Roman"/>
              </a:rPr>
              <a:t> outer and inner world.” (Abdullah Yusuf Ali 1992: 1109, note 3913).  </a:t>
            </a:r>
            <a:endParaRPr lang="en-US" sz="2400" dirty="0">
              <a:solidFill>
                <a:prstClr val="black"/>
              </a:solidFill>
            </a:endParaRPr>
          </a:p>
          <a:p>
            <a:pPr marL="0" lvl="0" indent="0" algn="just">
              <a:buClr>
                <a:srgbClr val="0BD0D9"/>
              </a:buClr>
              <a:buNone/>
            </a:pPr>
            <a:r>
              <a:rPr lang="en-US" sz="2400" dirty="0">
                <a:solidFill>
                  <a:prstClr val="black"/>
                </a:solidFill>
                <a:latin typeface="AHT Times New Roman"/>
                <a:ea typeface="Calibri"/>
                <a:cs typeface="Times New Roman"/>
              </a:rPr>
              <a:t> </a:t>
            </a:r>
            <a:endParaRPr lang="en-US" sz="2400"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3557250462"/>
      </p:ext>
    </p:extLst>
  </p:cSld>
  <p:clrMapOvr>
    <a:masterClrMapping/>
  </p:clrMapOvr>
  <p:transition>
    <p:spli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a:bodyPr>
          <a:lstStyle/>
          <a:p>
            <a:pPr marL="0" lvl="0" indent="0" algn="just">
              <a:buClr>
                <a:srgbClr val="0BD0D9"/>
              </a:buClr>
              <a:buNone/>
            </a:pPr>
            <a:r>
              <a:rPr lang="en-US" sz="3200" dirty="0">
                <a:solidFill>
                  <a:prstClr val="black"/>
                </a:solidFill>
                <a:latin typeface="AHT Times New Roman"/>
                <a:ea typeface="Calibri"/>
                <a:cs typeface="Times New Roman"/>
              </a:rPr>
              <a:t>Contemporary </a:t>
            </a:r>
            <a:r>
              <a:rPr lang="en-US" sz="3200" dirty="0" err="1">
                <a:solidFill>
                  <a:prstClr val="black"/>
                </a:solidFill>
                <a:latin typeface="AHT Times New Roman"/>
                <a:ea typeface="Calibri"/>
                <a:cs typeface="Times New Roman"/>
              </a:rPr>
              <a:t>Qur’anic</a:t>
            </a:r>
            <a:r>
              <a:rPr lang="en-US" sz="3200" dirty="0">
                <a:solidFill>
                  <a:prstClr val="black"/>
                </a:solidFill>
                <a:latin typeface="AHT Times New Roman"/>
                <a:ea typeface="Calibri"/>
                <a:cs typeface="Times New Roman"/>
              </a:rPr>
              <a:t> commentators, however, assert that the word `</a:t>
            </a:r>
            <a:r>
              <a:rPr lang="en-US" sz="3200" dirty="0" err="1">
                <a:solidFill>
                  <a:prstClr val="black"/>
                </a:solidFill>
                <a:latin typeface="AHT Times New Roman"/>
                <a:ea typeface="Calibri"/>
                <a:cs typeface="Times New Roman"/>
              </a:rPr>
              <a:t>ulama</a:t>
            </a:r>
            <a:r>
              <a:rPr lang="en-US" sz="3200" dirty="0">
                <a:solidFill>
                  <a:prstClr val="black"/>
                </a:solidFill>
                <a:latin typeface="AHT Times New Roman"/>
                <a:ea typeface="Calibri"/>
                <a:cs typeface="Times New Roman"/>
              </a:rPr>
              <a:t>’ covers the experts in scientific knowledge and natural sciences as well.  To al-</a:t>
            </a:r>
            <a:r>
              <a:rPr lang="en-US" sz="3200" dirty="0" err="1">
                <a:solidFill>
                  <a:prstClr val="black"/>
                </a:solidFill>
                <a:latin typeface="AHT Times New Roman"/>
                <a:ea typeface="Calibri"/>
                <a:cs typeface="Arial"/>
              </a:rPr>
              <a:t>GhazÉlÊ</a:t>
            </a:r>
            <a:r>
              <a:rPr lang="en-US" sz="3200" dirty="0">
                <a:solidFill>
                  <a:prstClr val="black"/>
                </a:solidFill>
                <a:latin typeface="AHT Times New Roman"/>
                <a:ea typeface="Calibri"/>
                <a:cs typeface="Times New Roman"/>
              </a:rPr>
              <a:t> “True knowledge is the knowledge of man’s servitude (</a:t>
            </a:r>
            <a:r>
              <a:rPr lang="en-US" sz="3200" i="1" dirty="0" err="1">
                <a:solidFill>
                  <a:prstClr val="black"/>
                </a:solidFill>
                <a:latin typeface="AHT Times New Roman"/>
                <a:ea typeface="Calibri"/>
                <a:cs typeface="Times New Roman"/>
              </a:rPr>
              <a:t>Ñub</a:t>
            </a:r>
            <a:r>
              <a:rPr lang="en-US" sz="3200" i="1" dirty="0" err="1">
                <a:solidFill>
                  <a:prstClr val="black"/>
                </a:solidFill>
                <a:latin typeface="Times New Roman"/>
                <a:ea typeface="Calibri"/>
              </a:rPr>
              <a:t>ū</a:t>
            </a:r>
            <a:r>
              <a:rPr lang="en-US" sz="3200" i="1" dirty="0" err="1">
                <a:solidFill>
                  <a:prstClr val="black"/>
                </a:solidFill>
                <a:latin typeface="AHT Times New Roman"/>
                <a:ea typeface="Calibri"/>
                <a:cs typeface="Times New Roman"/>
              </a:rPr>
              <a:t>diyyah</a:t>
            </a:r>
            <a:r>
              <a:rPr lang="en-US" sz="3200" dirty="0">
                <a:solidFill>
                  <a:prstClr val="black"/>
                </a:solidFill>
                <a:latin typeface="AHT Times New Roman"/>
                <a:ea typeface="Calibri"/>
                <a:cs typeface="Times New Roman"/>
              </a:rPr>
              <a:t>), and Lordship (</a:t>
            </a:r>
            <a:r>
              <a:rPr lang="en-US" sz="3200" i="1" dirty="0" err="1">
                <a:solidFill>
                  <a:prstClr val="black"/>
                </a:solidFill>
                <a:latin typeface="AHT Times New Roman"/>
                <a:ea typeface="Calibri"/>
                <a:cs typeface="Times New Roman"/>
              </a:rPr>
              <a:t>rub</a:t>
            </a:r>
            <a:r>
              <a:rPr lang="en-US" sz="3200" i="1" dirty="0" err="1">
                <a:solidFill>
                  <a:prstClr val="black"/>
                </a:solidFill>
                <a:latin typeface="Times New Roman"/>
                <a:ea typeface="Calibri"/>
              </a:rPr>
              <a:t>ū</a:t>
            </a:r>
            <a:r>
              <a:rPr lang="en-US" sz="3200" i="1" dirty="0" err="1">
                <a:solidFill>
                  <a:prstClr val="black"/>
                </a:solidFill>
                <a:latin typeface="AHT Times New Roman"/>
                <a:ea typeface="Calibri"/>
                <a:cs typeface="Times New Roman"/>
              </a:rPr>
              <a:t>biyyah</a:t>
            </a:r>
            <a:r>
              <a:rPr lang="en-US" sz="3200" dirty="0">
                <a:solidFill>
                  <a:prstClr val="black"/>
                </a:solidFill>
                <a:latin typeface="AHT Times New Roman"/>
                <a:ea typeface="Calibri"/>
                <a:cs typeface="Times New Roman"/>
              </a:rPr>
              <a:t>) and the way of worship.” (al-</a:t>
            </a:r>
            <a:r>
              <a:rPr lang="en-US" sz="3200" dirty="0" err="1">
                <a:solidFill>
                  <a:prstClr val="black"/>
                </a:solidFill>
                <a:latin typeface="AHT Times New Roman"/>
                <a:ea typeface="Calibri"/>
                <a:cs typeface="Arial"/>
              </a:rPr>
              <a:t>GhazÉlÊ</a:t>
            </a:r>
            <a:r>
              <a:rPr lang="en-US" sz="3200" dirty="0">
                <a:solidFill>
                  <a:prstClr val="black"/>
                </a:solidFill>
                <a:latin typeface="AHT Times New Roman"/>
                <a:ea typeface="Calibri"/>
                <a:cs typeface="Times New Roman"/>
              </a:rPr>
              <a:t> 1992: 442). This knowledge, he says, normally leads to humility (</a:t>
            </a:r>
            <a:r>
              <a:rPr lang="en-US" sz="3200" i="1" dirty="0" err="1">
                <a:solidFill>
                  <a:prstClr val="black"/>
                </a:solidFill>
                <a:latin typeface="AHT Times New Roman"/>
                <a:ea typeface="Calibri"/>
                <a:cs typeface="Times New Roman"/>
              </a:rPr>
              <a:t>tawÉÌuÑ</a:t>
            </a:r>
            <a:r>
              <a:rPr lang="en-US" sz="3200" i="1" dirty="0">
                <a:solidFill>
                  <a:prstClr val="black"/>
                </a:solidFill>
                <a:latin typeface="AHT Times New Roman"/>
                <a:ea typeface="Calibri"/>
                <a:cs typeface="Times New Roman"/>
              </a:rPr>
              <a:t>).</a:t>
            </a:r>
            <a:r>
              <a:rPr lang="en-US" sz="3200" dirty="0">
                <a:solidFill>
                  <a:prstClr val="black"/>
                </a:solidFill>
                <a:latin typeface="AHT Times New Roman"/>
                <a:ea typeface="Calibri"/>
                <a:cs typeface="Times New Roman"/>
              </a:rPr>
              <a:t> </a:t>
            </a:r>
            <a:endParaRPr lang="en-US" sz="3200" dirty="0">
              <a:solidFill>
                <a:prstClr val="black"/>
              </a:solidFill>
            </a:endParaRPr>
          </a:p>
          <a:p>
            <a:pPr marL="0" lvl="0" indent="0" algn="just">
              <a:buClr>
                <a:srgbClr val="0BD0D9"/>
              </a:buClr>
              <a:buNone/>
            </a:pPr>
            <a:r>
              <a:rPr lang="en-US" sz="3200" dirty="0">
                <a:solidFill>
                  <a:prstClr val="black"/>
                </a:solidFill>
                <a:latin typeface="AHT Times New Roman"/>
                <a:ea typeface="Calibri"/>
                <a:cs typeface="Times New Roman"/>
              </a:rPr>
              <a:t> </a:t>
            </a:r>
            <a:endParaRPr lang="en-US" sz="32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E9814EC2-0960-46F3-BA25-5D7419C327D9}" type="slidenum">
              <a:rPr lang="en-US" smtClean="0">
                <a:solidFill>
                  <a:srgbClr val="04617B">
                    <a:shade val="90000"/>
                  </a:srgbClr>
                </a:solidFill>
              </a:rPr>
              <a:pPr/>
              <a:t>75</a:t>
            </a:fld>
            <a:endParaRPr lang="en-US">
              <a:solidFill>
                <a:srgbClr val="04617B">
                  <a:shade val="90000"/>
                </a:srgbClr>
              </a:solidFill>
            </a:endParaRPr>
          </a:p>
        </p:txBody>
      </p:sp>
    </p:spTree>
    <p:extLst>
      <p:ext uri="{BB962C8B-B14F-4D97-AF65-F5344CB8AC3E}">
        <p14:creationId xmlns="" xmlns:p14="http://schemas.microsoft.com/office/powerpoint/2010/main" val="1289786657"/>
      </p:ext>
    </p:extLst>
  </p:cSld>
  <p:clrMapOvr>
    <a:masterClrMapping/>
  </p:clrMapOvr>
  <p:transition>
    <p:spli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prstClr val="black"/>
                </a:solidFill>
                <a:latin typeface="AHT Times New Roman"/>
                <a:ea typeface="Calibri"/>
                <a:cs typeface="Times New Roman"/>
              </a:rPr>
              <a:t>A contemporary American Muslim scholar has also translated and abridged al-</a:t>
            </a:r>
            <a:r>
              <a:rPr lang="en-US" sz="2000" dirty="0" err="1">
                <a:solidFill>
                  <a:prstClr val="black"/>
                </a:solidFill>
                <a:latin typeface="AHT Times New Roman"/>
                <a:ea typeface="Calibri"/>
                <a:cs typeface="Arial"/>
              </a:rPr>
              <a:t>GhazÉlÊ</a:t>
            </a:r>
            <a:r>
              <a:rPr lang="en-US" sz="2000" dirty="0" err="1">
                <a:solidFill>
                  <a:prstClr val="black"/>
                </a:solidFill>
                <a:latin typeface="AHT Times New Roman"/>
                <a:ea typeface="Calibri"/>
                <a:cs typeface="Times New Roman"/>
              </a:rPr>
              <a:t>’s</a:t>
            </a:r>
            <a:r>
              <a:rPr lang="en-US" sz="2000" dirty="0">
                <a:solidFill>
                  <a:prstClr val="black"/>
                </a:solidFill>
                <a:latin typeface="AHT Times New Roman"/>
                <a:ea typeface="Calibri"/>
                <a:cs typeface="Times New Roman"/>
              </a:rPr>
              <a:t> discussion on the subject of pride and conceit as follows:</a:t>
            </a:r>
            <a:endParaRPr lang="en-US" dirty="0"/>
          </a:p>
        </p:txBody>
      </p:sp>
      <p:sp>
        <p:nvSpPr>
          <p:cNvPr id="3" name="Content Placeholder 2"/>
          <p:cNvSpPr>
            <a:spLocks noGrp="1"/>
          </p:cNvSpPr>
          <p:nvPr>
            <p:ph idx="1"/>
          </p:nvPr>
        </p:nvSpPr>
        <p:spPr/>
        <p:txBody>
          <a:bodyPr>
            <a:normAutofit lnSpcReduction="10000"/>
          </a:bodyPr>
          <a:lstStyle/>
          <a:p>
            <a:pPr lvl="0" algn="just">
              <a:buClr>
                <a:srgbClr val="0BD0D9"/>
              </a:buClr>
            </a:pPr>
            <a:endParaRPr lang="en-US" sz="700" dirty="0">
              <a:solidFill>
                <a:prstClr val="black"/>
              </a:solidFill>
            </a:endParaRPr>
          </a:p>
          <a:p>
            <a:pPr marL="457200" lvl="0" algn="just">
              <a:buClr>
                <a:srgbClr val="0BD0D9"/>
              </a:buClr>
            </a:pPr>
            <a:r>
              <a:rPr lang="en-US" sz="1800" dirty="0">
                <a:solidFill>
                  <a:srgbClr val="FF0000"/>
                </a:solidFill>
                <a:latin typeface="AHT Times New Roman"/>
                <a:ea typeface="Calibri"/>
                <a:cs typeface="Times New Roman"/>
              </a:rPr>
              <a:t>Pride, conceit and boasting are deep seated illnesses. They are defined as a person viewing himself as greater and more important than others, while viewing others as inferior and mediocre….</a:t>
            </a:r>
            <a:endParaRPr lang="en-US" sz="1800" dirty="0">
              <a:solidFill>
                <a:prstClr val="black"/>
              </a:solidFill>
            </a:endParaRPr>
          </a:p>
          <a:p>
            <a:pPr marL="182880" lvl="0" indent="0" algn="just">
              <a:buClr>
                <a:srgbClr val="0BD0D9"/>
              </a:buClr>
              <a:buNone/>
            </a:pPr>
            <a:endParaRPr lang="en-US" sz="1800" dirty="0">
              <a:solidFill>
                <a:prstClr val="black"/>
              </a:solidFill>
            </a:endParaRPr>
          </a:p>
          <a:p>
            <a:pPr marL="457200" lvl="0" algn="just">
              <a:buClr>
                <a:srgbClr val="0BD0D9"/>
              </a:buClr>
            </a:pPr>
            <a:r>
              <a:rPr lang="en-US" sz="1800" dirty="0">
                <a:solidFill>
                  <a:prstClr val="black"/>
                </a:solidFill>
                <a:latin typeface="AHT Times New Roman"/>
                <a:ea typeface="Calibri"/>
                <a:cs typeface="Times New Roman"/>
              </a:rPr>
              <a:t>It manifests itself in the speech of a person when he habitually says, “I did this and I am that,” just as Satan did when he said, “I am better than him; </a:t>
            </a:r>
            <a:endParaRPr lang="en-US" sz="1800" dirty="0">
              <a:solidFill>
                <a:prstClr val="black"/>
              </a:solidFill>
            </a:endParaRPr>
          </a:p>
          <a:p>
            <a:pPr marL="182880" lvl="0" indent="0" algn="just">
              <a:buClr>
                <a:srgbClr val="0BD0D9"/>
              </a:buClr>
              <a:buNone/>
            </a:pPr>
            <a:endParaRPr lang="en-US" sz="1800" dirty="0">
              <a:solidFill>
                <a:prstClr val="black"/>
              </a:solidFill>
            </a:endParaRPr>
          </a:p>
          <a:p>
            <a:pPr marL="457200" lvl="0" algn="just">
              <a:buClr>
                <a:srgbClr val="0BD0D9"/>
              </a:buClr>
            </a:pPr>
            <a:r>
              <a:rPr lang="en-US" sz="1800" dirty="0">
                <a:solidFill>
                  <a:prstClr val="black"/>
                </a:solidFill>
                <a:latin typeface="AHT Times New Roman"/>
                <a:ea typeface="Calibri"/>
                <a:cs typeface="Times New Roman"/>
              </a:rPr>
              <a:t>You created me from fire, and You created him from clay.” (Qur’an 7:12). Its impact on gatherings (of knowledge and places of importance) is that one will try to push himself to go first, raise his voice over others, or seek to open the gathering. In discussions, it manifests when a person refuses to listen to those who question his opinion and respond to their inquiries. An arrogant person, when he is reminded, responds harshly, and when he rebukes others, does so with extreme rigidity. Any person who sees himself better than others is an arrogant person</a:t>
            </a:r>
            <a:r>
              <a:rPr lang="en-US" sz="700" dirty="0" smtClean="0">
                <a:solidFill>
                  <a:prstClr val="black"/>
                </a:solidFill>
                <a:latin typeface="AHT Times New Roman"/>
                <a:ea typeface="Calibri"/>
                <a:cs typeface="Times New Roman"/>
              </a:rPr>
              <a:t>…..</a:t>
            </a:r>
            <a:endParaRPr lang="en-US" sz="700" dirty="0">
              <a:solidFill>
                <a:prstClr val="black"/>
              </a:solidFill>
            </a:endParaRPr>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404078589"/>
      </p:ext>
    </p:extLst>
  </p:cSld>
  <p:clrMapOvr>
    <a:masterClrMapping/>
  </p:clrMapOvr>
  <p:transition>
    <p:spli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normAutofit lnSpcReduction="10000"/>
          </a:bodyPr>
          <a:lstStyle/>
          <a:p>
            <a:pPr marL="182880" lvl="0" indent="0" algn="just">
              <a:buClr>
                <a:srgbClr val="0BD0D9"/>
              </a:buClr>
              <a:buNone/>
            </a:pPr>
            <a:endParaRPr lang="en-US" sz="2400" dirty="0">
              <a:solidFill>
                <a:prstClr val="black"/>
              </a:solidFill>
            </a:endParaRPr>
          </a:p>
          <a:p>
            <a:pPr marL="457200" lvl="0" algn="just">
              <a:buClr>
                <a:srgbClr val="0BD0D9"/>
              </a:buClr>
            </a:pPr>
            <a:r>
              <a:rPr lang="en-US" sz="2400" dirty="0">
                <a:solidFill>
                  <a:prstClr val="black"/>
                </a:solidFill>
                <a:latin typeface="AHT Times New Roman"/>
                <a:ea typeface="Calibri"/>
                <a:cs typeface="Times New Roman"/>
              </a:rPr>
              <a:t>Arrogance will not exit your heart until you recognize that the one who is great is the one recognized by God as being great. This (knowledge) rests in a person until death- is an affair which is known solely by God. Thus, it is a matter of doubt; the fear of not knowing your true state with God and the fact that you are not guaranteed His pleasure in the Hereafter should prevent you from feeling that you are better than others. Your faith and certainty at this time are not a guarantee that you will not change and go astray in the future. </a:t>
            </a:r>
            <a:r>
              <a:rPr lang="en-US" sz="2400" dirty="0" err="1">
                <a:solidFill>
                  <a:prstClr val="black"/>
                </a:solidFill>
                <a:latin typeface="AHT Times New Roman"/>
                <a:ea typeface="Calibri"/>
                <a:cs typeface="Times New Roman"/>
              </a:rPr>
              <a:t>AllÉh</a:t>
            </a:r>
            <a:r>
              <a:rPr lang="en-US" sz="2400" dirty="0">
                <a:solidFill>
                  <a:prstClr val="black"/>
                </a:solidFill>
                <a:latin typeface="AHT Times New Roman"/>
                <a:ea typeface="Calibri"/>
                <a:cs typeface="Times New Roman"/>
              </a:rPr>
              <a:t> is the changer of the hearts, He guides whom He wills and allows to go astray whom He wills. (Abridged and translated by </a:t>
            </a:r>
            <a:r>
              <a:rPr lang="en-US" sz="2400" dirty="0" err="1">
                <a:solidFill>
                  <a:prstClr val="black"/>
                </a:solidFill>
                <a:latin typeface="AHT Times New Roman"/>
                <a:ea typeface="Calibri"/>
                <a:cs typeface="Times New Roman"/>
              </a:rPr>
              <a:t>Suhaib</a:t>
            </a:r>
            <a:r>
              <a:rPr lang="en-US" sz="2400" dirty="0">
                <a:solidFill>
                  <a:prstClr val="black"/>
                </a:solidFill>
                <a:latin typeface="AHT Times New Roman"/>
                <a:ea typeface="Calibri"/>
                <a:cs typeface="Times New Roman"/>
              </a:rPr>
              <a:t> Webb. </a:t>
            </a:r>
            <a:endParaRPr lang="en-US" sz="2400" dirty="0" smtClean="0">
              <a:solidFill>
                <a:prstClr val="black"/>
              </a:solidFill>
              <a:latin typeface="AHT Times New Roman"/>
              <a:ea typeface="Calibri"/>
              <a:cs typeface="Times New Roman"/>
            </a:endParaRPr>
          </a:p>
          <a:p>
            <a:pPr marL="182880" lvl="0" indent="0" algn="just">
              <a:buClr>
                <a:srgbClr val="0BD0D9"/>
              </a:buClr>
              <a:buNone/>
            </a:pPr>
            <a:r>
              <a:rPr lang="en-US" sz="1800" dirty="0" smtClean="0">
                <a:solidFill>
                  <a:prstClr val="black"/>
                </a:solidFill>
                <a:latin typeface="AHT Times New Roman"/>
                <a:ea typeface="Calibri"/>
                <a:cs typeface="Times New Roman"/>
              </a:rPr>
              <a:t>Source</a:t>
            </a:r>
            <a:r>
              <a:rPr lang="en-US" sz="1800" dirty="0">
                <a:solidFill>
                  <a:prstClr val="black"/>
                </a:solidFill>
                <a:latin typeface="AHT Times New Roman"/>
                <a:ea typeface="Calibri"/>
                <a:cs typeface="Times New Roman"/>
              </a:rPr>
              <a:t>: www.suhaib.com/personaldvlpt/character. Accessed 14 Dec. 2011). </a:t>
            </a:r>
            <a:endParaRPr lang="en-US" sz="1800" dirty="0">
              <a:solidFill>
                <a:prstClr val="black"/>
              </a:solidFill>
            </a:endParaRPr>
          </a:p>
          <a:p>
            <a:pPr lvl="0">
              <a:buClr>
                <a:srgbClr val="0BD0D9"/>
              </a:buClr>
            </a:pPr>
            <a:endParaRPr lang="en-US" sz="2400" dirty="0">
              <a:solidFill>
                <a:prstClr val="black"/>
              </a:solidFill>
            </a:endParaRPr>
          </a:p>
          <a:p>
            <a:pPr lvl="0">
              <a:buClr>
                <a:srgbClr val="0BD0D9"/>
              </a:buClr>
            </a:pPr>
            <a:endParaRPr lang="en-US"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endParaRPr lang="en-US" dirty="0">
              <a:solidFill>
                <a:srgbClr val="04617B">
                  <a:shade val="90000"/>
                </a:srgbClr>
              </a:solidFill>
            </a:endParaRPr>
          </a:p>
        </p:txBody>
      </p:sp>
    </p:spTree>
    <p:extLst>
      <p:ext uri="{BB962C8B-B14F-4D97-AF65-F5344CB8AC3E}">
        <p14:creationId xmlns="" xmlns:p14="http://schemas.microsoft.com/office/powerpoint/2010/main" val="1970654520"/>
      </p:ext>
    </p:extLst>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15880"/>
          </a:xfrm>
        </p:spPr>
        <p:txBody>
          <a:bodyPr>
            <a:normAutofit/>
          </a:bodyPr>
          <a:lstStyle/>
          <a:p>
            <a:pPr marL="0" lvl="0" algn="just">
              <a:lnSpc>
                <a:spcPct val="115000"/>
              </a:lnSpc>
              <a:spcBef>
                <a:spcPts val="0"/>
              </a:spcBef>
              <a:spcAft>
                <a:spcPts val="1000"/>
              </a:spcAft>
              <a:buClr>
                <a:srgbClr val="0BD0D9"/>
              </a:buClr>
            </a:pPr>
            <a:r>
              <a:rPr lang="en-US" sz="3600" dirty="0">
                <a:solidFill>
                  <a:prstClr val="black"/>
                </a:solidFill>
                <a:latin typeface="Calibri"/>
                <a:ea typeface="Calibri"/>
                <a:cs typeface="Arial"/>
              </a:rPr>
              <a:t>In fact, in accordance with the Islamic principle that “ wisdom is the lost property of the believers; wherever they find it, they have a right to adopt it ” insofar as the information, knowledge, skills or technologies do not contradict the values and norms of Islam.</a:t>
            </a:r>
          </a:p>
          <a:p>
            <a:endParaRPr lang="en-US" sz="3600" dirty="0"/>
          </a:p>
        </p:txBody>
      </p:sp>
    </p:spTree>
    <p:extLst>
      <p:ext uri="{BB962C8B-B14F-4D97-AF65-F5344CB8AC3E}">
        <p14:creationId xmlns="" xmlns:p14="http://schemas.microsoft.com/office/powerpoint/2010/main" val="143142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204632"/>
          </a:xfrm>
        </p:spPr>
        <p:txBody>
          <a:bodyPr>
            <a:normAutofit fontScale="90000"/>
          </a:bodyPr>
          <a:lstStyle/>
          <a:p>
            <a:r>
              <a:rPr lang="en-US" sz="1600" dirty="0" smtClean="0"/>
              <a:t>Cont.</a:t>
            </a:r>
            <a:endParaRPr lang="en-US" sz="1600" dirty="0"/>
          </a:p>
        </p:txBody>
      </p:sp>
      <p:sp>
        <p:nvSpPr>
          <p:cNvPr id="3" name="Content Placeholder 2"/>
          <p:cNvSpPr>
            <a:spLocks noGrp="1"/>
          </p:cNvSpPr>
          <p:nvPr>
            <p:ph idx="1"/>
          </p:nvPr>
        </p:nvSpPr>
        <p:spPr>
          <a:xfrm>
            <a:off x="457200" y="1268760"/>
            <a:ext cx="8229600" cy="5055840"/>
          </a:xfrm>
        </p:spPr>
        <p:txBody>
          <a:bodyPr>
            <a:noAutofit/>
          </a:bodyPr>
          <a:lstStyle/>
          <a:p>
            <a:pPr marL="0" lvl="0" algn="just">
              <a:lnSpc>
                <a:spcPct val="115000"/>
              </a:lnSpc>
              <a:spcBef>
                <a:spcPts val="0"/>
              </a:spcBef>
              <a:spcAft>
                <a:spcPts val="1000"/>
              </a:spcAft>
              <a:buClr>
                <a:srgbClr val="0BD0D9"/>
              </a:buClr>
            </a:pPr>
            <a:r>
              <a:rPr lang="en-US" sz="3200" dirty="0">
                <a:solidFill>
                  <a:prstClr val="black"/>
                </a:solidFill>
                <a:latin typeface="Calibri"/>
                <a:ea typeface="Calibri"/>
                <a:cs typeface="Arial"/>
              </a:rPr>
              <a:t>IOHK is certainly not the “</a:t>
            </a:r>
            <a:r>
              <a:rPr lang="en-US" sz="3200" dirty="0" err="1">
                <a:solidFill>
                  <a:prstClr val="black"/>
                </a:solidFill>
                <a:latin typeface="Calibri"/>
                <a:ea typeface="Calibri"/>
                <a:cs typeface="Arial"/>
              </a:rPr>
              <a:t>islamisation</a:t>
            </a:r>
            <a:r>
              <a:rPr lang="en-US" sz="3200" dirty="0">
                <a:solidFill>
                  <a:prstClr val="black"/>
                </a:solidFill>
                <a:latin typeface="Calibri"/>
                <a:ea typeface="Calibri"/>
                <a:cs typeface="Arial"/>
              </a:rPr>
              <a:t> of knowledge” (</a:t>
            </a:r>
            <a:r>
              <a:rPr lang="en-US" sz="3200" i="1" dirty="0" err="1">
                <a:solidFill>
                  <a:prstClr val="black"/>
                </a:solidFill>
                <a:latin typeface="Calibri"/>
                <a:ea typeface="Calibri"/>
                <a:cs typeface="Arial"/>
              </a:rPr>
              <a:t>islamiyyat</a:t>
            </a:r>
            <a:r>
              <a:rPr lang="en-US" sz="3200" i="1" dirty="0">
                <a:solidFill>
                  <a:prstClr val="black"/>
                </a:solidFill>
                <a:latin typeface="Calibri"/>
                <a:ea typeface="Calibri"/>
                <a:cs typeface="Arial"/>
              </a:rPr>
              <a:t> al-`</a:t>
            </a:r>
            <a:r>
              <a:rPr lang="en-US" sz="3200" i="1" dirty="0" err="1">
                <a:solidFill>
                  <a:prstClr val="black"/>
                </a:solidFill>
                <a:latin typeface="Calibri"/>
                <a:ea typeface="Calibri"/>
                <a:cs typeface="Arial"/>
              </a:rPr>
              <a:t>ilm</a:t>
            </a:r>
            <a:r>
              <a:rPr lang="en-US" sz="3200" dirty="0">
                <a:solidFill>
                  <a:prstClr val="black"/>
                </a:solidFill>
                <a:latin typeface="Calibri"/>
                <a:ea typeface="Calibri"/>
                <a:cs typeface="Arial"/>
              </a:rPr>
              <a:t>), because knowledge (Ar. </a:t>
            </a:r>
            <a:r>
              <a:rPr lang="en-US" sz="3200" i="1" dirty="0">
                <a:solidFill>
                  <a:prstClr val="black"/>
                </a:solidFill>
                <a:latin typeface="Calibri"/>
                <a:ea typeface="Calibri"/>
                <a:cs typeface="Arial"/>
              </a:rPr>
              <a:t>`</a:t>
            </a:r>
            <a:r>
              <a:rPr lang="en-US" sz="3200" i="1" dirty="0" err="1">
                <a:solidFill>
                  <a:prstClr val="black"/>
                </a:solidFill>
                <a:latin typeface="Calibri"/>
                <a:ea typeface="Calibri"/>
                <a:cs typeface="Arial"/>
              </a:rPr>
              <a:t>ilm</a:t>
            </a:r>
            <a:r>
              <a:rPr lang="en-US" sz="3200" dirty="0">
                <a:solidFill>
                  <a:prstClr val="black"/>
                </a:solidFill>
                <a:latin typeface="Calibri"/>
                <a:ea typeface="Calibri"/>
                <a:cs typeface="Arial"/>
              </a:rPr>
              <a:t>) as such is one of the greatest God-given bounties exalted by the Qur’an and the </a:t>
            </a:r>
            <a:r>
              <a:rPr lang="en-US" sz="3200" dirty="0" err="1">
                <a:solidFill>
                  <a:prstClr val="black"/>
                </a:solidFill>
                <a:latin typeface="Calibri"/>
                <a:ea typeface="Calibri"/>
                <a:cs typeface="Arial"/>
              </a:rPr>
              <a:t>Sunnah</a:t>
            </a:r>
            <a:r>
              <a:rPr lang="en-US" sz="3200" dirty="0">
                <a:solidFill>
                  <a:prstClr val="black"/>
                </a:solidFill>
                <a:latin typeface="Calibri"/>
                <a:ea typeface="Calibri"/>
                <a:cs typeface="Arial"/>
              </a:rPr>
              <a:t>, and “the people of knowledge” occupy a very high status in the Islamic worldview and civilization.  </a:t>
            </a:r>
            <a:endParaRPr lang="en-US" sz="3200" dirty="0"/>
          </a:p>
        </p:txBody>
      </p:sp>
    </p:spTree>
    <p:extLst>
      <p:ext uri="{BB962C8B-B14F-4D97-AF65-F5344CB8AC3E}">
        <p14:creationId xmlns="" xmlns:p14="http://schemas.microsoft.com/office/powerpoint/2010/main" val="2309289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379</TotalTime>
  <Words>4060</Words>
  <Application>Microsoft Office PowerPoint</Application>
  <PresentationFormat>On-screen Show (4:3)</PresentationFormat>
  <Paragraphs>230</Paragraphs>
  <Slides>77</Slides>
  <Notes>0</Notes>
  <HiddenSlides>0</HiddenSlides>
  <MMClips>0</MMClips>
  <ScaleCrop>false</ScaleCrop>
  <HeadingPairs>
    <vt:vector size="4" baseType="variant">
      <vt:variant>
        <vt:lpstr>Theme</vt:lpstr>
      </vt:variant>
      <vt:variant>
        <vt:i4>3</vt:i4>
      </vt:variant>
      <vt:variant>
        <vt:lpstr>Slide Titles</vt:lpstr>
      </vt:variant>
      <vt:variant>
        <vt:i4>77</vt:i4>
      </vt:variant>
    </vt:vector>
  </HeadingPairs>
  <TitlesOfParts>
    <vt:vector size="80" baseType="lpstr">
      <vt:lpstr>Flow</vt:lpstr>
      <vt:lpstr>1_Flow</vt:lpstr>
      <vt:lpstr>3_Flow</vt:lpstr>
      <vt:lpstr>Slide 1</vt:lpstr>
      <vt:lpstr>WHAT IS IOHK </vt:lpstr>
      <vt:lpstr>Cont.</vt:lpstr>
      <vt:lpstr>cont</vt:lpstr>
      <vt:lpstr>WHAT IOHK IS NOT </vt:lpstr>
      <vt:lpstr>cont</vt:lpstr>
      <vt:lpstr>cont</vt:lpstr>
      <vt:lpstr>Slide 8</vt:lpstr>
      <vt:lpstr>Cont.</vt:lpstr>
      <vt:lpstr>Slide 10</vt:lpstr>
      <vt:lpstr>OTHER EXPRESSIONS OR CONNOTATIONS OF IOHK </vt:lpstr>
      <vt:lpstr>WHY ? or THE RATIONALE FOR IOHK   </vt:lpstr>
      <vt:lpstr>cont</vt:lpstr>
      <vt:lpstr>cont</vt:lpstr>
      <vt:lpstr>Slide 15</vt:lpstr>
      <vt:lpstr>cont</vt:lpstr>
      <vt:lpstr>Slide 17</vt:lpstr>
      <vt:lpstr>cont</vt:lpstr>
      <vt:lpstr>Slide 19</vt:lpstr>
      <vt:lpstr>Slide 20</vt:lpstr>
      <vt:lpstr>Slide 21</vt:lpstr>
      <vt:lpstr>Slide 22</vt:lpstr>
      <vt:lpstr> WHY </vt:lpstr>
      <vt:lpstr>Slide 24</vt:lpstr>
      <vt:lpstr>WHY </vt:lpstr>
      <vt:lpstr>IIUM’s Philosophy of Knowledge as Enshrined in the Memorandum of Association of I.I.U.M*</vt:lpstr>
      <vt:lpstr>Slide 27</vt:lpstr>
      <vt:lpstr>contd.</vt:lpstr>
      <vt:lpstr>Slide 29</vt:lpstr>
      <vt:lpstr>The Vision of IIUM as Enshrined  in the Constitution</vt:lpstr>
      <vt:lpstr>The Mission of IIUM as Enshrined in the Constitution: the 1st 4 out of 7 Mission Statements</vt:lpstr>
      <vt:lpstr>WHY </vt:lpstr>
      <vt:lpstr>WHY </vt:lpstr>
      <vt:lpstr>WHY </vt:lpstr>
      <vt:lpstr>Slide 35</vt:lpstr>
      <vt:lpstr>Slide 36</vt:lpstr>
      <vt:lpstr>Slide 37</vt:lpstr>
      <vt:lpstr>HOW </vt:lpstr>
      <vt:lpstr>HOW </vt:lpstr>
      <vt:lpstr>HOW </vt:lpstr>
      <vt:lpstr>HOW </vt:lpstr>
      <vt:lpstr>HOW </vt:lpstr>
      <vt:lpstr>HOW </vt:lpstr>
      <vt:lpstr>HOW </vt:lpstr>
      <vt:lpstr>HOW </vt:lpstr>
      <vt:lpstr>HOW </vt:lpstr>
      <vt:lpstr>cont</vt:lpstr>
      <vt:lpstr>HOW </vt:lpstr>
      <vt:lpstr>cont</vt:lpstr>
      <vt:lpstr>HOW </vt:lpstr>
      <vt:lpstr>     THE THREE MODES OF ISLAMISATION OF HUMAN KNOWLEDGE : A Variety of Intellectual Effort / Academic Work Which Can Be Undertaken as Part of the IOHK </vt:lpstr>
      <vt:lpstr>Slide 52</vt:lpstr>
      <vt:lpstr>LOW PRIORITY MODE (LOW NECESSITY – MUBAAH)</vt:lpstr>
      <vt:lpstr>Cont.</vt:lpstr>
      <vt:lpstr>MEDIUM PRIORITY MODE (MEDIUM NECESSITY—HAJIYYAT) </vt:lpstr>
      <vt:lpstr>Slide 56</vt:lpstr>
      <vt:lpstr>cont</vt:lpstr>
      <vt:lpstr>Slide 58</vt:lpstr>
      <vt:lpstr>Slide 59</vt:lpstr>
      <vt:lpstr>Slide 60</vt:lpstr>
      <vt:lpstr>Slide 61</vt:lpstr>
      <vt:lpstr>HIGHEST PRIORITY MODE (HIGHEST NECESSITY—DARURIYYAT) </vt:lpstr>
      <vt:lpstr>Slide 63</vt:lpstr>
      <vt:lpstr>Slide 64</vt:lpstr>
      <vt:lpstr> ISLAMICISATION OF THE SELF AS JIHAD AL-NAFS (STRIVING AGAINST THE LOW DESIRES, ERADICATING DISEASES OF THE SPIRITUAL HEART, OVERCOMING THE DECEPTIONS OF SHAITAN, PREVAILING OVER THE TEMPTATIONS OF WORLDLY PLEASURES )   </vt:lpstr>
      <vt:lpstr>Slide 66</vt:lpstr>
      <vt:lpstr>Slide 67</vt:lpstr>
      <vt:lpstr>Slide 68</vt:lpstr>
      <vt:lpstr>Slide 69</vt:lpstr>
      <vt:lpstr>Slide 70</vt:lpstr>
      <vt:lpstr>cont</vt:lpstr>
      <vt:lpstr>Slide 72</vt:lpstr>
      <vt:lpstr>cont</vt:lpstr>
      <vt:lpstr>Slide 74</vt:lpstr>
      <vt:lpstr>Slide 75</vt:lpstr>
      <vt:lpstr>A contemporary American Muslim scholar has also translated and abridged al-GhazÉlÊ’s discussion on the subject of pride and conceit as follows:</vt:lpstr>
      <vt:lpstr>Slide 77</vt:lpstr>
    </vt:vector>
  </TitlesOfParts>
  <Company>IIUM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ISTAC</dc:creator>
  <cp:lastModifiedBy>Nurul Hasyikin</cp:lastModifiedBy>
  <cp:revision>37</cp:revision>
  <dcterms:created xsi:type="dcterms:W3CDTF">2013-03-28T06:59:48Z</dcterms:created>
  <dcterms:modified xsi:type="dcterms:W3CDTF">2013-04-17T07:18:08Z</dcterms:modified>
</cp:coreProperties>
</file>