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0" r:id="rId3"/>
    <p:sldId id="261" r:id="rId4"/>
    <p:sldId id="262" r:id="rId5"/>
    <p:sldId id="263"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FF99"/>
    <a:srgbClr val="CC6600"/>
    <a:srgbClr val="CCFF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7" autoAdjust="0"/>
    <p:restoredTop sz="94709" autoAdjust="0"/>
  </p:normalViewPr>
  <p:slideViewPr>
    <p:cSldViewPr>
      <p:cViewPr varScale="1">
        <p:scale>
          <a:sx n="70" d="100"/>
          <a:sy n="70" d="100"/>
        </p:scale>
        <p:origin x="-7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C1CFC-4A4C-4E0D-94EE-71AA2591D5DC}" type="datetimeFigureOut">
              <a:rPr lang="en-US" smtClean="0"/>
              <a:pPr/>
              <a:t>3/14/2012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69F92-174F-4641-A65A-0025110301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0DB6-8986-49C0-B934-7149E0BE3189}"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356D4-0C94-4198-B204-C6E150194CC7}"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F75C3-ECD8-4235-AA4A-C55A83C0DEAD}"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9FA1A-B247-4384-9412-0C8EE3502484}"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6A081-DA88-408A-B440-36CB50B763EA}"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8A67D6-DDB9-4041-BE25-21FE1AA5F9AA}" type="datetime1">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1C183-0348-4A8B-A6B5-775241233A04}" type="datetime1">
              <a:rPr lang="en-US" smtClean="0"/>
              <a:pPr/>
              <a:t>3/14/2012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3D9E7-0922-4EA4-853C-C0557C8FB29A}" type="datetime1">
              <a:rPr lang="en-US" smtClean="0"/>
              <a:pPr/>
              <a:t>3/14/2012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1DB5D-2180-4513-82D4-EC8D2550490F}" type="datetime1">
              <a:rPr lang="en-US" smtClean="0"/>
              <a:pPr/>
              <a:t>3/14/2012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CC3E9-954D-4940-BC7B-4E99EC9A524F}" type="datetime1">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D76E8-1987-4184-8EF4-E2457D5DF2EB}" type="datetime1">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356F0-8035-43A6-B9CD-30AAF35D6D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9FE91-73FE-4CD9-AA14-01443CC05AAB}" type="datetime1">
              <a:rPr lang="en-US" smtClean="0"/>
              <a:pPr/>
              <a:t>3/14/2012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356F0-8035-43A6-B9CD-30AAF35D6D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2" descr="E:\pak natsir\natsir1.jpg"/>
          <p:cNvPicPr>
            <a:picLocks noChangeAspect="1" noChangeArrowheads="1"/>
          </p:cNvPicPr>
          <p:nvPr/>
        </p:nvPicPr>
        <p:blipFill>
          <a:blip r:embed="rId3" cstate="print"/>
          <a:srcRect/>
          <a:stretch>
            <a:fillRect/>
          </a:stretch>
        </p:blipFill>
        <p:spPr bwMode="auto">
          <a:xfrm>
            <a:off x="838200" y="304800"/>
            <a:ext cx="7391400" cy="5791200"/>
          </a:xfrm>
          <a:prstGeom prst="rect">
            <a:avLst/>
          </a:prstGeom>
          <a:ln>
            <a:noFill/>
          </a:ln>
          <a:effectLst>
            <a:softEdge rad="112500"/>
          </a:effectLst>
        </p:spPr>
      </p:pic>
      <p:sp>
        <p:nvSpPr>
          <p:cNvPr id="2" name="Title 1"/>
          <p:cNvSpPr>
            <a:spLocks noGrp="1"/>
          </p:cNvSpPr>
          <p:nvPr>
            <p:ph type="ctrTitle"/>
          </p:nvPr>
        </p:nvSpPr>
        <p:spPr>
          <a:xfrm>
            <a:off x="685800" y="3482975"/>
            <a:ext cx="7772400" cy="1470025"/>
          </a:xfrm>
        </p:spPr>
        <p:txBody>
          <a:bodyPr/>
          <a:lstStyle/>
          <a:p>
            <a:r>
              <a:rPr lang="en-US" b="1" dirty="0" smtClean="0">
                <a:ln w="24500" cmpd="dbl">
                  <a:solidFill>
                    <a:srgbClr val="CCFFFF"/>
                  </a:solidFill>
                  <a:prstDash val="solid"/>
                  <a:miter lim="800000"/>
                </a:ln>
                <a:solidFill>
                  <a:schemeClr val="bg1"/>
                </a:solidFill>
                <a:effectLst>
                  <a:outerShdw blurRad="38100" dist="38100" dir="7020000" algn="tl">
                    <a:srgbClr val="000000">
                      <a:alpha val="35000"/>
                    </a:srgbClr>
                  </a:outerShdw>
                </a:effectLst>
                <a:latin typeface="Constantia" pitchFamily="18" charset="0"/>
              </a:rPr>
              <a:t>M. NATSIR</a:t>
            </a:r>
            <a:r>
              <a:rPr lang="en-US" b="1" dirty="0">
                <a:ln w="24500" cmpd="dbl">
                  <a:solidFill>
                    <a:srgbClr val="CCFFFF"/>
                  </a:solidFill>
                  <a:prstDash val="solid"/>
                  <a:miter lim="800000"/>
                </a:ln>
                <a:solidFill>
                  <a:schemeClr val="bg1"/>
                </a:solidFill>
                <a:effectLst>
                  <a:outerShdw blurRad="38100" dist="38100" dir="7020000" algn="tl">
                    <a:srgbClr val="000000">
                      <a:alpha val="35000"/>
                    </a:srgbClr>
                  </a:outerShdw>
                </a:effectLst>
                <a:latin typeface="Constantia" pitchFamily="18" charset="0"/>
              </a:rPr>
              <a:t>(1908 -1993)</a:t>
            </a:r>
            <a:r>
              <a:rPr lang="en-US" b="1" dirty="0" smtClean="0">
                <a:ln w="24500" cmpd="dbl">
                  <a:solidFill>
                    <a:srgbClr val="CCFFFF"/>
                  </a:solidFill>
                  <a:prstDash val="solid"/>
                  <a:miter lim="800000"/>
                </a:ln>
                <a:solidFill>
                  <a:schemeClr val="bg1"/>
                </a:solidFill>
                <a:effectLst>
                  <a:outerShdw blurRad="38100" dist="38100" dir="7020000" algn="tl">
                    <a:srgbClr val="000000">
                      <a:alpha val="35000"/>
                    </a:srgbClr>
                  </a:outerShdw>
                </a:effectLst>
                <a:latin typeface="Constantia" pitchFamily="18" charset="0"/>
              </a:rPr>
              <a:t>: HIS LIFE &amp; THOUGHT</a:t>
            </a:r>
            <a:endParaRPr lang="en-US" b="1" dirty="0">
              <a:ln w="24500" cmpd="dbl">
                <a:solidFill>
                  <a:srgbClr val="CCFFFF"/>
                </a:solidFill>
                <a:prstDash val="solid"/>
                <a:miter lim="800000"/>
              </a:ln>
              <a:solidFill>
                <a:schemeClr val="bg1"/>
              </a:solidFill>
              <a:effectLst>
                <a:outerShdw blurRad="38100" dist="38100" dir="7020000" algn="tl">
                  <a:srgbClr val="000000">
                    <a:alpha val="35000"/>
                  </a:srgbClr>
                </a:outerShdw>
              </a:effectLst>
              <a:latin typeface="Constantia" pitchFamily="18" charset="0"/>
            </a:endParaRPr>
          </a:p>
        </p:txBody>
      </p:sp>
      <p:sp>
        <p:nvSpPr>
          <p:cNvPr id="3" name="Subtitle 2"/>
          <p:cNvSpPr>
            <a:spLocks noGrp="1"/>
          </p:cNvSpPr>
          <p:nvPr>
            <p:ph type="subTitle" idx="1"/>
          </p:nvPr>
        </p:nvSpPr>
        <p:spPr>
          <a:xfrm>
            <a:off x="1371600" y="5105400"/>
            <a:ext cx="6400800" cy="1752600"/>
          </a:xfrm>
        </p:spPr>
        <p:txBody>
          <a:bodyPr>
            <a:normAutofit/>
          </a:bodyPr>
          <a:lstStyle/>
          <a:p>
            <a:r>
              <a:rPr lang="en-US" sz="2400" spc="100" dirty="0" smtClean="0">
                <a:ln w="18000">
                  <a:solidFill>
                    <a:srgbClr val="CCFFFF"/>
                  </a:solidFill>
                  <a:prstDash val="solid"/>
                </a:ln>
                <a:solidFill>
                  <a:schemeClr val="bg1"/>
                </a:solidFill>
                <a:effectLst>
                  <a:outerShdw blurRad="25000" dist="20000" dir="16020000" algn="tl">
                    <a:schemeClr val="accent1">
                      <a:satMod val="200000"/>
                      <a:shade val="1000"/>
                      <a:alpha val="60000"/>
                    </a:schemeClr>
                  </a:outerShdw>
                </a:effectLst>
                <a:latin typeface="Vivaldi" pitchFamily="66" charset="0"/>
              </a:rPr>
              <a:t>M. </a:t>
            </a:r>
            <a:r>
              <a:rPr lang="en-US" sz="2400" spc="100" dirty="0" err="1" smtClean="0">
                <a:ln w="18000">
                  <a:solidFill>
                    <a:srgbClr val="CCFFFF"/>
                  </a:solidFill>
                  <a:prstDash val="solid"/>
                </a:ln>
                <a:solidFill>
                  <a:schemeClr val="bg1"/>
                </a:solidFill>
                <a:effectLst>
                  <a:outerShdw blurRad="25000" dist="20000" dir="16020000" algn="tl">
                    <a:schemeClr val="accent1">
                      <a:satMod val="200000"/>
                      <a:shade val="1000"/>
                      <a:alpha val="60000"/>
                    </a:schemeClr>
                  </a:outerShdw>
                </a:effectLst>
                <a:latin typeface="Vivaldi" pitchFamily="66" charset="0"/>
              </a:rPr>
              <a:t>Kamal</a:t>
            </a:r>
            <a:r>
              <a:rPr lang="en-US" sz="2400" spc="100" dirty="0" smtClean="0">
                <a:ln w="18000">
                  <a:solidFill>
                    <a:srgbClr val="CCFFFF"/>
                  </a:solidFill>
                  <a:prstDash val="solid"/>
                </a:ln>
                <a:solidFill>
                  <a:schemeClr val="bg1"/>
                </a:solidFill>
                <a:effectLst>
                  <a:outerShdw blurRad="25000" dist="20000" dir="16020000" algn="tl">
                    <a:schemeClr val="accent1">
                      <a:satMod val="200000"/>
                      <a:shade val="1000"/>
                      <a:alpha val="60000"/>
                    </a:schemeClr>
                  </a:outerShdw>
                </a:effectLst>
                <a:latin typeface="Vivaldi" pitchFamily="66" charset="0"/>
              </a:rPr>
              <a:t> Hassan, </a:t>
            </a:r>
          </a:p>
          <a:p>
            <a:r>
              <a:rPr lang="en-US" sz="2400" spc="100" dirty="0" smtClean="0">
                <a:ln w="18000">
                  <a:solidFill>
                    <a:srgbClr val="CCFFFF"/>
                  </a:solidFill>
                  <a:prstDash val="solid"/>
                </a:ln>
                <a:solidFill>
                  <a:schemeClr val="bg1"/>
                </a:solidFill>
                <a:effectLst>
                  <a:outerShdw blurRad="25000" dist="20000" dir="16020000" algn="tl">
                    <a:schemeClr val="accent1">
                      <a:satMod val="200000"/>
                      <a:shade val="1000"/>
                      <a:alpha val="60000"/>
                    </a:schemeClr>
                  </a:outerShdw>
                </a:effectLst>
                <a:latin typeface="Corbel" pitchFamily="34" charset="0"/>
                <a:cs typeface="David Transparent" pitchFamily="2" charset="-79"/>
              </a:rPr>
              <a:t>ISTAC, IIUM</a:t>
            </a:r>
            <a:endParaRPr lang="en-US" sz="2400" spc="100" dirty="0">
              <a:ln w="18000">
                <a:solidFill>
                  <a:srgbClr val="CCFFFF"/>
                </a:solidFill>
                <a:prstDash val="solid"/>
              </a:ln>
              <a:solidFill>
                <a:schemeClr val="bg1"/>
              </a:solidFill>
              <a:effectLst>
                <a:outerShdw blurRad="25000" dist="20000" dir="16020000" algn="tl">
                  <a:schemeClr val="accent1">
                    <a:satMod val="200000"/>
                    <a:shade val="1000"/>
                    <a:alpha val="60000"/>
                  </a:schemeClr>
                </a:outerShdw>
              </a:effectLst>
              <a:latin typeface="Corbel" pitchFamily="34" charset="0"/>
              <a:cs typeface="David Transparent" pitchFamily="2" charset="-79"/>
            </a:endParaRPr>
          </a:p>
        </p:txBody>
      </p:sp>
      <p:sp>
        <p:nvSpPr>
          <p:cNvPr id="6" name="Slide Number Placeholder 5"/>
          <p:cNvSpPr>
            <a:spLocks noGrp="1"/>
          </p:cNvSpPr>
          <p:nvPr>
            <p:ph type="sldNum" sz="quarter" idx="12"/>
          </p:nvPr>
        </p:nvSpPr>
        <p:spPr/>
        <p:txBody>
          <a:bodyPr/>
          <a:lstStyle/>
          <a:p>
            <a:fld id="{B9D356F0-8035-43A6-B9CD-30AAF35D6D17}" type="slidenum">
              <a:rPr lang="en-US" smtClean="0"/>
              <a:pPr/>
              <a:t>1</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350837"/>
            <a:ext cx="8229600" cy="5440363"/>
          </a:xfrm>
        </p:spPr>
        <p:txBody>
          <a:bodyPr>
            <a:noAutofit/>
          </a:bodyPr>
          <a:lstStyle/>
          <a:p>
            <a:pPr algn="just">
              <a:buFont typeface="Wingdings" pitchFamily="2" charset="2"/>
              <a:buChar char="q"/>
            </a:pPr>
            <a:r>
              <a:rPr lang="en-US" sz="2200" dirty="0" err="1" smtClean="0">
                <a:solidFill>
                  <a:srgbClr val="CCFFFF"/>
                </a:solidFill>
                <a:latin typeface="Constantia" pitchFamily="18" charset="0"/>
              </a:rPr>
              <a:t>Natsir</a:t>
            </a:r>
            <a:r>
              <a:rPr lang="en-US" sz="2200" dirty="0" smtClean="0">
                <a:solidFill>
                  <a:srgbClr val="CCFFFF"/>
                </a:solidFill>
                <a:latin typeface="Constantia" pitchFamily="18" charset="0"/>
              </a:rPr>
              <a:t> began to associate with well-known scholars of Islam like </a:t>
            </a:r>
            <a:r>
              <a:rPr lang="en-US" sz="2200" dirty="0" err="1" smtClean="0">
                <a:solidFill>
                  <a:srgbClr val="CCFFFF"/>
                </a:solidFill>
                <a:latin typeface="Constantia" pitchFamily="18" charset="0"/>
              </a:rPr>
              <a:t>Agus</a:t>
            </a:r>
            <a:r>
              <a:rPr lang="en-US" sz="2200" dirty="0" smtClean="0">
                <a:solidFill>
                  <a:srgbClr val="CCFFFF"/>
                </a:solidFill>
                <a:latin typeface="Constantia" pitchFamily="18" charset="0"/>
              </a:rPr>
              <a:t> </a:t>
            </a:r>
            <a:r>
              <a:rPr lang="en-US" sz="2200" dirty="0" err="1" smtClean="0">
                <a:solidFill>
                  <a:srgbClr val="CCFFFF"/>
                </a:solidFill>
                <a:latin typeface="Constantia" pitchFamily="18" charset="0"/>
              </a:rPr>
              <a:t>Salim</a:t>
            </a:r>
            <a:r>
              <a:rPr lang="en-US" sz="2200" dirty="0" smtClean="0">
                <a:solidFill>
                  <a:srgbClr val="CCFFFF"/>
                </a:solidFill>
                <a:latin typeface="Constantia" pitchFamily="18" charset="0"/>
              </a:rPr>
              <a:t>, and in the mid 1930s he took </a:t>
            </a:r>
            <a:r>
              <a:rPr lang="en-US" sz="2200" dirty="0" err="1" smtClean="0">
                <a:solidFill>
                  <a:srgbClr val="CCFFFF"/>
                </a:solidFill>
                <a:latin typeface="Constantia" pitchFamily="18" charset="0"/>
              </a:rPr>
              <a:t>Salim's</a:t>
            </a:r>
            <a:r>
              <a:rPr lang="en-US" sz="2200" dirty="0" smtClean="0">
                <a:solidFill>
                  <a:srgbClr val="CCFFFF"/>
                </a:solidFill>
                <a:latin typeface="Constantia" pitchFamily="18" charset="0"/>
              </a:rPr>
              <a:t> place in discussing the relationship between Islam and the state with future-president Sukarno. In 1938, he enrolled as a member of </a:t>
            </a:r>
            <a:r>
              <a:rPr lang="en-US" sz="2200" dirty="0" err="1" smtClean="0">
                <a:solidFill>
                  <a:srgbClr val="CCFFFF"/>
                </a:solidFill>
                <a:latin typeface="Constantia" pitchFamily="18" charset="0"/>
              </a:rPr>
              <a:t>Partai</a:t>
            </a:r>
            <a:r>
              <a:rPr lang="en-US" sz="2200" dirty="0" smtClean="0">
                <a:solidFill>
                  <a:srgbClr val="CCFFFF"/>
                </a:solidFill>
                <a:latin typeface="Constantia" pitchFamily="18" charset="0"/>
              </a:rPr>
              <a:t> Islam Indonesia (The Indonesian Islamic Party), and became the chairman of the Bandung branch from 1940 until 1942.</a:t>
            </a:r>
            <a:r>
              <a:rPr lang="en-US" sz="2200" baseline="30000" dirty="0" smtClean="0">
                <a:solidFill>
                  <a:srgbClr val="CCFFFF"/>
                </a:solidFill>
                <a:latin typeface="Constantia" pitchFamily="18" charset="0"/>
              </a:rPr>
              <a:t> </a:t>
            </a:r>
            <a:r>
              <a:rPr lang="en-US" sz="2200" dirty="0" smtClean="0">
                <a:solidFill>
                  <a:srgbClr val="CCFFFF"/>
                </a:solidFill>
                <a:latin typeface="Constantia" pitchFamily="18" charset="0"/>
              </a:rPr>
              <a:t>He was also employed as the Bandung Bureau Head of Education until 1945. During the Japanese occupation, he joined </a:t>
            </a:r>
            <a:r>
              <a:rPr lang="en-US" sz="2200" dirty="0" err="1" smtClean="0">
                <a:solidFill>
                  <a:srgbClr val="CCFFFF"/>
                </a:solidFill>
                <a:latin typeface="Constantia" pitchFamily="18" charset="0"/>
              </a:rPr>
              <a:t>Majelis</a:t>
            </a:r>
            <a:r>
              <a:rPr lang="en-US" sz="2200" dirty="0" smtClean="0">
                <a:solidFill>
                  <a:srgbClr val="CCFFFF"/>
                </a:solidFill>
                <a:latin typeface="Constantia" pitchFamily="18" charset="0"/>
              </a:rPr>
              <a:t> Islam </a:t>
            </a:r>
            <a:r>
              <a:rPr lang="en-US" sz="2200" dirty="0" err="1" smtClean="0">
                <a:solidFill>
                  <a:srgbClr val="CCFFFF"/>
                </a:solidFill>
                <a:latin typeface="Constantia" pitchFamily="18" charset="0"/>
              </a:rPr>
              <a:t>A'la</a:t>
            </a:r>
            <a:r>
              <a:rPr lang="en-US" sz="2200" dirty="0" smtClean="0">
                <a:solidFill>
                  <a:srgbClr val="CCFFFF"/>
                </a:solidFill>
                <a:latin typeface="Constantia" pitchFamily="18" charset="0"/>
              </a:rPr>
              <a:t> Indonesia (changed to </a:t>
            </a:r>
            <a:r>
              <a:rPr lang="en-US" sz="2200" dirty="0" err="1" smtClean="0">
                <a:solidFill>
                  <a:srgbClr val="CCFFFF"/>
                </a:solidFill>
                <a:latin typeface="Constantia" pitchFamily="18" charset="0"/>
              </a:rPr>
              <a:t>Majelis</a:t>
            </a:r>
            <a:r>
              <a:rPr lang="en-US" sz="2200" dirty="0" smtClean="0">
                <a:solidFill>
                  <a:srgbClr val="CCFFFF"/>
                </a:solidFill>
                <a:latin typeface="Constantia" pitchFamily="18" charset="0"/>
              </a:rPr>
              <a:t> </a:t>
            </a:r>
            <a:r>
              <a:rPr lang="en-US" sz="2200" dirty="0" err="1" smtClean="0">
                <a:solidFill>
                  <a:srgbClr val="CCFFFF"/>
                </a:solidFill>
                <a:latin typeface="Constantia" pitchFamily="18" charset="0"/>
              </a:rPr>
              <a:t>Syura</a:t>
            </a:r>
            <a:r>
              <a:rPr lang="en-US" sz="2200" dirty="0" smtClean="0">
                <a:solidFill>
                  <a:srgbClr val="CCFFFF"/>
                </a:solidFill>
                <a:latin typeface="Constantia" pitchFamily="18" charset="0"/>
              </a:rPr>
              <a:t> </a:t>
            </a:r>
            <a:r>
              <a:rPr lang="en-US" sz="2200" dirty="0" err="1" smtClean="0">
                <a:solidFill>
                  <a:srgbClr val="CCFFFF"/>
                </a:solidFill>
                <a:latin typeface="Constantia" pitchFamily="18" charset="0"/>
              </a:rPr>
              <a:t>Muslimim</a:t>
            </a:r>
            <a:r>
              <a:rPr lang="en-US" sz="2200" dirty="0" smtClean="0">
                <a:solidFill>
                  <a:srgbClr val="CCFFFF"/>
                </a:solidFill>
                <a:latin typeface="Constantia" pitchFamily="18" charset="0"/>
              </a:rPr>
              <a:t> Indonesia later), and became one of its chairmen from 1945 until the party was banned.</a:t>
            </a:r>
          </a:p>
          <a:p>
            <a:pPr algn="just">
              <a:buFont typeface="Wingdings" pitchFamily="2" charset="2"/>
              <a:buChar char="q"/>
            </a:pPr>
            <a:r>
              <a:rPr lang="en-US" sz="2200" dirty="0" smtClean="0">
                <a:solidFill>
                  <a:srgbClr val="CCFFFF"/>
                </a:solidFill>
                <a:latin typeface="Constantia" pitchFamily="18" charset="0"/>
              </a:rPr>
              <a:t>After the Proclamation of Indonesian Independence, he became a Central Indonesian National Committee</a:t>
            </a:r>
            <a:r>
              <a:rPr lang="en-US" sz="2200" dirty="0">
                <a:solidFill>
                  <a:srgbClr val="CCFFFF"/>
                </a:solidFill>
                <a:latin typeface="Constantia" pitchFamily="18" charset="0"/>
              </a:rPr>
              <a:t> </a:t>
            </a:r>
            <a:r>
              <a:rPr lang="en-US" sz="2200" dirty="0" smtClean="0">
                <a:solidFill>
                  <a:srgbClr val="CCFFFF"/>
                </a:solidFill>
                <a:latin typeface="Constantia" pitchFamily="18" charset="0"/>
              </a:rPr>
              <a:t>member. On 3 April 1950, he proposed a motion called </a:t>
            </a:r>
            <a:r>
              <a:rPr lang="en-US" sz="2200" i="1" dirty="0" err="1" smtClean="0">
                <a:solidFill>
                  <a:srgbClr val="CCFFFF"/>
                </a:solidFill>
                <a:latin typeface="Constantia" pitchFamily="18" charset="0"/>
              </a:rPr>
              <a:t>Mosi</a:t>
            </a:r>
            <a:r>
              <a:rPr lang="en-US" sz="2200" i="1" dirty="0" smtClean="0">
                <a:solidFill>
                  <a:srgbClr val="CCFFFF"/>
                </a:solidFill>
                <a:latin typeface="Constantia" pitchFamily="18" charset="0"/>
              </a:rPr>
              <a:t> Integral </a:t>
            </a:r>
            <a:r>
              <a:rPr lang="en-US" sz="2200" i="1" dirty="0" err="1" smtClean="0">
                <a:solidFill>
                  <a:srgbClr val="CCFFFF"/>
                </a:solidFill>
                <a:latin typeface="Constantia" pitchFamily="18" charset="0"/>
              </a:rPr>
              <a:t>Natsir</a:t>
            </a:r>
            <a:r>
              <a:rPr lang="en-US" sz="2200" dirty="0" smtClean="0">
                <a:solidFill>
                  <a:srgbClr val="CCFFFF"/>
                </a:solidFill>
                <a:latin typeface="Constantia" pitchFamily="18" charset="0"/>
              </a:rPr>
              <a:t>, that united Indonesia after an agreement which divided Indonesia to seventeen states. Soon afterwards, he became prime minister, influenced by his role as the head of </a:t>
            </a:r>
            <a:r>
              <a:rPr lang="en-US" sz="2200" dirty="0" err="1" smtClean="0">
                <a:solidFill>
                  <a:srgbClr val="CCFFFF"/>
                </a:solidFill>
                <a:latin typeface="Constantia" pitchFamily="18" charset="0"/>
              </a:rPr>
              <a:t>Masyumi</a:t>
            </a:r>
            <a:r>
              <a:rPr lang="en-US" sz="2200" dirty="0" smtClean="0">
                <a:solidFill>
                  <a:srgbClr val="CCFFFF"/>
                </a:solidFill>
                <a:latin typeface="Constantia" pitchFamily="18" charset="0"/>
              </a:rPr>
              <a:t>. He served until 1951</a:t>
            </a:r>
          </a:p>
          <a:p>
            <a:pPr algn="just">
              <a:buNone/>
            </a:pPr>
            <a:endParaRPr lang="en-US" sz="22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solidFill>
                <a:schemeClr val="accent5">
                  <a:lumMod val="20000"/>
                  <a:lumOff val="80000"/>
                </a:schemeClr>
              </a:solidFill>
            </a:endParaRPr>
          </a:p>
        </p:txBody>
      </p:sp>
      <p:sp>
        <p:nvSpPr>
          <p:cNvPr id="3" name="Content Placeholder 2"/>
          <p:cNvSpPr>
            <a:spLocks noGrp="1"/>
          </p:cNvSpPr>
          <p:nvPr>
            <p:ph idx="1"/>
          </p:nvPr>
        </p:nvSpPr>
        <p:spPr/>
        <p:txBody>
          <a:bodyPr>
            <a:normAutofit fontScale="85000" lnSpcReduction="20000"/>
          </a:bodyPr>
          <a:lstStyle/>
          <a:p>
            <a:pPr algn="just">
              <a:buFont typeface="Wingdings" pitchFamily="2" charset="2"/>
              <a:buChar char="q"/>
            </a:pPr>
            <a:r>
              <a:rPr lang="en-US" dirty="0" smtClean="0">
                <a:solidFill>
                  <a:srgbClr val="CCFFFF"/>
                </a:solidFill>
                <a:latin typeface="Constantia" pitchFamily="18" charset="0"/>
              </a:rPr>
              <a:t>In the Guided Democracy era, he opposed the government and joined the Revolutionary Government of the Republic of Indonesia. As a result, he was arrested and imprisoned in Malang from 1962 until 1964. He was released by the New Order government in July 1966.</a:t>
            </a:r>
          </a:p>
          <a:p>
            <a:pPr algn="just">
              <a:buFont typeface="Wingdings" pitchFamily="2" charset="2"/>
              <a:buChar char="q"/>
            </a:pPr>
            <a:r>
              <a:rPr lang="en-US" dirty="0" smtClean="0">
                <a:solidFill>
                  <a:srgbClr val="CCFFFF"/>
                </a:solidFill>
                <a:latin typeface="Constantia" pitchFamily="18" charset="0"/>
              </a:rPr>
              <a:t>After his release from prison,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became increasingly involved with organizations related to Islam, including the </a:t>
            </a:r>
            <a:r>
              <a:rPr lang="en-US" dirty="0" err="1" smtClean="0">
                <a:solidFill>
                  <a:srgbClr val="CCFFFF"/>
                </a:solidFill>
                <a:latin typeface="Constantia" pitchFamily="18" charset="0"/>
              </a:rPr>
              <a:t>Majlis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Ta'sisi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Rabitah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Islami</a:t>
            </a:r>
            <a:r>
              <a:rPr lang="en-US" dirty="0" smtClean="0">
                <a:solidFill>
                  <a:srgbClr val="CCFFFF"/>
                </a:solidFill>
                <a:latin typeface="Constantia" pitchFamily="18" charset="0"/>
              </a:rPr>
              <a:t> and </a:t>
            </a:r>
            <a:r>
              <a:rPr lang="en-US" dirty="0" err="1" smtClean="0">
                <a:solidFill>
                  <a:srgbClr val="CCFFFF"/>
                </a:solidFill>
                <a:latin typeface="Constantia" pitchFamily="18" charset="0"/>
              </a:rPr>
              <a:t>Majlis</a:t>
            </a:r>
            <a:r>
              <a:rPr lang="en-US" dirty="0" smtClean="0">
                <a:solidFill>
                  <a:srgbClr val="CCFFFF"/>
                </a:solidFill>
                <a:latin typeface="Constantia" pitchFamily="18" charset="0"/>
              </a:rPr>
              <a:t> Ala al-</a:t>
            </a:r>
            <a:r>
              <a:rPr lang="en-US" dirty="0" err="1" smtClean="0">
                <a:solidFill>
                  <a:srgbClr val="CCFFFF"/>
                </a:solidFill>
                <a:latin typeface="Constantia" pitchFamily="18" charset="0"/>
              </a:rPr>
              <a:t>Alami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lil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Masjid</a:t>
            </a:r>
            <a:r>
              <a:rPr lang="en-US" dirty="0" smtClean="0">
                <a:solidFill>
                  <a:srgbClr val="CCFFFF"/>
                </a:solidFill>
                <a:latin typeface="Constantia" pitchFamily="18" charset="0"/>
              </a:rPr>
              <a:t>, both in Mecca, the Oxford Centre for Islamic Studies in England, and the World Muslim Congress in Karachi, Pakistan.</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solidFill>
                <a:schemeClr val="accent5">
                  <a:lumMod val="20000"/>
                  <a:lumOff val="80000"/>
                </a:schemeClr>
              </a:solidFill>
            </a:endParaRPr>
          </a:p>
        </p:txBody>
      </p:sp>
      <p:sp>
        <p:nvSpPr>
          <p:cNvPr id="3" name="Content Placeholder 2"/>
          <p:cNvSpPr>
            <a:spLocks noGrp="1"/>
          </p:cNvSpPr>
          <p:nvPr>
            <p:ph idx="1"/>
          </p:nvPr>
        </p:nvSpPr>
        <p:spPr/>
        <p:txBody>
          <a:bodyPr/>
          <a:lstStyle/>
          <a:p>
            <a:pPr algn="just">
              <a:buFont typeface="Wingdings" pitchFamily="2" charset="2"/>
              <a:buChar char="q"/>
            </a:pPr>
            <a:r>
              <a:rPr lang="en-US" dirty="0" smtClean="0">
                <a:solidFill>
                  <a:srgbClr val="CCFFFF"/>
                </a:solidFill>
                <a:latin typeface="Constantia" pitchFamily="18" charset="0"/>
              </a:rPr>
              <a:t>In New Order era, he formed </a:t>
            </a:r>
            <a:r>
              <a:rPr lang="en-US" dirty="0" err="1" smtClean="0">
                <a:solidFill>
                  <a:srgbClr val="CCFFFF"/>
                </a:solidFill>
                <a:latin typeface="Constantia" pitchFamily="18" charset="0"/>
              </a:rPr>
              <a:t>Yayasan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Dewan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Islamiyah</a:t>
            </a:r>
            <a:r>
              <a:rPr lang="en-US" dirty="0" smtClean="0">
                <a:solidFill>
                  <a:srgbClr val="CCFFFF"/>
                </a:solidFill>
                <a:latin typeface="Constantia" pitchFamily="18" charset="0"/>
              </a:rPr>
              <a:t> Indonesia. He also criticized government policy, like when he signed the </a:t>
            </a:r>
            <a:r>
              <a:rPr lang="en-US" dirty="0" err="1" smtClean="0">
                <a:solidFill>
                  <a:srgbClr val="CCFFFF"/>
                </a:solidFill>
                <a:latin typeface="Constantia" pitchFamily="18" charset="0"/>
              </a:rPr>
              <a:t>Petisi</a:t>
            </a:r>
            <a:r>
              <a:rPr lang="en-US" dirty="0" smtClean="0">
                <a:solidFill>
                  <a:srgbClr val="CCFFFF"/>
                </a:solidFill>
                <a:latin typeface="Constantia" pitchFamily="18" charset="0"/>
              </a:rPr>
              <a:t> 50 on 5 May 1980, which caused him to be banned from going </a:t>
            </a:r>
            <a:r>
              <a:rPr lang="en-US" dirty="0" err="1" smtClean="0">
                <a:solidFill>
                  <a:srgbClr val="CCFFFF"/>
                </a:solidFill>
                <a:latin typeface="Constantia" pitchFamily="18" charset="0"/>
              </a:rPr>
              <a:t>overseas.He</a:t>
            </a:r>
            <a:r>
              <a:rPr lang="en-US" dirty="0" smtClean="0">
                <a:solidFill>
                  <a:srgbClr val="CCFFFF"/>
                </a:solidFill>
                <a:latin typeface="Constantia" pitchFamily="18" charset="0"/>
              </a:rPr>
              <a:t> died on 6 February 1993 in Jakarta.</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Politics and views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Autofit/>
          </a:bodyPr>
          <a:lstStyle/>
          <a:p>
            <a:pPr algn="just">
              <a:buFont typeface="Wingdings" pitchFamily="2" charset="2"/>
              <a:buChar char="q"/>
            </a:pPr>
            <a:r>
              <a:rPr lang="en-US" sz="1900" dirty="0" smtClean="0">
                <a:solidFill>
                  <a:srgbClr val="CCFFFF"/>
                </a:solidFill>
                <a:latin typeface="Constantia" pitchFamily="18" charset="0"/>
              </a:rPr>
              <a:t>According to </a:t>
            </a:r>
            <a:r>
              <a:rPr lang="en-US" sz="1900" dirty="0" err="1" smtClean="0">
                <a:solidFill>
                  <a:srgbClr val="CCFFFF"/>
                </a:solidFill>
                <a:latin typeface="Constantia" pitchFamily="18" charset="0"/>
              </a:rPr>
              <a:t>Natsir</a:t>
            </a:r>
            <a:r>
              <a:rPr lang="en-US" sz="1900" dirty="0" smtClean="0">
                <a:solidFill>
                  <a:srgbClr val="CCFFFF"/>
                </a:solidFill>
                <a:latin typeface="Constantia" pitchFamily="18" charset="0"/>
              </a:rPr>
              <a:t>, his politics were religiously motivated, with </a:t>
            </a:r>
            <a:r>
              <a:rPr lang="en-US" sz="1900" dirty="0" err="1" smtClean="0">
                <a:solidFill>
                  <a:srgbClr val="CCFFFF"/>
                </a:solidFill>
                <a:latin typeface="Constantia" pitchFamily="18" charset="0"/>
              </a:rPr>
              <a:t>ayat</a:t>
            </a:r>
            <a:r>
              <a:rPr lang="en-US" sz="1900" dirty="0" smtClean="0">
                <a:solidFill>
                  <a:srgbClr val="CCFFFF"/>
                </a:solidFill>
                <a:latin typeface="Constantia" pitchFamily="18" charset="0"/>
              </a:rPr>
              <a:t> 56 of the </a:t>
            </a:r>
            <a:r>
              <a:rPr lang="en-US" sz="1900" dirty="0" err="1" smtClean="0">
                <a:solidFill>
                  <a:srgbClr val="CCFFFF"/>
                </a:solidFill>
                <a:latin typeface="Constantia" pitchFamily="18" charset="0"/>
              </a:rPr>
              <a:t>Adh-Dhariyat</a:t>
            </a:r>
            <a:r>
              <a:rPr lang="en-US" sz="1900" dirty="0" smtClean="0">
                <a:solidFill>
                  <a:srgbClr val="CCFFFF"/>
                </a:solidFill>
                <a:latin typeface="Constantia" pitchFamily="18" charset="0"/>
              </a:rPr>
              <a:t> as justification. His goal as a politician was to ensure that the Muslim community lived in a state where Islamic teachings "applied in the life of individual, society, and the state of the Republic of Indonesia". He also fought for human rights and the modernization of Islam.</a:t>
            </a:r>
          </a:p>
          <a:p>
            <a:pPr algn="just">
              <a:buFont typeface="Wingdings" pitchFamily="2" charset="2"/>
              <a:buChar char="q"/>
            </a:pPr>
            <a:r>
              <a:rPr lang="en-US" sz="1900" dirty="0" smtClean="0">
                <a:solidFill>
                  <a:srgbClr val="CCFFFF"/>
                </a:solidFill>
                <a:latin typeface="Constantia" pitchFamily="18" charset="0"/>
              </a:rPr>
              <a:t>Unlike the </a:t>
            </a:r>
            <a:r>
              <a:rPr lang="en-US" sz="1900" dirty="0" err="1" smtClean="0">
                <a:solidFill>
                  <a:srgbClr val="CCFFFF"/>
                </a:solidFill>
                <a:latin typeface="Constantia" pitchFamily="18" charset="0"/>
              </a:rPr>
              <a:t>Kemalist</a:t>
            </a:r>
            <a:r>
              <a:rPr lang="en-US" sz="1900" dirty="0" smtClean="0">
                <a:solidFill>
                  <a:srgbClr val="CCFFFF"/>
                </a:solidFill>
                <a:latin typeface="Constantia" pitchFamily="18" charset="0"/>
              </a:rPr>
              <a:t> Sukarno, who viewed religion as an entity separated from the nation, </a:t>
            </a:r>
            <a:r>
              <a:rPr lang="en-US" sz="1900" dirty="0" err="1" smtClean="0">
                <a:solidFill>
                  <a:srgbClr val="CCFFFF"/>
                </a:solidFill>
                <a:latin typeface="Constantia" pitchFamily="18" charset="0"/>
              </a:rPr>
              <a:t>Natsir</a:t>
            </a:r>
            <a:r>
              <a:rPr lang="en-US" sz="1900" dirty="0" smtClean="0">
                <a:solidFill>
                  <a:srgbClr val="CCFFFF"/>
                </a:solidFill>
                <a:latin typeface="Constantia" pitchFamily="18" charset="0"/>
              </a:rPr>
              <a:t> believed that the separation of church and state was not applicable to Indonesia, as he saw it was an intrinsic part of their culture and one of the main reasons they fought for independence. To support his position, he often quoted William Montgomery Watt, saying that Islam is not just a religion, but an entire culture. After independence, </a:t>
            </a:r>
            <a:r>
              <a:rPr lang="en-US" sz="1900" dirty="0" err="1" smtClean="0">
                <a:solidFill>
                  <a:srgbClr val="CCFFFF"/>
                </a:solidFill>
                <a:latin typeface="Constantia" pitchFamily="18" charset="0"/>
              </a:rPr>
              <a:t>Natsir</a:t>
            </a:r>
            <a:r>
              <a:rPr lang="en-US" sz="1900" dirty="0" smtClean="0">
                <a:solidFill>
                  <a:srgbClr val="CCFFFF"/>
                </a:solidFill>
                <a:latin typeface="Constantia" pitchFamily="18" charset="0"/>
              </a:rPr>
              <a:t> became increasingly disheartened by how Sukarno, and later Suharto, dealt with religion, writing in the early 1970s that Indonesia was treating Islam as one would treat "a cat with ring-worms". He later began trying to bring </a:t>
            </a:r>
            <a:r>
              <a:rPr lang="en-US" sz="1900" dirty="0" err="1" smtClean="0">
                <a:solidFill>
                  <a:srgbClr val="CCFFFF"/>
                </a:solidFill>
                <a:latin typeface="Constantia" pitchFamily="18" charset="0"/>
              </a:rPr>
              <a:t>Pancasila</a:t>
            </a:r>
            <a:r>
              <a:rPr lang="en-US" sz="1900" dirty="0" smtClean="0">
                <a:solidFill>
                  <a:srgbClr val="CCFFFF"/>
                </a:solidFill>
                <a:latin typeface="Constantia" pitchFamily="18" charset="0"/>
              </a:rPr>
              <a:t>, the state philosophy of Indonesia, completely in accordance with Islam.</a:t>
            </a:r>
          </a:p>
          <a:p>
            <a:pPr algn="just"/>
            <a:endParaRPr lang="en-US" sz="19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13</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Writings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85000" lnSpcReduction="20000"/>
          </a:bodyPr>
          <a:lstStyle/>
          <a:p>
            <a:pPr algn="just">
              <a:buFont typeface="Wingdings" pitchFamily="2" charset="2"/>
              <a:buChar char="q"/>
            </a:pP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published 45 books or monographs and several hundred articles dealing with his views of Islam. His early works, published in Dutch and Indonesian,</a:t>
            </a:r>
            <a:r>
              <a:rPr lang="en-US" baseline="30000" dirty="0">
                <a:solidFill>
                  <a:srgbClr val="CCFFFF"/>
                </a:solidFill>
                <a:latin typeface="Constantia" pitchFamily="18" charset="0"/>
              </a:rPr>
              <a:t> </a:t>
            </a:r>
            <a:r>
              <a:rPr lang="en-US" dirty="0" smtClean="0">
                <a:solidFill>
                  <a:srgbClr val="CCFFFF"/>
                </a:solidFill>
                <a:latin typeface="Constantia" pitchFamily="18" charset="0"/>
              </a:rPr>
              <a:t>dealt with Islamic doctrine, culture, the relationship between Islam and politics, and the role of women in Islam. His later works included some written in English</a:t>
            </a:r>
            <a:r>
              <a:rPr lang="en-US" baseline="30000" dirty="0">
                <a:solidFill>
                  <a:srgbClr val="CCFFFF"/>
                </a:solidFill>
                <a:latin typeface="Constantia" pitchFamily="18" charset="0"/>
              </a:rPr>
              <a:t> </a:t>
            </a:r>
            <a:r>
              <a:rPr lang="en-US" dirty="0" smtClean="0">
                <a:solidFill>
                  <a:srgbClr val="CCFFFF"/>
                </a:solidFill>
                <a:latin typeface="Constantia" pitchFamily="18" charset="0"/>
              </a:rPr>
              <a:t>and focused more on politics, as well as the preaching of Islam and Christian-Muslim relations.</a:t>
            </a:r>
            <a:r>
              <a:rPr lang="en-US" baseline="30000" dirty="0">
                <a:solidFill>
                  <a:srgbClr val="CCFFFF"/>
                </a:solidFill>
                <a:latin typeface="Constantia" pitchFamily="18" charset="0"/>
              </a:rPr>
              <a:t> </a:t>
            </a:r>
            <a:r>
              <a:rPr lang="en-US" dirty="0" err="1" smtClean="0">
                <a:solidFill>
                  <a:srgbClr val="CCFFFF"/>
                </a:solidFill>
                <a:latin typeface="Constantia" pitchFamily="18" charset="0"/>
              </a:rPr>
              <a:t>Ajip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Rosidi</a:t>
            </a:r>
            <a:r>
              <a:rPr lang="en-US" dirty="0" smtClean="0">
                <a:solidFill>
                  <a:srgbClr val="CCFFFF"/>
                </a:solidFill>
                <a:latin typeface="Constantia" pitchFamily="18" charset="0"/>
              </a:rPr>
              <a:t> and </a:t>
            </a:r>
            <a:r>
              <a:rPr lang="en-US" dirty="0" err="1" smtClean="0">
                <a:solidFill>
                  <a:srgbClr val="CCFFFF"/>
                </a:solidFill>
                <a:latin typeface="Constantia" pitchFamily="18" charset="0"/>
              </a:rPr>
              <a:t>Haji</a:t>
            </a:r>
            <a:r>
              <a:rPr lang="en-US" dirty="0" smtClean="0">
                <a:solidFill>
                  <a:srgbClr val="CCFFFF"/>
                </a:solidFill>
                <a:latin typeface="Constantia" pitchFamily="18" charset="0"/>
              </a:rPr>
              <a:t> Abdul </a:t>
            </a:r>
            <a:r>
              <a:rPr lang="en-US" dirty="0" err="1" smtClean="0">
                <a:solidFill>
                  <a:srgbClr val="CCFFFF"/>
                </a:solidFill>
                <a:latin typeface="Constantia" pitchFamily="18" charset="0"/>
              </a:rPr>
              <a:t>Malik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Karim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Amrullah</a:t>
            </a:r>
            <a:r>
              <a:rPr lang="en-US" dirty="0" smtClean="0">
                <a:solidFill>
                  <a:srgbClr val="CCFFFF"/>
                </a:solidFill>
                <a:latin typeface="Constantia" pitchFamily="18" charset="0"/>
              </a:rPr>
              <a:t> have noted that </a:t>
            </a:r>
            <a:r>
              <a:rPr lang="en-US" dirty="0" err="1" smtClean="0">
                <a:solidFill>
                  <a:srgbClr val="CCFFFF"/>
                </a:solidFill>
                <a:latin typeface="Constantia" pitchFamily="18" charset="0"/>
              </a:rPr>
              <a:t>Natsir's</a:t>
            </a:r>
            <a:r>
              <a:rPr lang="en-US" dirty="0" smtClean="0">
                <a:solidFill>
                  <a:srgbClr val="CCFFFF"/>
                </a:solidFill>
                <a:latin typeface="Constantia" pitchFamily="18" charset="0"/>
              </a:rPr>
              <a:t> writings serve both as historical records and also as guides for future Muslims.</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14</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Legacy</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85000" lnSpcReduction="10000"/>
          </a:bodyPr>
          <a:lstStyle/>
          <a:p>
            <a:pPr algn="just">
              <a:buFont typeface="Wingdings" pitchFamily="2" charset="2"/>
              <a:buChar char="q"/>
            </a:pPr>
            <a:r>
              <a:rPr lang="en-US" dirty="0" smtClean="0">
                <a:solidFill>
                  <a:srgbClr val="CCFFFF"/>
                </a:solidFill>
                <a:latin typeface="Constantia" pitchFamily="18" charset="0"/>
              </a:rPr>
              <a:t>In 1980, he received award from King Faisal Foundation. In academic, he received doctorate honorary degree from Islamic University of Lebanon in 1967 for literature. In 1991, he also received an </a:t>
            </a:r>
            <a:r>
              <a:rPr lang="en-US" dirty="0" err="1" smtClean="0">
                <a:solidFill>
                  <a:srgbClr val="CCFFFF"/>
                </a:solidFill>
                <a:latin typeface="Constantia" pitchFamily="18" charset="0"/>
              </a:rPr>
              <a:t>honourary</a:t>
            </a:r>
            <a:r>
              <a:rPr lang="en-US" dirty="0" smtClean="0">
                <a:solidFill>
                  <a:srgbClr val="CCFFFF"/>
                </a:solidFill>
                <a:latin typeface="Constantia" pitchFamily="18" charset="0"/>
              </a:rPr>
              <a:t> doctorate from </a:t>
            </a:r>
            <a:r>
              <a:rPr lang="en-US" dirty="0" err="1" smtClean="0">
                <a:solidFill>
                  <a:srgbClr val="CCFFFF"/>
                </a:solidFill>
                <a:latin typeface="Constantia" pitchFamily="18" charset="0"/>
              </a:rPr>
              <a:t>Universiti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Kebangsaan</a:t>
            </a:r>
            <a:r>
              <a:rPr lang="en-US" dirty="0" smtClean="0">
                <a:solidFill>
                  <a:srgbClr val="CCFFFF"/>
                </a:solidFill>
                <a:latin typeface="Constantia" pitchFamily="18" charset="0"/>
              </a:rPr>
              <a:t> Malaysia and </a:t>
            </a:r>
            <a:r>
              <a:rPr lang="en-US" dirty="0" err="1" smtClean="0">
                <a:solidFill>
                  <a:srgbClr val="CCFFFF"/>
                </a:solidFill>
                <a:latin typeface="Constantia" pitchFamily="18" charset="0"/>
              </a:rPr>
              <a:t>Universiti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Sains</a:t>
            </a:r>
            <a:r>
              <a:rPr lang="en-US" dirty="0" smtClean="0">
                <a:solidFill>
                  <a:srgbClr val="CCFFFF"/>
                </a:solidFill>
                <a:latin typeface="Constantia" pitchFamily="18" charset="0"/>
              </a:rPr>
              <a:t> Malaysia for Islamic ideas. On 10 November 2008 he was </a:t>
            </a:r>
            <a:r>
              <a:rPr lang="en-US" dirty="0" err="1" smtClean="0">
                <a:solidFill>
                  <a:srgbClr val="CCFFFF"/>
                </a:solidFill>
                <a:latin typeface="Constantia" pitchFamily="18" charset="0"/>
              </a:rPr>
              <a:t>honoured</a:t>
            </a:r>
            <a:r>
              <a:rPr lang="en-US" dirty="0" smtClean="0">
                <a:solidFill>
                  <a:srgbClr val="CCFFFF"/>
                </a:solidFill>
                <a:latin typeface="Constantia" pitchFamily="18" charset="0"/>
              </a:rPr>
              <a:t> as a national hero of Indonesia.</a:t>
            </a:r>
          </a:p>
          <a:p>
            <a:pPr algn="just">
              <a:buFont typeface="Wingdings" pitchFamily="2" charset="2"/>
              <a:buChar char="q"/>
            </a:pPr>
            <a:r>
              <a:rPr lang="en-US" dirty="0" smtClean="0">
                <a:solidFill>
                  <a:srgbClr val="CCFFFF"/>
                </a:solidFill>
                <a:latin typeface="Constantia" pitchFamily="18" charset="0"/>
              </a:rPr>
              <a:t>According to Bruce Lawrence,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was "the most prominent politician favoring Islamic reform."</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Personal life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lstStyle/>
          <a:p>
            <a:pPr algn="just">
              <a:buFont typeface="Wingdings" pitchFamily="2" charset="2"/>
              <a:buChar char="q"/>
            </a:pPr>
            <a:r>
              <a:rPr lang="en-US" dirty="0" smtClean="0">
                <a:solidFill>
                  <a:srgbClr val="CCFFFF"/>
                </a:solidFill>
                <a:latin typeface="Constantia" pitchFamily="18" charset="0"/>
              </a:rPr>
              <a:t>He married </a:t>
            </a:r>
            <a:r>
              <a:rPr lang="en-US" dirty="0" err="1" smtClean="0">
                <a:solidFill>
                  <a:srgbClr val="CCFFFF"/>
                </a:solidFill>
                <a:latin typeface="Constantia" pitchFamily="18" charset="0"/>
              </a:rPr>
              <a:t>Nurnahar</a:t>
            </a:r>
            <a:r>
              <a:rPr lang="en-US" dirty="0" smtClean="0">
                <a:solidFill>
                  <a:srgbClr val="CCFFFF"/>
                </a:solidFill>
                <a:latin typeface="Constantia" pitchFamily="18" charset="0"/>
              </a:rPr>
              <a:t> in Bandung on 20 October 1934. From their marriage, they had six children.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could reportedly speak numerous languages, including English, Dutch, French, German, and Arabic; he was also capable of understanding Esperanto.</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16</a:t>
            </a:fld>
            <a:endParaRPr lang="en-US"/>
          </a:p>
        </p:txBody>
      </p:sp>
      <p:sp>
        <p:nvSpPr>
          <p:cNvPr id="6" name="Rectangle 5"/>
          <p:cNvSpPr/>
          <p:nvPr/>
        </p:nvSpPr>
        <p:spPr>
          <a:xfrm>
            <a:off x="4724400" y="5943600"/>
            <a:ext cx="3962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Wikipedia.org (13 March 2012)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Autofit/>
          </a:bodyPr>
          <a:lstStyle/>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THE INTELLECTUALITY OF M. NATSIR: A MUCH-NEEDED MODEL FOR THIS ERA OF CORRUPTION &amp; TURBULENCE</a:t>
            </a:r>
            <a:endParaRPr lang="en-US" sz="3200" dirty="0"/>
          </a:p>
        </p:txBody>
      </p:sp>
      <p:sp>
        <p:nvSpPr>
          <p:cNvPr id="3" name="Content Placeholder 2"/>
          <p:cNvSpPr>
            <a:spLocks noGrp="1"/>
          </p:cNvSpPr>
          <p:nvPr>
            <p:ph idx="1"/>
          </p:nvPr>
        </p:nvSpPr>
        <p:spPr/>
        <p:txBody>
          <a:bodyPr>
            <a:normAutofit fontScale="77500" lnSpcReduction="20000"/>
          </a:bodyPr>
          <a:lstStyle/>
          <a:p>
            <a:pPr algn="just">
              <a:buNone/>
            </a:pPr>
            <a:r>
              <a:rPr lang="en-US" dirty="0" smtClean="0">
                <a:solidFill>
                  <a:srgbClr val="CCFFFF"/>
                </a:solidFill>
              </a:rPr>
              <a:t>	“</a:t>
            </a:r>
            <a:r>
              <a:rPr lang="en-US" i="1" dirty="0" smtClean="0">
                <a:solidFill>
                  <a:srgbClr val="CCFFFF"/>
                </a:solidFill>
              </a:rPr>
              <a:t>Last of the giants among Indonesia’s nationalist and revolutionary political leaders, he [Mohammad </a:t>
            </a:r>
            <a:r>
              <a:rPr lang="en-US" i="1" dirty="0" err="1" smtClean="0">
                <a:solidFill>
                  <a:srgbClr val="CCFFFF"/>
                </a:solidFill>
              </a:rPr>
              <a:t>Natsir</a:t>
            </a:r>
            <a:r>
              <a:rPr lang="en-US" i="1" dirty="0" smtClean="0">
                <a:solidFill>
                  <a:srgbClr val="CCFFFF"/>
                </a:solidFill>
              </a:rPr>
              <a:t>] undoubtedly had more influence on the course of Islamic thought and politics in postwar Indonesia than any of his contemporaries. By nature extraordinarily modest and unpretentious, he had a well deserved reputation for personal integrity and political probity. He always lived simply with respect to house and attire, even in 1950 as prime minister. (When I first met him in 1948 and he was the Republic’s minister of information, I found a man in what was surely the most mended shirt of any official in Yogyakarta; it was his only shirt…</a:t>
            </a:r>
            <a:r>
              <a:rPr lang="en-US" dirty="0" smtClean="0">
                <a:solidFill>
                  <a:srgbClr val="CCFFFF"/>
                </a:solidFill>
              </a:rPr>
              <a:t>.)”.</a:t>
            </a:r>
          </a:p>
          <a:p>
            <a:pPr algn="just">
              <a:buNone/>
            </a:pPr>
            <a:endParaRPr lang="en-US" dirty="0" smtClean="0">
              <a:solidFill>
                <a:srgbClr val="CCFFFF"/>
              </a:solidFill>
            </a:endParaRPr>
          </a:p>
          <a:p>
            <a:pPr algn="r">
              <a:buNone/>
            </a:pPr>
            <a:r>
              <a:rPr lang="en-US" dirty="0" smtClean="0">
                <a:solidFill>
                  <a:srgbClr val="CCFFFF"/>
                </a:solidFill>
              </a:rPr>
              <a:t>		</a:t>
            </a:r>
            <a:r>
              <a:rPr lang="en-US" sz="3100" dirty="0" smtClean="0">
                <a:solidFill>
                  <a:srgbClr val="CCFFFF"/>
                </a:solidFill>
              </a:rPr>
              <a:t>George </a:t>
            </a:r>
            <a:r>
              <a:rPr lang="en-US" sz="3100" dirty="0" err="1" smtClean="0">
                <a:solidFill>
                  <a:srgbClr val="CCFFFF"/>
                </a:solidFill>
              </a:rPr>
              <a:t>McT.Kahin</a:t>
            </a:r>
            <a:r>
              <a:rPr lang="en-US" sz="3100" dirty="0" smtClean="0">
                <a:solidFill>
                  <a:srgbClr val="CCFFFF"/>
                </a:solidFill>
              </a:rPr>
              <a:t>, </a:t>
            </a:r>
            <a:r>
              <a:rPr lang="en-US" sz="3100" i="1" dirty="0" smtClean="0">
                <a:solidFill>
                  <a:srgbClr val="CCFFFF"/>
                </a:solidFill>
              </a:rPr>
              <a:t>Indonesia</a:t>
            </a:r>
            <a:r>
              <a:rPr lang="en-US" sz="3100" dirty="0" smtClean="0">
                <a:solidFill>
                  <a:srgbClr val="CCFFFF"/>
                </a:solidFill>
              </a:rPr>
              <a:t>, vol.56 (Oct.1993);159-165.</a:t>
            </a:r>
          </a:p>
          <a:p>
            <a:pPr algn="just"/>
            <a:endParaRPr lang="en-US" dirty="0">
              <a:solidFill>
                <a:srgbClr val="CCFFFF"/>
              </a:solidFill>
            </a:endParaRPr>
          </a:p>
        </p:txBody>
      </p:sp>
      <p:sp>
        <p:nvSpPr>
          <p:cNvPr id="6" name="Slide Number Placeholder 5"/>
          <p:cNvSpPr>
            <a:spLocks noGrp="1"/>
          </p:cNvSpPr>
          <p:nvPr>
            <p:ph type="sldNum" sz="quarter" idx="12"/>
          </p:nvPr>
        </p:nvSpPr>
        <p:spPr/>
        <p:txBody>
          <a:bodyPr/>
          <a:lstStyle/>
          <a:p>
            <a:fld id="{B9D356F0-8035-43A6-B9CD-30AAF35D6D17}"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A Rare Breed of Muslim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National Leader: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sz="4000" dirty="0" smtClean="0">
                <a:solidFill>
                  <a:srgbClr val="CCFFFF"/>
                </a:solidFill>
                <a:latin typeface="Constantia" pitchFamily="18" charset="0"/>
              </a:rPr>
              <a:t>“Political probity”</a:t>
            </a:r>
            <a:endParaRPr lang="en-US" sz="4000" dirty="0" smtClean="0">
              <a:solidFill>
                <a:srgbClr val="CCFFFF"/>
              </a:solidFill>
              <a:latin typeface="Constantia" pitchFamily="18" charset="0"/>
            </a:endParaRPr>
          </a:p>
          <a:p>
            <a:pPr>
              <a:buFont typeface="Wingdings" pitchFamily="2" charset="2"/>
              <a:buChar char="v"/>
            </a:pPr>
            <a:r>
              <a:rPr lang="en-US" sz="4000" dirty="0" smtClean="0">
                <a:solidFill>
                  <a:srgbClr val="CCFFFF"/>
                </a:solidFill>
                <a:latin typeface="Constantia" pitchFamily="18" charset="0"/>
              </a:rPr>
              <a:t>“Personal integrity”</a:t>
            </a:r>
            <a:endParaRPr lang="en-US" sz="4000" dirty="0" smtClean="0">
              <a:solidFill>
                <a:srgbClr val="CCFFFF"/>
              </a:solidFill>
              <a:latin typeface="Constantia" pitchFamily="18" charset="0"/>
            </a:endParaRPr>
          </a:p>
          <a:p>
            <a:pPr>
              <a:buFont typeface="Wingdings" pitchFamily="2" charset="2"/>
              <a:buChar char="v"/>
            </a:pPr>
            <a:r>
              <a:rPr lang="en-US" sz="4000" dirty="0" smtClean="0">
                <a:solidFill>
                  <a:srgbClr val="CCFFFF"/>
                </a:solidFill>
                <a:latin typeface="Constantia" pitchFamily="18" charset="0"/>
              </a:rPr>
              <a:t>“Extraordinarily </a:t>
            </a:r>
            <a:r>
              <a:rPr lang="en-US" sz="4000" dirty="0" smtClean="0">
                <a:solidFill>
                  <a:srgbClr val="CCFFFF"/>
                </a:solidFill>
                <a:latin typeface="Constantia" pitchFamily="18" charset="0"/>
              </a:rPr>
              <a:t>modest and </a:t>
            </a:r>
            <a:r>
              <a:rPr lang="en-US" sz="4000" dirty="0" smtClean="0">
                <a:solidFill>
                  <a:srgbClr val="CCFFFF"/>
                </a:solidFill>
                <a:latin typeface="Constantia" pitchFamily="18" charset="0"/>
              </a:rPr>
              <a:t>unpretentious”</a:t>
            </a:r>
          </a:p>
          <a:p>
            <a:pPr>
              <a:buFont typeface="Wingdings" pitchFamily="2" charset="2"/>
              <a:buChar char="v"/>
            </a:pPr>
            <a:r>
              <a:rPr lang="en-US" sz="4000" dirty="0" smtClean="0">
                <a:solidFill>
                  <a:srgbClr val="CCFFFF"/>
                </a:solidFill>
                <a:latin typeface="Constantia" pitchFamily="18" charset="0"/>
              </a:rPr>
              <a:t>“A leader who has no peer up to the present time” </a:t>
            </a:r>
            <a:endParaRPr lang="en-US" sz="4000" dirty="0" smtClean="0">
              <a:solidFill>
                <a:srgbClr val="CCFFFF"/>
              </a:solidFill>
              <a:latin typeface="Constantia" pitchFamily="18" charset="0"/>
            </a:endParaRPr>
          </a:p>
          <a:p>
            <a:pPr>
              <a:buNone/>
            </a:pPr>
            <a:endParaRPr lang="en-US" sz="40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National Hero</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3600" dirty="0" smtClean="0">
                <a:solidFill>
                  <a:srgbClr val="CCFFFF"/>
                </a:solidFill>
                <a:latin typeface="Constantia" pitchFamily="18" charset="0"/>
              </a:rPr>
              <a:t>“National</a:t>
            </a:r>
            <a:r>
              <a:rPr lang="en-US" sz="3600" dirty="0" smtClean="0">
                <a:solidFill>
                  <a:srgbClr val="CCFFFF"/>
                </a:solidFill>
                <a:latin typeface="Constantia" pitchFamily="18" charset="0"/>
              </a:rPr>
              <a:t> </a:t>
            </a:r>
            <a:r>
              <a:rPr lang="en-US" sz="3600" dirty="0" smtClean="0">
                <a:solidFill>
                  <a:srgbClr val="CCFFFF"/>
                </a:solidFill>
                <a:latin typeface="Constantia" pitchFamily="18" charset="0"/>
              </a:rPr>
              <a:t>Hero”, who </a:t>
            </a:r>
            <a:r>
              <a:rPr lang="en-US" sz="3600" dirty="0" smtClean="0">
                <a:solidFill>
                  <a:srgbClr val="CCFFFF"/>
                </a:solidFill>
                <a:latin typeface="Constantia" pitchFamily="18" charset="0"/>
              </a:rPr>
              <a:t>traversed for political eras – Dutch colonialism, revolution period, Old Order of President Sukarno &amp; the New Older of President Suharto</a:t>
            </a:r>
            <a:endParaRPr lang="en-US" sz="36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19</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Picture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1828800" y="3276600"/>
            <a:ext cx="54102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304800"/>
            <a:ext cx="54102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pak natsir\10r.-200.jpg"/>
          <p:cNvPicPr>
            <a:picLocks noChangeAspect="1" noChangeArrowheads="1"/>
          </p:cNvPicPr>
          <p:nvPr/>
        </p:nvPicPr>
        <p:blipFill>
          <a:blip r:embed="rId3" cstate="print"/>
          <a:srcRect/>
          <a:stretch>
            <a:fillRect/>
          </a:stretch>
        </p:blipFill>
        <p:spPr bwMode="auto">
          <a:xfrm>
            <a:off x="1828800" y="304800"/>
            <a:ext cx="54102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3" descr="E:\pak natsir\201 (3)-200.jpg"/>
          <p:cNvPicPr>
            <a:picLocks noChangeAspect="1" noChangeArrowheads="1"/>
          </p:cNvPicPr>
          <p:nvPr/>
        </p:nvPicPr>
        <p:blipFill>
          <a:blip r:embed="rId4" cstate="print"/>
          <a:srcRect/>
          <a:stretch>
            <a:fillRect/>
          </a:stretch>
        </p:blipFill>
        <p:spPr bwMode="auto">
          <a:xfrm>
            <a:off x="1828800" y="3276600"/>
            <a:ext cx="54102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ide Number Placeholder 8"/>
          <p:cNvSpPr>
            <a:spLocks noGrp="1"/>
          </p:cNvSpPr>
          <p:nvPr>
            <p:ph type="sldNum" sz="quarter" idx="12"/>
          </p:nvPr>
        </p:nvSpPr>
        <p:spPr/>
        <p:txBody>
          <a:bodyPr/>
          <a:lstStyle/>
          <a:p>
            <a:fld id="{B9D356F0-8035-43A6-B9CD-30AAF35D6D17}" type="slidenum">
              <a:rPr lang="en-US" smtClean="0"/>
              <a:pPr/>
              <a:t>2</a:t>
            </a:fld>
            <a:endParaRPr lang="en-US"/>
          </a:p>
        </p:txBody>
      </p:sp>
    </p:spTree>
  </p:cSld>
  <p:clrMapOvr>
    <a:masterClrMapping/>
  </p:clrMapOvr>
  <p:transition>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The True </a:t>
            </a:r>
            <a:r>
              <a:rPr lang="en-US"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Tajdid</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vs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 The False </a:t>
            </a:r>
            <a:r>
              <a:rPr lang="en-US"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Tajdid</a:t>
            </a: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 </a:t>
            </a:r>
            <a:endPar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Berdakwah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jalur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Berpolitik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jalur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a:t>
            </a:r>
          </a:p>
          <a:p>
            <a:pPr algn="just">
              <a:buNone/>
            </a:pPr>
            <a:endParaRPr lang="en-US" dirty="0" smtClean="0">
              <a:solidFill>
                <a:srgbClr val="CCFFFF"/>
              </a:solidFill>
              <a:latin typeface="Constantia" pitchFamily="18" charset="0"/>
            </a:endParaRPr>
          </a:p>
          <a:p>
            <a:pPr algn="just">
              <a:buFont typeface="Wingdings" pitchFamily="2" charset="2"/>
              <a:buChar char="v"/>
            </a:pPr>
            <a:r>
              <a:rPr lang="en-US" dirty="0" smtClean="0">
                <a:solidFill>
                  <a:srgbClr val="CCFFFF"/>
                </a:solidFill>
                <a:latin typeface="Constantia" pitchFamily="18" charset="0"/>
              </a:rPr>
              <a:t>“Neo-</a:t>
            </a:r>
            <a:r>
              <a:rPr lang="en-US" dirty="0" err="1" smtClean="0">
                <a:solidFill>
                  <a:srgbClr val="CCFFFF"/>
                </a:solidFill>
                <a:latin typeface="Constantia" pitchFamily="18" charset="0"/>
              </a:rPr>
              <a:t>modernisme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rintisan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Nurcholish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Madjid</a:t>
            </a:r>
            <a:r>
              <a:rPr lang="en-US" dirty="0" smtClean="0">
                <a:solidFill>
                  <a:srgbClr val="CCFFFF"/>
                </a:solidFill>
                <a:latin typeface="Constantia" pitchFamily="18" charset="0"/>
              </a:rPr>
              <a:t>, Abdurrahman Wahid (“Gus </a:t>
            </a:r>
            <a:r>
              <a:rPr lang="en-US" dirty="0" err="1" smtClean="0">
                <a:solidFill>
                  <a:srgbClr val="CCFFFF"/>
                </a:solidFill>
                <a:latin typeface="Constantia" pitchFamily="18" charset="0"/>
              </a:rPr>
              <a:t>Dur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liberalisme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Ulil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Abshar-Abdalla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rakan-rakannya</a:t>
            </a:r>
            <a:r>
              <a:rPr lang="en-US" dirty="0" smtClean="0">
                <a:solidFill>
                  <a:srgbClr val="CCFFFF"/>
                </a:solidFill>
                <a:latin typeface="Constantia" pitchFamily="18" charset="0"/>
              </a:rPr>
              <a:t>.</a:t>
            </a:r>
          </a:p>
          <a:p>
            <a:pPr algn="just">
              <a:buNone/>
            </a:pPr>
            <a:endParaRPr lang="en-US" dirty="0" smtClean="0">
              <a:solidFill>
                <a:srgbClr val="CCFFFF"/>
              </a:solidFill>
              <a:latin typeface="Constantia" pitchFamily="18" charset="0"/>
            </a:endParaRPr>
          </a:p>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diabolisme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intelektual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Husaini</a:t>
            </a:r>
            <a:r>
              <a:rPr lang="en-US" dirty="0" smtClean="0">
                <a:solidFill>
                  <a:srgbClr val="CCFFFF"/>
                </a:solidFill>
                <a:latin typeface="Constantia" pitchFamily="18" charset="0"/>
              </a:rPr>
              <a:t>, 2005)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diabolisme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pemikiran</a:t>
            </a:r>
            <a:r>
              <a:rPr lang="en-US" dirty="0" smtClean="0">
                <a:solidFill>
                  <a:srgbClr val="CCFFFF"/>
                </a:solidFill>
                <a:latin typeface="Constantia" pitchFamily="18" charset="0"/>
              </a:rPr>
              <a:t>”.</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20</a:t>
            </a:fld>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rmAutofit lnSpcReduction="10000"/>
          </a:bodyPr>
          <a:lstStyle/>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Pembaharuan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gerakan</a:t>
            </a:r>
            <a:r>
              <a:rPr lang="en-US" dirty="0" smtClean="0">
                <a:solidFill>
                  <a:srgbClr val="CCFFFF"/>
                </a:solidFill>
                <a:latin typeface="Constantia" pitchFamily="18" charset="0"/>
              </a:rPr>
              <a:t> “neo-</a:t>
            </a:r>
            <a:r>
              <a:rPr lang="en-US" dirty="0" err="1" smtClean="0">
                <a:solidFill>
                  <a:srgbClr val="CCFFFF"/>
                </a:solidFill>
                <a:latin typeface="Constantia" pitchFamily="18" charset="0"/>
              </a:rPr>
              <a:t>Modernis</a:t>
            </a:r>
            <a:r>
              <a:rPr lang="en-US" dirty="0" smtClean="0">
                <a:solidFill>
                  <a:srgbClr val="CCFFFF"/>
                </a:solidFill>
                <a:latin typeface="Constantia" pitchFamily="18" charset="0"/>
              </a:rPr>
              <a:t>”</a:t>
            </a:r>
          </a:p>
          <a:p>
            <a:pPr algn="just">
              <a:buNone/>
            </a:pPr>
            <a:endParaRPr lang="en-US" dirty="0" smtClean="0">
              <a:solidFill>
                <a:srgbClr val="CCFFFF"/>
              </a:solidFill>
              <a:latin typeface="Constantia" pitchFamily="18" charset="0"/>
            </a:endParaRPr>
          </a:p>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Mereka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dipinggir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tebing</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sangat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curam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menurut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ahli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sejarah</a:t>
            </a:r>
            <a:r>
              <a:rPr lang="en-US" dirty="0" smtClean="0">
                <a:solidFill>
                  <a:srgbClr val="CCFFFF"/>
                </a:solidFill>
                <a:latin typeface="Constantia" pitchFamily="18" charset="0"/>
              </a:rPr>
              <a:t> Dr. </a:t>
            </a:r>
            <a:r>
              <a:rPr lang="en-US" dirty="0" err="1" smtClean="0">
                <a:solidFill>
                  <a:srgbClr val="CCFFFF"/>
                </a:solidFill>
                <a:latin typeface="Constantia" pitchFamily="18" charset="0"/>
              </a:rPr>
              <a:t>Taufik</a:t>
            </a:r>
            <a:r>
              <a:rPr lang="en-US" dirty="0" smtClean="0">
                <a:solidFill>
                  <a:srgbClr val="CCFFFF"/>
                </a:solidFill>
                <a:latin typeface="Constantia" pitchFamily="18" charset="0"/>
              </a:rPr>
              <a:t> Abdullah (Greg Barton, 1995: 297)</a:t>
            </a:r>
          </a:p>
          <a:p>
            <a:pPr algn="just">
              <a:buNone/>
            </a:pPr>
            <a:endParaRPr lang="en-US" dirty="0" smtClean="0">
              <a:solidFill>
                <a:srgbClr val="CCFFFF"/>
              </a:solidFill>
              <a:latin typeface="Constantia" pitchFamily="18" charset="0"/>
            </a:endParaRPr>
          </a:p>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Bila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pembaharuan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lakukan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sampai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terlepas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jelas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berbuat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khianat</a:t>
            </a:r>
            <a:r>
              <a:rPr lang="en-US" dirty="0" smtClean="0">
                <a:solidFill>
                  <a:srgbClr val="CCFFFF"/>
                </a:solidFill>
                <a:latin typeface="Constantia" pitchFamily="18" charset="0"/>
              </a:rPr>
              <a:t>”. (Greg Barton, 1995:298)</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457200" y="685800"/>
            <a:ext cx="8229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Intellectuality Built Upon a Sound </a:t>
            </a: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a:t>
            </a:r>
            <a:r>
              <a:rPr lang="en-US"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Aqidah</a:t>
            </a: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 &amp;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Correct Understanding of Islam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a:xfrm>
            <a:off x="457200" y="2332037"/>
            <a:ext cx="8229600" cy="4525963"/>
          </a:xfrm>
        </p:spPr>
        <p:txBody>
          <a:bodyPr/>
          <a:lstStyle/>
          <a:p>
            <a:pPr algn="just">
              <a:buFont typeface="Wingdings" pitchFamily="2" charset="2"/>
              <a:buChar char="v"/>
            </a:pPr>
            <a:r>
              <a:rPr lang="en-US" dirty="0" err="1" smtClean="0">
                <a:solidFill>
                  <a:srgbClr val="CCFFFF"/>
                </a:solidFill>
                <a:latin typeface="Constantia" pitchFamily="18" charset="0"/>
              </a:rPr>
              <a:t>Berpegang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teguh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konsisten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doktrin-doktrin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ajaran-ajaran</a:t>
            </a:r>
            <a:r>
              <a:rPr lang="en-US" dirty="0" smtClean="0">
                <a:solidFill>
                  <a:srgbClr val="CCFFFF"/>
                </a:solidFill>
                <a:latin typeface="Constantia" pitchFamily="18" charset="0"/>
              </a:rPr>
              <a:t> agama Islam yang </a:t>
            </a:r>
            <a:r>
              <a:rPr lang="en-US" dirty="0" err="1" smtClean="0">
                <a:solidFill>
                  <a:srgbClr val="CCFFFF"/>
                </a:solidFill>
                <a:latin typeface="Constantia" pitchFamily="18" charset="0"/>
              </a:rPr>
              <a:t>diwarisi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generasi</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salaf</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salih</a:t>
            </a:r>
            <a:r>
              <a:rPr lang="en-US" i="1" dirty="0" smtClean="0">
                <a:solidFill>
                  <a:srgbClr val="CCFFFF"/>
                </a:solidFill>
                <a:latin typeface="Constantia" pitchFamily="18" charset="0"/>
              </a:rPr>
              <a:t> </a:t>
            </a: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turun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temurun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perkara-perkara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pokok</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thawabit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tertakluk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perubahan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zaman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mutghayyirat</a:t>
            </a:r>
            <a:r>
              <a:rPr lang="en-US" dirty="0" smtClean="0">
                <a:solidFill>
                  <a:srgbClr val="CCFFFF"/>
                </a:solidFill>
                <a:latin typeface="Constantia" pitchFamily="18" charset="0"/>
              </a:rPr>
              <a:t>).</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rmAutofit fontScale="92500" lnSpcReduction="10000"/>
          </a:bodyPr>
          <a:lstStyle/>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maka</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sintese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tjukup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keluasan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perdjalanan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hal-hal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mesti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bersipat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radikal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bidang-bidang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mesti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radikal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tetapi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mempunyai</a:t>
            </a:r>
            <a:r>
              <a:rPr lang="en-US" dirty="0" smtClean="0">
                <a:solidFill>
                  <a:srgbClr val="CCFFFF"/>
                </a:solidFill>
                <a:latin typeface="Constantia" pitchFamily="18" charset="0"/>
              </a:rPr>
              <a:t> pula </a:t>
            </a:r>
            <a:r>
              <a:rPr lang="en-US" dirty="0" err="1" smtClean="0">
                <a:solidFill>
                  <a:srgbClr val="CCFFFF"/>
                </a:solidFill>
                <a:latin typeface="Constantia" pitchFamily="18" charset="0"/>
              </a:rPr>
              <a:t>beberapa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anasir-anasir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beberapa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rukun-rukun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bersipat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Tuhanan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kekal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berubah-ubah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djangkar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memperlindunginya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hanjut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terapung</a:t>
            </a:r>
            <a:r>
              <a:rPr lang="en-US" dirty="0" smtClean="0">
                <a:solidFill>
                  <a:srgbClr val="CCFFFF"/>
                </a:solidFill>
                <a:latin typeface="Constantia" pitchFamily="18" charset="0"/>
              </a:rPr>
              <a:t>-</a:t>
            </a:r>
            <a:r>
              <a:rPr lang="en-US" dirty="0" err="1" smtClean="0">
                <a:solidFill>
                  <a:srgbClr val="CCFFFF"/>
                </a:solidFill>
                <a:latin typeface="Constantia" pitchFamily="18" charset="0"/>
              </a:rPr>
              <a:t>apung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kesana</a:t>
            </a:r>
            <a:r>
              <a:rPr lang="en-US" dirty="0" smtClean="0">
                <a:solidFill>
                  <a:srgbClr val="CCFFFF"/>
                </a:solidFill>
                <a:latin typeface="Constantia" pitchFamily="18" charset="0"/>
              </a:rPr>
              <a:t>-</a:t>
            </a:r>
            <a:r>
              <a:rPr lang="en-US" dirty="0" err="1" smtClean="0">
                <a:solidFill>
                  <a:srgbClr val="CCFFFF"/>
                </a:solidFill>
                <a:latin typeface="Constantia" pitchFamily="18" charset="0"/>
              </a:rPr>
              <a:t>sini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dibawa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zaman</a:t>
            </a:r>
            <a:r>
              <a:rPr lang="en-US" dirty="0" smtClean="0">
                <a:solidFill>
                  <a:srgbClr val="CCFFFF"/>
                </a:solidFill>
                <a:latin typeface="Constantia" pitchFamily="18" charset="0"/>
              </a:rPr>
              <a:t>. </a:t>
            </a:r>
          </a:p>
          <a:p>
            <a:pPr algn="just"/>
            <a:endParaRPr lang="en-US" dirty="0">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23</a:t>
            </a:fld>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1265237"/>
            <a:ext cx="8229600" cy="5516563"/>
          </a:xfrm>
        </p:spPr>
        <p:txBody>
          <a:bodyPr>
            <a:noAutofit/>
          </a:bodyPr>
          <a:lstStyle/>
          <a:p>
            <a:pPr algn="just">
              <a:buFont typeface="Wingdings" pitchFamily="2" charset="2"/>
              <a:buChar char="v"/>
            </a:pPr>
            <a:r>
              <a:rPr lang="en-US" sz="4000" dirty="0" err="1" smtClean="0">
                <a:solidFill>
                  <a:srgbClr val="CCFFFF"/>
                </a:solidFill>
                <a:latin typeface="Constantia" pitchFamily="18" charset="0"/>
              </a:rPr>
              <a:t>Adapun</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prinsip</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dan</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kaedah</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sudah</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tetap</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tidak</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boleh</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dibongkar-bongkar</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lagi</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tidak</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mesti</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diserahkan</a:t>
            </a:r>
            <a:r>
              <a:rPr lang="en-US" sz="4000" dirty="0" smtClean="0">
                <a:solidFill>
                  <a:srgbClr val="CCFFFF"/>
                </a:solidFill>
                <a:latin typeface="Constantia" pitchFamily="18" charset="0"/>
              </a:rPr>
              <a:t> pula </a:t>
            </a:r>
            <a:r>
              <a:rPr lang="en-US" sz="4000" dirty="0" err="1" smtClean="0">
                <a:solidFill>
                  <a:srgbClr val="CCFFFF"/>
                </a:solidFill>
                <a:latin typeface="Constantia" pitchFamily="18" charset="0"/>
              </a:rPr>
              <a:t>lebih</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dulu</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kepada</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hasil</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undian</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menurut</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sistem</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separo-tambah-satu-suara</a:t>
            </a:r>
            <a:r>
              <a:rPr lang="en-US" sz="4000" dirty="0" smtClean="0">
                <a:solidFill>
                  <a:srgbClr val="CCFFFF"/>
                </a:solidFill>
                <a:latin typeface="Constantia" pitchFamily="18" charset="0"/>
              </a:rPr>
              <a:t>’.” (</a:t>
            </a:r>
            <a:r>
              <a:rPr lang="en-US" sz="4000" dirty="0" err="1" smtClean="0">
                <a:solidFill>
                  <a:srgbClr val="CCFFFF"/>
                </a:solidFill>
                <a:latin typeface="Constantia" pitchFamily="18" charset="0"/>
              </a:rPr>
              <a:t>M.Natsir</a:t>
            </a:r>
            <a:r>
              <a:rPr lang="en-US" sz="4000" dirty="0" smtClean="0">
                <a:solidFill>
                  <a:srgbClr val="CCFFFF"/>
                </a:solidFill>
                <a:latin typeface="Constantia" pitchFamily="18" charset="0"/>
              </a:rPr>
              <a:t>, </a:t>
            </a:r>
            <a:r>
              <a:rPr lang="en-US" sz="4000" i="1" dirty="0" smtClean="0">
                <a:solidFill>
                  <a:srgbClr val="CCFFFF"/>
                </a:solidFill>
                <a:latin typeface="Constantia" pitchFamily="18" charset="0"/>
              </a:rPr>
              <a:t>Capita Selecta</a:t>
            </a:r>
            <a:r>
              <a:rPr lang="en-US" sz="4000" dirty="0" smtClean="0">
                <a:solidFill>
                  <a:srgbClr val="CCFFFF"/>
                </a:solidFill>
                <a:latin typeface="Constantia" pitchFamily="18" charset="0"/>
              </a:rPr>
              <a:t>:452).</a:t>
            </a:r>
          </a:p>
          <a:p>
            <a:pPr algn="just">
              <a:buFont typeface="Wingdings" pitchFamily="2" charset="2"/>
              <a:buChar char="v"/>
            </a:pPr>
            <a:endParaRPr lang="en-US" sz="40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M.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Natsir</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 as a Leader of the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Ummah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algn="just">
              <a:buFont typeface="Wingdings" pitchFamily="2" charset="2"/>
              <a:buChar char="v"/>
            </a:pP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seorang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pemimpin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sejati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menurut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Mohamad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Roem</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hati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nurani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Amien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Rais</a:t>
            </a:r>
            <a:r>
              <a:rPr lang="en-US" dirty="0" smtClean="0">
                <a:solidFill>
                  <a:srgbClr val="CCFFFF"/>
                </a:solidFill>
                <a:latin typeface="Constantia" pitchFamily="18" charset="0"/>
              </a:rPr>
              <a:t>, 1988:79), </a:t>
            </a:r>
            <a:r>
              <a:rPr lang="en-US" dirty="0" err="1" smtClean="0">
                <a:solidFill>
                  <a:srgbClr val="CCFFFF"/>
                </a:solidFill>
                <a:latin typeface="Constantia" pitchFamily="18" charset="0"/>
              </a:rPr>
              <a:t>pejuang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kebangsaan</a:t>
            </a:r>
            <a:r>
              <a:rPr lang="en-US" dirty="0" smtClean="0">
                <a:solidFill>
                  <a:srgbClr val="CCFFFF"/>
                </a:solidFill>
                <a:latin typeface="Constantia" pitchFamily="18" charset="0"/>
              </a:rPr>
              <a:t>, patriot, </a:t>
            </a:r>
            <a:r>
              <a:rPr lang="en-US" dirty="0" err="1" smtClean="0">
                <a:solidFill>
                  <a:srgbClr val="CCFFFF"/>
                </a:solidFill>
                <a:latin typeface="Constantia" pitchFamily="18" charset="0"/>
              </a:rPr>
              <a:t>politisi</a:t>
            </a:r>
            <a:r>
              <a:rPr lang="en-US" dirty="0" smtClean="0">
                <a:solidFill>
                  <a:srgbClr val="CCFFFF"/>
                </a:solidFill>
                <a:latin typeface="Constantia" pitchFamily="18" charset="0"/>
              </a:rPr>
              <a:t>, diplomat, </a:t>
            </a:r>
            <a:r>
              <a:rPr lang="en-US" dirty="0" err="1" smtClean="0">
                <a:solidFill>
                  <a:srgbClr val="CCFFFF"/>
                </a:solidFill>
                <a:latin typeface="Constantia" pitchFamily="18" charset="0"/>
              </a:rPr>
              <a:t>negarawan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pendidik</a:t>
            </a:r>
            <a:r>
              <a:rPr lang="en-US" dirty="0" smtClean="0">
                <a:solidFill>
                  <a:srgbClr val="CCFFFF"/>
                </a:solidFill>
                <a:latin typeface="Constantia" pitchFamily="18" charset="0"/>
              </a:rPr>
              <a:t>, guru, </a:t>
            </a:r>
            <a:r>
              <a:rPr lang="en-US" dirty="0" err="1" smtClean="0">
                <a:solidFill>
                  <a:srgbClr val="CCFFFF"/>
                </a:solidFill>
                <a:latin typeface="Constantia" pitchFamily="18" charset="0"/>
              </a:rPr>
              <a:t>penulis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pemikiran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da‘i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Kajian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menunjukkan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pribadi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mu’min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mukhlis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muttaqi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menyatukan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kepelbagaian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fungsi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perwatakan</a:t>
            </a:r>
            <a:r>
              <a:rPr lang="en-US" dirty="0" smtClean="0">
                <a:solidFill>
                  <a:srgbClr val="CCFFFF"/>
                </a:solidFill>
                <a:latin typeface="Constantia" pitchFamily="18" charset="0"/>
              </a:rPr>
              <a:t> Mohammad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kesatuan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harmonis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indah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menarik</a:t>
            </a:r>
            <a:r>
              <a:rPr lang="en-US" dirty="0" smtClean="0">
                <a:solidFill>
                  <a:srgbClr val="CCFFFF"/>
                </a:solidFill>
                <a:latin typeface="Constantia" pitchFamily="18" charset="0"/>
              </a:rPr>
              <a:t> (Anwar </a:t>
            </a:r>
            <a:r>
              <a:rPr lang="en-US" dirty="0" err="1" smtClean="0">
                <a:solidFill>
                  <a:srgbClr val="CCFFFF"/>
                </a:solidFill>
                <a:latin typeface="Constantia" pitchFamily="18" charset="0"/>
              </a:rPr>
              <a:t>Harjono</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dkk</a:t>
            </a:r>
            <a:r>
              <a:rPr lang="en-US" dirty="0" smtClean="0">
                <a:solidFill>
                  <a:srgbClr val="CCFFFF"/>
                </a:solidFill>
                <a:latin typeface="Constantia" pitchFamily="18" charset="0"/>
              </a:rPr>
              <a:t>., 2001; </a:t>
            </a:r>
            <a:r>
              <a:rPr lang="en-US" dirty="0" err="1" smtClean="0">
                <a:solidFill>
                  <a:srgbClr val="CCFFFF"/>
                </a:solidFill>
                <a:latin typeface="Constantia" pitchFamily="18" charset="0"/>
              </a:rPr>
              <a:t>Endang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Saifuddin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Ansari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Amien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Rais</a:t>
            </a:r>
            <a:r>
              <a:rPr lang="en-US" dirty="0" smtClean="0">
                <a:solidFill>
                  <a:srgbClr val="CCFFFF"/>
                </a:solidFill>
                <a:latin typeface="Constantia" pitchFamily="18" charset="0"/>
              </a:rPr>
              <a:t>, 1988).</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rmAutofit fontScale="92500" lnSpcReduction="20000"/>
          </a:bodyPr>
          <a:lstStyle/>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Sosok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artikulatif</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selalu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memelihara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kehalusan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tutur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katanya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berpolitik</a:t>
            </a:r>
            <a:r>
              <a:rPr lang="en-US" dirty="0" smtClean="0">
                <a:solidFill>
                  <a:srgbClr val="CCFFFF"/>
                </a:solidFill>
                <a:latin typeface="Constantia" pitchFamily="18" charset="0"/>
              </a:rPr>
              <a:t>,” (http://www.freelists.org/post/nasional-list/politik-SantunMohammadNatsir-Re-ppii, 26/11/2008).</a:t>
            </a:r>
          </a:p>
          <a:p>
            <a:pPr algn="just">
              <a:buNone/>
            </a:pPr>
            <a:endParaRPr lang="en-US" dirty="0" smtClean="0">
              <a:solidFill>
                <a:srgbClr val="CCFFFF"/>
              </a:solidFill>
              <a:latin typeface="Constantia" pitchFamily="18" charset="0"/>
            </a:endParaRPr>
          </a:p>
          <a:p>
            <a:pPr algn="just">
              <a:buFont typeface="Wingdings" pitchFamily="2" charset="2"/>
              <a:buChar char="v"/>
            </a:pPr>
            <a:r>
              <a:rPr lang="en-US" dirty="0" smtClean="0">
                <a:solidFill>
                  <a:srgbClr val="CCFFFF"/>
                </a:solidFill>
                <a:latin typeface="Constantia" pitchFamily="18" charset="0"/>
              </a:rPr>
              <a:t>“</a:t>
            </a:r>
            <a:r>
              <a:rPr lang="en-US" dirty="0" err="1" smtClean="0">
                <a:solidFill>
                  <a:srgbClr val="CCFFFF"/>
                </a:solidFill>
                <a:latin typeface="Constantia" pitchFamily="18" charset="0"/>
              </a:rPr>
              <a:t>Saat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menerjuni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Muhammad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seorang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politikus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piawai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menerjuni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panglima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gagah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berani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berdebat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musuh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tampil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pakar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ilmu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(“Muhammad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Mujahid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Politikus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Piawai</a:t>
            </a:r>
            <a:r>
              <a:rPr lang="en-US" dirty="0" smtClean="0">
                <a:solidFill>
                  <a:srgbClr val="CCFFFF"/>
                </a:solidFill>
                <a:latin typeface="Constantia" pitchFamily="18" charset="0"/>
              </a:rPr>
              <a:t>”, </a:t>
            </a:r>
          </a:p>
          <a:p>
            <a:pPr algn="just">
              <a:buNone/>
            </a:pPr>
            <a:r>
              <a:rPr lang="en-US" dirty="0" smtClean="0">
                <a:solidFill>
                  <a:srgbClr val="CCFFFF"/>
                </a:solidFill>
                <a:latin typeface="Constantia" pitchFamily="18" charset="0"/>
              </a:rPr>
              <a:t>	http://www.pbb-info.com.26/11/2008).</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26</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51037"/>
            <a:ext cx="8229600" cy="4525963"/>
          </a:xfrm>
        </p:spPr>
        <p:txBody>
          <a:bodyPr>
            <a:normAutofit/>
          </a:bodyPr>
          <a:lstStyle/>
          <a:p>
            <a:pPr algn="just">
              <a:buFont typeface="Wingdings" pitchFamily="2" charset="2"/>
              <a:buChar char="v"/>
            </a:pPr>
            <a:r>
              <a:rPr lang="en-US" sz="3700" dirty="0" err="1" smtClean="0">
                <a:solidFill>
                  <a:srgbClr val="CCFFFF"/>
                </a:solidFill>
                <a:latin typeface="Constantia" pitchFamily="18" charset="0"/>
              </a:rPr>
              <a:t>Tidak</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boleh</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luput</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dari</a:t>
            </a:r>
            <a:r>
              <a:rPr lang="en-US" sz="3700" dirty="0" smtClean="0">
                <a:solidFill>
                  <a:srgbClr val="CCFFFF"/>
                </a:solidFill>
                <a:latin typeface="Constantia" pitchFamily="18" charset="0"/>
              </a:rPr>
              <a:t> dada </a:t>
            </a:r>
            <a:r>
              <a:rPr lang="en-US" sz="3700" dirty="0" err="1" smtClean="0">
                <a:solidFill>
                  <a:srgbClr val="CCFFFF"/>
                </a:solidFill>
                <a:latin typeface="Constantia" pitchFamily="18" charset="0"/>
              </a:rPr>
              <a:t>tiap-tiap</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pimpinan</a:t>
            </a:r>
            <a:r>
              <a:rPr lang="en-US" sz="3700" dirty="0" smtClean="0">
                <a:solidFill>
                  <a:srgbClr val="CCFFFF"/>
                </a:solidFill>
                <a:latin typeface="Constantia" pitchFamily="18" charset="0"/>
              </a:rPr>
              <a:t> Islam: </a:t>
            </a:r>
            <a:r>
              <a:rPr lang="en-US" sz="3700" dirty="0" err="1" smtClean="0">
                <a:solidFill>
                  <a:srgbClr val="CCFFFF"/>
                </a:solidFill>
                <a:latin typeface="Constantia" pitchFamily="18" charset="0"/>
              </a:rPr>
              <a:t>ketabahan</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jang</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tak</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mundur</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madju</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kekontanannja</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jang</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tak</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boleh</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ditawar</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kerendahan</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hatinja</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jang</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tuhan</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udji</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dan</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keichlasannja</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jang</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berani</a:t>
            </a:r>
            <a:r>
              <a:rPr lang="en-US" sz="3700" dirty="0" smtClean="0">
                <a:solidFill>
                  <a:srgbClr val="CCFFFF"/>
                </a:solidFill>
                <a:latin typeface="Constantia" pitchFamily="18" charset="0"/>
              </a:rPr>
              <a:t> </a:t>
            </a:r>
            <a:r>
              <a:rPr lang="en-US" sz="3700" dirty="0" err="1" smtClean="0">
                <a:solidFill>
                  <a:srgbClr val="CCFFFF"/>
                </a:solidFill>
                <a:latin typeface="Constantia" pitchFamily="18" charset="0"/>
              </a:rPr>
              <a:t>djamin</a:t>
            </a:r>
            <a:r>
              <a:rPr lang="en-US" sz="3700" dirty="0" smtClean="0">
                <a:solidFill>
                  <a:srgbClr val="CCFFFF"/>
                </a:solidFill>
                <a:latin typeface="Constantia" pitchFamily="18" charset="0"/>
              </a:rPr>
              <a:t>!</a:t>
            </a:r>
          </a:p>
          <a:p>
            <a:pPr algn="just"/>
            <a:endParaRPr lang="en-US" sz="37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27</a:t>
            </a:fld>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rmAutofit fontScale="92500" lnSpcReduction="10000"/>
          </a:bodyPr>
          <a:lstStyle/>
          <a:p>
            <a:pPr algn="just">
              <a:buFont typeface="Wingdings" pitchFamily="2" charset="2"/>
              <a:buChar char="v"/>
            </a:pP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penguasaan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bahasa</a:t>
            </a:r>
            <a:r>
              <a:rPr lang="en-US" dirty="0" smtClean="0">
                <a:solidFill>
                  <a:srgbClr val="FFC000"/>
                </a:solidFill>
                <a:latin typeface="Constantia" pitchFamily="18" charset="0"/>
              </a:rPr>
              <a:t> </a:t>
            </a:r>
            <a:r>
              <a:rPr lang="en-US" dirty="0" err="1" smtClean="0">
                <a:solidFill>
                  <a:srgbClr val="FFC000"/>
                </a:solidFill>
                <a:latin typeface="Constantia" pitchFamily="18" charset="0"/>
              </a:rPr>
              <a:t>Belanda</a:t>
            </a:r>
            <a:r>
              <a:rPr lang="en-US" dirty="0" smtClean="0">
                <a:solidFill>
                  <a:srgbClr val="CCFFFF"/>
                </a:solidFill>
                <a:latin typeface="Constantia" pitchFamily="18" charset="0"/>
              </a:rPr>
              <a:t>, </a:t>
            </a:r>
            <a:r>
              <a:rPr lang="en-US" dirty="0" err="1" smtClean="0">
                <a:solidFill>
                  <a:srgbClr val="FFFF00"/>
                </a:solidFill>
                <a:latin typeface="Constantia" pitchFamily="18" charset="0"/>
              </a:rPr>
              <a:t>Jerman</a:t>
            </a:r>
            <a:r>
              <a:rPr lang="en-US" dirty="0" smtClean="0">
                <a:solidFill>
                  <a:srgbClr val="CCFFFF"/>
                </a:solidFill>
                <a:latin typeface="Constantia" pitchFamily="18" charset="0"/>
              </a:rPr>
              <a:t>, </a:t>
            </a:r>
            <a:r>
              <a:rPr lang="en-US" dirty="0" err="1" smtClean="0">
                <a:solidFill>
                  <a:srgbClr val="FF0000"/>
                </a:solidFill>
                <a:latin typeface="Constantia" pitchFamily="18" charset="0"/>
              </a:rPr>
              <a:t>Inggeris</a:t>
            </a:r>
            <a:r>
              <a:rPr lang="en-US" dirty="0" smtClean="0">
                <a:solidFill>
                  <a:srgbClr val="CCFFFF"/>
                </a:solidFill>
                <a:latin typeface="Constantia" pitchFamily="18" charset="0"/>
              </a:rPr>
              <a:t>, </a:t>
            </a:r>
            <a:r>
              <a:rPr lang="en-US" dirty="0" err="1" smtClean="0">
                <a:solidFill>
                  <a:srgbClr val="92D050"/>
                </a:solidFill>
                <a:latin typeface="Constantia" pitchFamily="18" charset="0"/>
              </a:rPr>
              <a:t>Perancis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smtClean="0">
                <a:solidFill>
                  <a:schemeClr val="accent4">
                    <a:lumMod val="40000"/>
                    <a:lumOff val="60000"/>
                  </a:schemeClr>
                </a:solidFill>
                <a:latin typeface="Constantia" pitchFamily="18" charset="0"/>
              </a:rPr>
              <a:t>Latin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pernah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jemu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belajar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memperkaya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mindanya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khazanah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pemikiran</a:t>
            </a:r>
            <a:r>
              <a:rPr lang="en-US" dirty="0" smtClean="0">
                <a:solidFill>
                  <a:srgbClr val="CCFFFF"/>
                </a:solidFill>
                <a:latin typeface="Constantia" pitchFamily="18" charset="0"/>
              </a:rPr>
              <a:t> Barat </a:t>
            </a:r>
            <a:r>
              <a:rPr lang="en-US" dirty="0" err="1" smtClean="0">
                <a:solidFill>
                  <a:srgbClr val="CCFFFF"/>
                </a:solidFill>
                <a:latin typeface="Constantia" pitchFamily="18" charset="0"/>
              </a:rPr>
              <a:t>moden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klasik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tanpa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terpengaruh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pemikiran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filsafat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tamaddun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humanisme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sekular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atheistik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mendapat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inspirasi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sarjana-sarjana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agung</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termasuk</a:t>
            </a:r>
            <a:r>
              <a:rPr lang="en-US" dirty="0" smtClean="0">
                <a:solidFill>
                  <a:srgbClr val="CCFFFF"/>
                </a:solidFill>
                <a:latin typeface="Constantia" pitchFamily="18" charset="0"/>
              </a:rPr>
              <a:t> </a:t>
            </a:r>
            <a:r>
              <a:rPr lang="en-US" dirty="0" smtClean="0">
                <a:solidFill>
                  <a:srgbClr val="FFC000"/>
                </a:solidFill>
                <a:latin typeface="Constantia" pitchFamily="18" charset="0"/>
              </a:rPr>
              <a:t>Muhammad ‘</a:t>
            </a:r>
            <a:r>
              <a:rPr lang="en-US" dirty="0" err="1" smtClean="0">
                <a:solidFill>
                  <a:srgbClr val="FFC000"/>
                </a:solidFill>
                <a:latin typeface="Constantia" pitchFamily="18" charset="0"/>
              </a:rPr>
              <a:t>Abduh</a:t>
            </a:r>
            <a:r>
              <a:rPr lang="en-US" dirty="0" smtClean="0">
                <a:solidFill>
                  <a:srgbClr val="FFC000"/>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smtClean="0">
                <a:solidFill>
                  <a:srgbClr val="FFC000"/>
                </a:solidFill>
                <a:latin typeface="Constantia" pitchFamily="18" charset="0"/>
              </a:rPr>
              <a:t>Muhammad </a:t>
            </a:r>
            <a:r>
              <a:rPr lang="en-US" dirty="0" err="1" smtClean="0">
                <a:solidFill>
                  <a:srgbClr val="FFC000"/>
                </a:solidFill>
                <a:latin typeface="Constantia" pitchFamily="18" charset="0"/>
              </a:rPr>
              <a:t>Iqbal</a:t>
            </a:r>
            <a:r>
              <a:rPr lang="en-US" dirty="0" smtClean="0">
                <a:solidFill>
                  <a:srgbClr val="FFC000"/>
                </a:solidFill>
                <a:latin typeface="Constantia" pitchFamily="18" charset="0"/>
              </a:rPr>
              <a:t> </a:t>
            </a:r>
            <a:r>
              <a:rPr lang="en-US" dirty="0" err="1" smtClean="0">
                <a:solidFill>
                  <a:srgbClr val="CCFFFF"/>
                </a:solidFill>
                <a:latin typeface="Constantia" pitchFamily="18" charset="0"/>
              </a:rPr>
              <a:t>serta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cendekiawan-cendekiawan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besar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berpengaruh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Indonesia </a:t>
            </a:r>
            <a:r>
              <a:rPr lang="en-US" dirty="0" err="1" smtClean="0">
                <a:solidFill>
                  <a:srgbClr val="CCFFFF"/>
                </a:solidFill>
                <a:latin typeface="Constantia" pitchFamily="18" charset="0"/>
              </a:rPr>
              <a:t>saperti</a:t>
            </a:r>
            <a:r>
              <a:rPr lang="en-US" dirty="0" smtClean="0">
                <a:solidFill>
                  <a:srgbClr val="CCFFFF"/>
                </a:solidFill>
                <a:latin typeface="Constantia" pitchFamily="18" charset="0"/>
              </a:rPr>
              <a:t> </a:t>
            </a:r>
            <a:r>
              <a:rPr lang="en-US" dirty="0" err="1" smtClean="0">
                <a:solidFill>
                  <a:srgbClr val="FFC000"/>
                </a:solidFill>
                <a:latin typeface="Constantia" pitchFamily="18" charset="0"/>
              </a:rPr>
              <a:t>Haji</a:t>
            </a:r>
            <a:r>
              <a:rPr lang="en-US" dirty="0" smtClean="0">
                <a:solidFill>
                  <a:srgbClr val="FFC000"/>
                </a:solidFill>
                <a:latin typeface="Constantia" pitchFamily="18" charset="0"/>
              </a:rPr>
              <a:t> </a:t>
            </a:r>
            <a:r>
              <a:rPr lang="en-US" dirty="0" err="1" smtClean="0">
                <a:solidFill>
                  <a:srgbClr val="FFC000"/>
                </a:solidFill>
                <a:latin typeface="Constantia" pitchFamily="18" charset="0"/>
              </a:rPr>
              <a:t>Agus</a:t>
            </a:r>
            <a:r>
              <a:rPr lang="en-US" dirty="0" smtClean="0">
                <a:solidFill>
                  <a:srgbClr val="FFC000"/>
                </a:solidFill>
                <a:latin typeface="Constantia" pitchFamily="18" charset="0"/>
              </a:rPr>
              <a:t> </a:t>
            </a:r>
            <a:r>
              <a:rPr lang="en-US" dirty="0" err="1" smtClean="0">
                <a:solidFill>
                  <a:srgbClr val="FFC000"/>
                </a:solidFill>
                <a:latin typeface="Constantia" pitchFamily="18" charset="0"/>
              </a:rPr>
              <a:t>Salim</a:t>
            </a:r>
            <a:r>
              <a:rPr lang="en-US" dirty="0" smtClean="0">
                <a:solidFill>
                  <a:srgbClr val="CCFFFF"/>
                </a:solidFill>
                <a:latin typeface="Constantia" pitchFamily="18" charset="0"/>
              </a:rPr>
              <a:t>, </a:t>
            </a:r>
            <a:r>
              <a:rPr lang="en-US" dirty="0" smtClean="0">
                <a:solidFill>
                  <a:srgbClr val="FFC000"/>
                </a:solidFill>
                <a:latin typeface="Constantia" pitchFamily="18" charset="0"/>
              </a:rPr>
              <a:t>Ahmad </a:t>
            </a:r>
            <a:r>
              <a:rPr lang="en-US" dirty="0" err="1" smtClean="0">
                <a:solidFill>
                  <a:srgbClr val="FFC000"/>
                </a:solidFill>
                <a:latin typeface="Constantia" pitchFamily="18" charset="0"/>
              </a:rPr>
              <a:t>Soorkati</a:t>
            </a:r>
            <a:r>
              <a:rPr lang="en-US" dirty="0" smtClean="0">
                <a:solidFill>
                  <a:srgbClr val="FFC000"/>
                </a:solidFill>
                <a:latin typeface="Constantia" pitchFamily="18" charset="0"/>
              </a:rPr>
              <a:t> </a:t>
            </a:r>
            <a:r>
              <a:rPr lang="en-US" dirty="0" err="1" smtClean="0">
                <a:solidFill>
                  <a:srgbClr val="CCFFFF"/>
                </a:solidFill>
                <a:latin typeface="Constantia" pitchFamily="18" charset="0"/>
              </a:rPr>
              <a:t>dan</a:t>
            </a:r>
            <a:r>
              <a:rPr lang="en-US" dirty="0" smtClean="0">
                <a:solidFill>
                  <a:srgbClr val="FFC000"/>
                </a:solidFill>
                <a:latin typeface="Constantia" pitchFamily="18" charset="0"/>
              </a:rPr>
              <a:t> A. </a:t>
            </a:r>
            <a:r>
              <a:rPr lang="en-US" dirty="0" err="1" smtClean="0">
                <a:solidFill>
                  <a:srgbClr val="FFC000"/>
                </a:solidFill>
                <a:latin typeface="Constantia" pitchFamily="18" charset="0"/>
              </a:rPr>
              <a:t>Hasan</a:t>
            </a:r>
            <a:r>
              <a:rPr lang="en-US" dirty="0" smtClean="0">
                <a:solidFill>
                  <a:srgbClr val="CCFFFF"/>
                </a:solidFill>
                <a:latin typeface="Constantia" pitchFamily="18" charset="0"/>
              </a:rPr>
              <a:t>.</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28</a:t>
            </a:fld>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74837"/>
            <a:ext cx="8229600" cy="4525963"/>
          </a:xfrm>
        </p:spPr>
        <p:txBody>
          <a:bodyPr/>
          <a:lstStyle/>
          <a:p>
            <a:pPr algn="just">
              <a:buFont typeface="Wingdings" pitchFamily="2" charset="2"/>
              <a:buChar char="v"/>
            </a:pPr>
            <a:r>
              <a:rPr lang="en-US" dirty="0" err="1" smtClean="0">
                <a:solidFill>
                  <a:srgbClr val="CCFFFF"/>
                </a:solidFill>
                <a:latin typeface="Constantia" pitchFamily="18" charset="0"/>
              </a:rPr>
              <a:t>Pegangan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kuat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al</a:t>
            </a:r>
            <a:r>
              <a:rPr lang="en-US" i="1" dirty="0" smtClean="0">
                <a:solidFill>
                  <a:srgbClr val="CCFFFF"/>
                </a:solidFill>
                <a:latin typeface="Constantia" pitchFamily="18" charset="0"/>
              </a:rPr>
              <a:t>-Qur’an al-</a:t>
            </a:r>
            <a:r>
              <a:rPr lang="en-US" i="1" dirty="0" err="1" smtClean="0">
                <a:solidFill>
                  <a:srgbClr val="CCFFFF"/>
                </a:solidFill>
                <a:latin typeface="Constantia" pitchFamily="18" charset="0"/>
              </a:rPr>
              <a:t>Karim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Sunnah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Rasul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s.a.w</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diteruskan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melalui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pengajian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kitab-kitab</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tafsir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saperti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Tafsir</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Ibn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Kathir</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Fi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Zilal</a:t>
            </a:r>
            <a:r>
              <a:rPr lang="en-US" i="1" dirty="0" smtClean="0">
                <a:solidFill>
                  <a:srgbClr val="CCFFFF"/>
                </a:solidFill>
                <a:latin typeface="Constantia" pitchFamily="18" charset="0"/>
              </a:rPr>
              <a:t> al-Qur’an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Tafsir</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Furqan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peninggalan</a:t>
            </a:r>
            <a:r>
              <a:rPr lang="en-US" dirty="0" smtClean="0">
                <a:solidFill>
                  <a:srgbClr val="CCFFFF"/>
                </a:solidFill>
                <a:latin typeface="Constantia" pitchFamily="18" charset="0"/>
              </a:rPr>
              <a:t> guru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 </a:t>
            </a:r>
            <a:r>
              <a:rPr lang="en-US" dirty="0" err="1" smtClean="0">
                <a:solidFill>
                  <a:srgbClr val="CCFFFF"/>
                </a:solidFill>
                <a:latin typeface="Constantia" pitchFamily="18" charset="0"/>
              </a:rPr>
              <a:t>Hasan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Husaini</a:t>
            </a:r>
            <a:r>
              <a:rPr lang="en-US" dirty="0" smtClean="0">
                <a:solidFill>
                  <a:srgbClr val="CCFFFF"/>
                </a:solidFill>
                <a:latin typeface="Constantia" pitchFamily="18" charset="0"/>
              </a:rPr>
              <a:t>. </a:t>
            </a:r>
            <a:r>
              <a:rPr lang="en-US" i="1" dirty="0" smtClean="0">
                <a:solidFill>
                  <a:srgbClr val="CCFFFF"/>
                </a:solidFill>
                <a:latin typeface="Constantia" pitchFamily="18" charset="0"/>
              </a:rPr>
              <a:t>http://adianhusaini. Blogspot.com).</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29</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Picture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1828800" y="3276600"/>
            <a:ext cx="54102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304800"/>
            <a:ext cx="54102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pak natsir\201 (6)-200.jpg"/>
          <p:cNvPicPr>
            <a:picLocks noChangeAspect="1" noChangeArrowheads="1"/>
          </p:cNvPicPr>
          <p:nvPr/>
        </p:nvPicPr>
        <p:blipFill>
          <a:blip r:embed="rId3" cstate="print"/>
          <a:srcRect/>
          <a:stretch>
            <a:fillRect/>
          </a:stretch>
        </p:blipFill>
        <p:spPr bwMode="auto">
          <a:xfrm>
            <a:off x="1828800" y="304800"/>
            <a:ext cx="54102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3" descr="E:\pak natsir\scan0021-200.jpg"/>
          <p:cNvPicPr>
            <a:picLocks noChangeAspect="1" noChangeArrowheads="1"/>
          </p:cNvPicPr>
          <p:nvPr/>
        </p:nvPicPr>
        <p:blipFill>
          <a:blip r:embed="rId4" cstate="print"/>
          <a:srcRect/>
          <a:stretch>
            <a:fillRect/>
          </a:stretch>
        </p:blipFill>
        <p:spPr bwMode="auto">
          <a:xfrm>
            <a:off x="1828800" y="3276600"/>
            <a:ext cx="54102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Slide Number Placeholder 9"/>
          <p:cNvSpPr>
            <a:spLocks noGrp="1"/>
          </p:cNvSpPr>
          <p:nvPr>
            <p:ph type="sldNum" sz="quarter" idx="12"/>
          </p:nvPr>
        </p:nvSpPr>
        <p:spPr/>
        <p:txBody>
          <a:bodyPr/>
          <a:lstStyle/>
          <a:p>
            <a:fld id="{B9D356F0-8035-43A6-B9CD-30AAF35D6D17}" type="slidenum">
              <a:rPr lang="en-US" smtClean="0"/>
              <a:pPr/>
              <a:t>3</a:t>
            </a:fld>
            <a:endParaRPr lang="en-US"/>
          </a:p>
        </p:txBody>
      </p:sp>
    </p:spTree>
  </p:cSld>
  <p:clrMapOvr>
    <a:masterClrMapping/>
  </p:clrMapOvr>
  <p:transition>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r>
              <a:rPr lang="en-US" dirty="0" err="1" smtClean="0">
                <a:solidFill>
                  <a:srgbClr val="CCFFFF"/>
                </a:solidFill>
                <a:latin typeface="Constantia" pitchFamily="18" charset="0"/>
              </a:rPr>
              <a:t>Snouck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Hurgronje</a:t>
            </a:r>
            <a:r>
              <a:rPr lang="en-US" dirty="0" smtClean="0">
                <a:solidFill>
                  <a:srgbClr val="CCFFFF"/>
                </a:solidFill>
                <a:latin typeface="Constantia" pitchFamily="18" charset="0"/>
              </a:rPr>
              <a:t>: </a:t>
            </a:r>
            <a:r>
              <a:rPr lang="en-US" dirty="0" smtClean="0">
                <a:solidFill>
                  <a:srgbClr val="CCFFFF"/>
                </a:solidFill>
                <a:latin typeface="Constantia" pitchFamily="18" charset="0"/>
              </a:rPr>
              <a:t>“</a:t>
            </a:r>
            <a:r>
              <a:rPr lang="en-US" dirty="0" err="1" smtClean="0">
                <a:solidFill>
                  <a:srgbClr val="CCFFFF"/>
                </a:solidFill>
                <a:latin typeface="Constantia" pitchFamily="18" charset="0"/>
              </a:rPr>
              <a:t>Pendidikan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pelajaran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melepaskan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Muslimin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genggaman</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memahami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maksud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kata-kata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Snouck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Hurgronje</a:t>
            </a:r>
            <a:r>
              <a:rPr lang="en-US" dirty="0" smtClean="0">
                <a:solidFill>
                  <a:srgbClr val="CCFFFF"/>
                </a:solidFill>
                <a:latin typeface="Constantia" pitchFamily="18" charset="0"/>
              </a:rPr>
              <a:t>,: “</a:t>
            </a:r>
            <a:r>
              <a:rPr lang="en-US" i="1" dirty="0" smtClean="0">
                <a:solidFill>
                  <a:srgbClr val="CCFFFF"/>
                </a:solidFill>
                <a:latin typeface="Constantia" pitchFamily="18" charset="0"/>
              </a:rPr>
              <a:t>La solution de la question </a:t>
            </a:r>
            <a:r>
              <a:rPr lang="en-US" i="1" dirty="0" err="1" smtClean="0">
                <a:solidFill>
                  <a:srgbClr val="CCFFFF"/>
                </a:solidFill>
                <a:latin typeface="Constantia" pitchFamily="18" charset="0"/>
              </a:rPr>
              <a:t>islamique</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dépend</a:t>
            </a:r>
            <a:r>
              <a:rPr lang="en-US" i="1" dirty="0" smtClean="0">
                <a:solidFill>
                  <a:srgbClr val="CCFFFF"/>
                </a:solidFill>
                <a:latin typeface="Constantia" pitchFamily="18" charset="0"/>
              </a:rPr>
              <a:t> de </a:t>
            </a:r>
            <a:r>
              <a:rPr lang="en-US" i="1" dirty="0" err="1" smtClean="0">
                <a:solidFill>
                  <a:srgbClr val="CCFFFF"/>
                </a:solidFill>
                <a:latin typeface="Constantia" pitchFamily="18" charset="0"/>
              </a:rPr>
              <a:t>l’adhésion</a:t>
            </a:r>
            <a:r>
              <a:rPr lang="en-US" i="1" dirty="0" smtClean="0">
                <a:solidFill>
                  <a:srgbClr val="CCFFFF"/>
                </a:solidFill>
                <a:latin typeface="Constantia" pitchFamily="18" charset="0"/>
              </a:rPr>
              <a:t> des </a:t>
            </a:r>
            <a:r>
              <a:rPr lang="en-US" i="1" dirty="0" err="1" smtClean="0">
                <a:solidFill>
                  <a:srgbClr val="CCFFFF"/>
                </a:solidFill>
                <a:latin typeface="Constantia" pitchFamily="18" charset="0"/>
              </a:rPr>
              <a:t>indigènes</a:t>
            </a:r>
            <a:r>
              <a:rPr lang="en-US" i="1" dirty="0" smtClean="0">
                <a:solidFill>
                  <a:srgbClr val="CCFFFF"/>
                </a:solidFill>
                <a:latin typeface="Constantia" pitchFamily="18" charset="0"/>
              </a:rPr>
              <a:t> a </a:t>
            </a:r>
            <a:r>
              <a:rPr lang="en-US" i="1" dirty="0" err="1" smtClean="0">
                <a:solidFill>
                  <a:srgbClr val="CCFFFF"/>
                </a:solidFill>
                <a:latin typeface="Constantia" pitchFamily="18" charset="0"/>
              </a:rPr>
              <a:t>notre</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civilisation</a:t>
            </a: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190).</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30</a:t>
            </a:fld>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Formation of </a:t>
            </a:r>
            <a:r>
              <a:rPr lang="en-US" sz="3600" b="1" i="1" dirty="0" smtClean="0">
                <a:ln w="11430"/>
                <a:solidFill>
                  <a:schemeClr val="bg1"/>
                </a:solidFill>
                <a:effectLst>
                  <a:outerShdw blurRad="80000" dist="40000" dir="5040000" algn="tl">
                    <a:srgbClr val="000000">
                      <a:alpha val="30000"/>
                    </a:srgbClr>
                  </a:outerShdw>
                </a:effectLst>
                <a:latin typeface="Constantia" pitchFamily="18" charset="0"/>
              </a:rPr>
              <a:t>`</a:t>
            </a:r>
            <a:r>
              <a:rPr lang="en-US" sz="3600" b="1" i="1" dirty="0" err="1" smtClean="0">
                <a:ln w="11430"/>
                <a:solidFill>
                  <a:schemeClr val="bg1"/>
                </a:solidFill>
                <a:effectLst>
                  <a:outerShdw blurRad="80000" dist="40000" dir="5040000" algn="tl">
                    <a:srgbClr val="000000">
                      <a:alpha val="30000"/>
                    </a:srgbClr>
                  </a:outerShdw>
                </a:effectLst>
                <a:latin typeface="Constantia" pitchFamily="18" charset="0"/>
              </a:rPr>
              <a:t>Ulama</a:t>
            </a:r>
            <a:r>
              <a:rPr lang="en-US" sz="3600" b="1" i="1" dirty="0" smtClean="0">
                <a:ln w="11430"/>
                <a:solidFill>
                  <a:schemeClr val="bg1"/>
                </a:solidFill>
                <a:effectLst>
                  <a:outerShdw blurRad="80000" dist="40000" dir="5040000" algn="tl">
                    <a:srgbClr val="000000">
                      <a:alpha val="30000"/>
                    </a:srgbClr>
                  </a:outerShdw>
                </a:effectLst>
                <a:latin typeface="Constantia" pitchFamily="18" charset="0"/>
              </a:rPr>
              <a:t>’-Intellectual </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&amp; </a:t>
            </a:r>
            <a:r>
              <a:rPr lang="en-US" sz="3600" b="1" i="1" dirty="0" smtClean="0">
                <a:ln w="11430"/>
                <a:solidFill>
                  <a:srgbClr val="92D050"/>
                </a:solidFill>
                <a:effectLst>
                  <a:outerShdw blurRad="80000" dist="40000" dir="5040000" algn="tl">
                    <a:srgbClr val="000000">
                      <a:alpha val="30000"/>
                    </a:srgbClr>
                  </a:outerShdw>
                </a:effectLst>
                <a:latin typeface="Constantia" pitchFamily="18" charset="0"/>
              </a:rPr>
              <a:t>Intellectual-’</a:t>
            </a:r>
            <a:r>
              <a:rPr lang="en-US" sz="3600" b="1" i="1" dirty="0" err="1" smtClean="0">
                <a:ln w="11430"/>
                <a:solidFill>
                  <a:srgbClr val="92D050"/>
                </a:solidFill>
                <a:effectLst>
                  <a:outerShdw blurRad="80000" dist="40000" dir="5040000" algn="tl">
                    <a:srgbClr val="000000">
                      <a:alpha val="30000"/>
                    </a:srgbClr>
                  </a:outerShdw>
                </a:effectLst>
                <a:latin typeface="Constantia" pitchFamily="18" charset="0"/>
              </a:rPr>
              <a:t>Ulama</a:t>
            </a:r>
            <a:r>
              <a:rPr lang="en-US" sz="3600" b="1" i="1" dirty="0" smtClean="0">
                <a:ln w="11430"/>
                <a:solidFill>
                  <a:srgbClr val="92D050"/>
                </a:solidFill>
                <a:effectLst>
                  <a:outerShdw blurRad="80000" dist="40000" dir="5040000" algn="tl">
                    <a:srgbClr val="000000">
                      <a:alpha val="30000"/>
                    </a:srgbClr>
                  </a:outerShdw>
                </a:effectLst>
                <a:latin typeface="Constantia" pitchFamily="18" charset="0"/>
              </a:rPr>
              <a:t>’</a:t>
            </a:r>
            <a:endParaRPr lang="en-US" sz="3600" b="1" i="1" dirty="0">
              <a:ln w="11430"/>
              <a:solidFill>
                <a:srgbClr val="92D050"/>
              </a:soli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a:xfrm>
            <a:off x="457200" y="1447800"/>
            <a:ext cx="8229600" cy="4525963"/>
          </a:xfrm>
        </p:spPr>
        <p:txBody>
          <a:bodyPr>
            <a:noAutofit/>
          </a:bodyPr>
          <a:lstStyle/>
          <a:p>
            <a:pPr algn="just">
              <a:buFont typeface="Wingdings" pitchFamily="2" charset="2"/>
              <a:buChar char="v"/>
            </a:pPr>
            <a:r>
              <a:rPr lang="en-US" sz="2550" dirty="0" err="1" smtClean="0">
                <a:solidFill>
                  <a:srgbClr val="CCFFFF"/>
                </a:solidFill>
                <a:latin typeface="Constantia" pitchFamily="18" charset="0"/>
              </a:rPr>
              <a:t>Beliau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ingin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melihat</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penyatuan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dua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golongan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inteligensia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umat</a:t>
            </a:r>
            <a:r>
              <a:rPr lang="en-US" sz="2550" dirty="0" smtClean="0">
                <a:solidFill>
                  <a:srgbClr val="CCFFFF"/>
                </a:solidFill>
                <a:latin typeface="Constantia" pitchFamily="18" charset="0"/>
              </a:rPr>
              <a:t> Islam, </a:t>
            </a:r>
            <a:r>
              <a:rPr lang="en-US" sz="2550" dirty="0" err="1" smtClean="0">
                <a:solidFill>
                  <a:srgbClr val="CCFFFF"/>
                </a:solidFill>
                <a:latin typeface="Constantia" pitchFamily="18" charset="0"/>
              </a:rPr>
              <a:t>ulamak</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intelektual</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sehingga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wujud</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ulamak-intelektual</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intelektual-ulamak</a:t>
            </a:r>
            <a:r>
              <a:rPr lang="en-US" sz="2550" dirty="0" smtClean="0">
                <a:solidFill>
                  <a:srgbClr val="CCFFFF"/>
                </a:solidFill>
                <a:latin typeface="Constantia" pitchFamily="18" charset="0"/>
              </a:rPr>
              <a:t> (</a:t>
            </a:r>
            <a:r>
              <a:rPr lang="en-US" sz="2550" i="1" dirty="0" smtClean="0">
                <a:solidFill>
                  <a:srgbClr val="CCFFFF"/>
                </a:solidFill>
                <a:latin typeface="Constantia" pitchFamily="18" charset="0"/>
              </a:rPr>
              <a:t>Capita Selecta</a:t>
            </a:r>
            <a:r>
              <a:rPr lang="en-US" sz="2550" dirty="0" smtClean="0">
                <a:solidFill>
                  <a:srgbClr val="CCFFFF"/>
                </a:solidFill>
                <a:latin typeface="Constantia" pitchFamily="18" charset="0"/>
              </a:rPr>
              <a:t>, 95-103). </a:t>
            </a:r>
            <a:r>
              <a:rPr lang="en-US" sz="2550" dirty="0" err="1" smtClean="0">
                <a:solidFill>
                  <a:srgbClr val="CCFFFF"/>
                </a:solidFill>
                <a:latin typeface="Constantia" pitchFamily="18" charset="0"/>
              </a:rPr>
              <a:t>Pendidikan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dalam</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wacana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M.Natsir</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ialah</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satu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proses</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pembangunan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holistik</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jasmani-ruhani</a:t>
            </a:r>
            <a:r>
              <a:rPr lang="en-US" sz="2550" dirty="0" smtClean="0">
                <a:solidFill>
                  <a:srgbClr val="CCFFFF"/>
                </a:solidFill>
                <a:latin typeface="Constantia" pitchFamily="18" charset="0"/>
              </a:rPr>
              <a:t> “</a:t>
            </a:r>
            <a:r>
              <a:rPr lang="en-US" sz="2550" i="1" dirty="0" err="1" smtClean="0">
                <a:solidFill>
                  <a:srgbClr val="CCFFFF"/>
                </a:solidFill>
                <a:latin typeface="Constantia" pitchFamily="18" charset="0"/>
              </a:rPr>
              <a:t>jang</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menudju</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kepada</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kesempurnaan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lengkapnya</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sifat-sifat</a:t>
            </a:r>
            <a:r>
              <a:rPr lang="en-US" sz="2550" dirty="0" smtClean="0">
                <a:solidFill>
                  <a:srgbClr val="CCFFFF"/>
                </a:solidFill>
                <a:latin typeface="Constantia" pitchFamily="18" charset="0"/>
              </a:rPr>
              <a:t> </a:t>
            </a:r>
            <a:r>
              <a:rPr lang="en-US" sz="2550" i="1" dirty="0" err="1" smtClean="0">
                <a:solidFill>
                  <a:srgbClr val="CCFFFF"/>
                </a:solidFill>
                <a:latin typeface="Constantia" pitchFamily="18" charset="0"/>
              </a:rPr>
              <a:t>kemanusiaan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dengan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arti</a:t>
            </a:r>
            <a:r>
              <a:rPr lang="en-US" sz="2550" i="1" dirty="0" smtClean="0">
                <a:solidFill>
                  <a:srgbClr val="CCFFFF"/>
                </a:solidFill>
                <a:latin typeface="Constantia" pitchFamily="18" charset="0"/>
              </a:rPr>
              <a:t> yang </a:t>
            </a:r>
            <a:r>
              <a:rPr lang="en-US" sz="2550" i="1" dirty="0" err="1" smtClean="0">
                <a:solidFill>
                  <a:srgbClr val="CCFFFF"/>
                </a:solidFill>
                <a:latin typeface="Constantia" pitchFamily="18" charset="0"/>
              </a:rPr>
              <a:t>sesunguhnya</a:t>
            </a:r>
            <a:r>
              <a:rPr lang="en-US" sz="2550" dirty="0" smtClean="0">
                <a:solidFill>
                  <a:srgbClr val="CCFFFF"/>
                </a:solidFill>
                <a:latin typeface="Constantia" pitchFamily="18" charset="0"/>
              </a:rPr>
              <a:t>.” (</a:t>
            </a:r>
            <a:r>
              <a:rPr lang="en-US" sz="2550" i="1" dirty="0" smtClean="0">
                <a:solidFill>
                  <a:srgbClr val="CCFFFF"/>
                </a:solidFill>
                <a:latin typeface="Constantia" pitchFamily="18" charset="0"/>
              </a:rPr>
              <a:t>Capita Selecta</a:t>
            </a:r>
            <a:r>
              <a:rPr lang="en-US" sz="2550" dirty="0" smtClean="0">
                <a:solidFill>
                  <a:srgbClr val="CCFFFF"/>
                </a:solidFill>
                <a:latin typeface="Constantia" pitchFamily="18" charset="0"/>
              </a:rPr>
              <a:t>, 82). </a:t>
            </a:r>
            <a:r>
              <a:rPr lang="en-US" sz="2550" dirty="0" err="1" smtClean="0">
                <a:solidFill>
                  <a:srgbClr val="CCFFFF"/>
                </a:solidFill>
                <a:latin typeface="Constantia" pitchFamily="18" charset="0"/>
              </a:rPr>
              <a:t>Beliau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menjelaskan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bahawa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tujuan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pendidikan</a:t>
            </a:r>
            <a:r>
              <a:rPr lang="en-US" sz="2550" dirty="0" smtClean="0">
                <a:solidFill>
                  <a:srgbClr val="CCFFFF"/>
                </a:solidFill>
                <a:latin typeface="Constantia" pitchFamily="18" charset="0"/>
              </a:rPr>
              <a:t> Islam yang </a:t>
            </a:r>
            <a:r>
              <a:rPr lang="en-US" sz="2550" dirty="0" err="1" smtClean="0">
                <a:solidFill>
                  <a:srgbClr val="CCFFFF"/>
                </a:solidFill>
                <a:latin typeface="Constantia" pitchFamily="18" charset="0"/>
              </a:rPr>
              <a:t>bersepadu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tidak</a:t>
            </a:r>
            <a:r>
              <a:rPr lang="en-US" sz="2550" dirty="0" smtClean="0">
                <a:solidFill>
                  <a:srgbClr val="CCFFFF"/>
                </a:solidFill>
                <a:latin typeface="Constantia" pitchFamily="18" charset="0"/>
              </a:rPr>
              <a:t> lain </a:t>
            </a:r>
            <a:r>
              <a:rPr lang="en-US" sz="2550" dirty="0" err="1" smtClean="0">
                <a:solidFill>
                  <a:srgbClr val="CCFFFF"/>
                </a:solidFill>
                <a:latin typeface="Constantia" pitchFamily="18" charset="0"/>
              </a:rPr>
              <a:t>dari</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proses</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merealisasi</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tujuan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hidup</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ber-</a:t>
            </a:r>
            <a:r>
              <a:rPr lang="en-US" sz="2550" i="1" dirty="0" err="1" smtClean="0">
                <a:solidFill>
                  <a:srgbClr val="CCFFFF"/>
                </a:solidFill>
                <a:latin typeface="Constantia" pitchFamily="18" charset="0"/>
              </a:rPr>
              <a:t>‘ubudiyyah</a:t>
            </a:r>
            <a:r>
              <a:rPr lang="en-US" sz="2550" i="1" dirty="0" smtClean="0">
                <a:solidFill>
                  <a:srgbClr val="CCFFFF"/>
                </a:solidFill>
                <a:latin typeface="Constantia" pitchFamily="18" charset="0"/>
              </a:rPr>
              <a:t> </a:t>
            </a:r>
            <a:r>
              <a:rPr lang="en-US" sz="2550" dirty="0" err="1" smtClean="0">
                <a:solidFill>
                  <a:srgbClr val="CCFFFF"/>
                </a:solidFill>
                <a:latin typeface="Constantia" pitchFamily="18" charset="0"/>
              </a:rPr>
              <a:t>kepada</a:t>
            </a:r>
            <a:r>
              <a:rPr lang="en-US" sz="2550" dirty="0" smtClean="0">
                <a:solidFill>
                  <a:srgbClr val="CCFFFF"/>
                </a:solidFill>
                <a:latin typeface="Constantia" pitchFamily="18" charset="0"/>
              </a:rPr>
              <a:t> Allah (S.W.T). </a:t>
            </a:r>
            <a:r>
              <a:rPr lang="en-US" sz="2550" dirty="0" err="1" smtClean="0">
                <a:solidFill>
                  <a:srgbClr val="CCFFFF"/>
                </a:solidFill>
                <a:latin typeface="Constantia" pitchFamily="18" charset="0"/>
              </a:rPr>
              <a:t>Hamba</a:t>
            </a:r>
            <a:r>
              <a:rPr lang="en-US" sz="2550" dirty="0" smtClean="0">
                <a:solidFill>
                  <a:srgbClr val="CCFFFF"/>
                </a:solidFill>
                <a:latin typeface="Constantia" pitchFamily="18" charset="0"/>
              </a:rPr>
              <a:t> Allah yang </a:t>
            </a:r>
            <a:r>
              <a:rPr lang="en-US" sz="2550" dirty="0" err="1" smtClean="0">
                <a:solidFill>
                  <a:srgbClr val="CCFFFF"/>
                </a:solidFill>
                <a:latin typeface="Constantia" pitchFamily="18" charset="0"/>
              </a:rPr>
              <a:t>berilmu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itulah</a:t>
            </a:r>
            <a:r>
              <a:rPr lang="en-US" sz="2550" dirty="0" smtClean="0">
                <a:solidFill>
                  <a:srgbClr val="CCFFFF"/>
                </a:solidFill>
                <a:latin typeface="Constantia" pitchFamily="18" charset="0"/>
              </a:rPr>
              <a:t> yang </a:t>
            </a:r>
            <a:r>
              <a:rPr lang="en-US" sz="2550" dirty="0" err="1" smtClean="0">
                <a:solidFill>
                  <a:srgbClr val="CCFFFF"/>
                </a:solidFill>
                <a:latin typeface="Constantia" pitchFamily="18" charset="0"/>
              </a:rPr>
              <a:t>benar-benar</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takut</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kepada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Tuhannya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Q.</a:t>
            </a:r>
            <a:r>
              <a:rPr lang="en-US" sz="2550" i="1" dirty="0" err="1" smtClean="0">
                <a:solidFill>
                  <a:srgbClr val="CCFFFF"/>
                </a:solidFill>
                <a:latin typeface="Constantia" pitchFamily="18" charset="0"/>
              </a:rPr>
              <a:t>Al-Fatir</a:t>
            </a:r>
            <a:r>
              <a:rPr lang="en-US" sz="2550" dirty="0" smtClean="0">
                <a:solidFill>
                  <a:srgbClr val="CCFFFF"/>
                </a:solidFill>
                <a:latin typeface="Constantia" pitchFamily="18" charset="0"/>
              </a:rPr>
              <a:t>: 28).</a:t>
            </a:r>
            <a:endParaRPr lang="en-US" sz="255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tahun</a:t>
            </a:r>
            <a:r>
              <a:rPr lang="en-US" dirty="0" smtClean="0">
                <a:solidFill>
                  <a:srgbClr val="CCFFFF"/>
                </a:solidFill>
                <a:latin typeface="Constantia" pitchFamily="18" charset="0"/>
              </a:rPr>
              <a:t> 1938 </a:t>
            </a:r>
            <a:r>
              <a:rPr lang="en-US" dirty="0" err="1" smtClean="0">
                <a:solidFill>
                  <a:srgbClr val="CCFFFF"/>
                </a:solidFill>
                <a:latin typeface="Constantia" pitchFamily="18" charset="0"/>
              </a:rPr>
              <a:t>lagi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sudah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menyuarakan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pentingnya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diwujudkan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Sekolah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Tinggi</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Universitet</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Indonesia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102-103.)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terciptanya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Perikatan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Perguruan-perguruan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Muslimin</a:t>
            </a:r>
            <a:r>
              <a:rPr lang="en-US" dirty="0" smtClean="0">
                <a:solidFill>
                  <a:srgbClr val="CCFFFF"/>
                </a:solidFill>
                <a:latin typeface="Constantia" pitchFamily="18" charset="0"/>
              </a:rPr>
              <a:t> Indonesia”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singkatan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Permusi</a:t>
            </a: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113).</a:t>
            </a:r>
          </a:p>
          <a:p>
            <a:pPr>
              <a:buFont typeface="Wingdings" pitchFamily="2" charset="2"/>
              <a:buChar char="v"/>
            </a:pPr>
            <a:endParaRPr lang="en-US" dirty="0"/>
          </a:p>
        </p:txBody>
      </p:sp>
      <p:sp>
        <p:nvSpPr>
          <p:cNvPr id="5" name="Slide Number Placeholder 4"/>
          <p:cNvSpPr>
            <a:spLocks noGrp="1"/>
          </p:cNvSpPr>
          <p:nvPr>
            <p:ph type="sldNum" sz="quarter" idx="12"/>
          </p:nvPr>
        </p:nvSpPr>
        <p:spPr/>
        <p:txBody>
          <a:bodyPr/>
          <a:lstStyle/>
          <a:p>
            <a:fld id="{B9D356F0-8035-43A6-B9CD-30AAF35D6D17}" type="slidenum">
              <a:rPr lang="en-US" smtClean="0"/>
              <a:pPr/>
              <a:t>32</a:t>
            </a:fld>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The Concept of Reason/Intellect From Islamic Perspective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a:xfrm>
            <a:off x="457200" y="1874837"/>
            <a:ext cx="8229600" cy="4525963"/>
          </a:xfrm>
        </p:spPr>
        <p:txBody>
          <a:bodyPr>
            <a:normAutofit/>
          </a:bodyPr>
          <a:lstStyle/>
          <a:p>
            <a:pPr algn="just">
              <a:buFont typeface="Wingdings" pitchFamily="2" charset="2"/>
              <a:buChar char="v"/>
            </a:pPr>
            <a:r>
              <a:rPr lang="en-US" sz="3400" dirty="0" err="1" smtClean="0">
                <a:solidFill>
                  <a:srgbClr val="CCFFFF"/>
                </a:solidFill>
                <a:latin typeface="Constantia" pitchFamily="18" charset="0"/>
              </a:rPr>
              <a:t>Aliran</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pemikiran</a:t>
            </a:r>
            <a:r>
              <a:rPr lang="en-US" sz="3400" dirty="0" smtClean="0">
                <a:solidFill>
                  <a:srgbClr val="CCFFFF"/>
                </a:solidFill>
                <a:latin typeface="Constantia" pitchFamily="18" charset="0"/>
              </a:rPr>
              <a:t> “</a:t>
            </a:r>
            <a:r>
              <a:rPr lang="en-US" sz="3400" dirty="0" smtClean="0">
                <a:solidFill>
                  <a:srgbClr val="FFFF00"/>
                </a:solidFill>
                <a:latin typeface="Constantia" pitchFamily="18" charset="0"/>
              </a:rPr>
              <a:t>neo-</a:t>
            </a:r>
            <a:r>
              <a:rPr lang="en-US" sz="3400" dirty="0" err="1" smtClean="0">
                <a:solidFill>
                  <a:srgbClr val="FFFF00"/>
                </a:solidFill>
                <a:latin typeface="Constantia" pitchFamily="18" charset="0"/>
              </a:rPr>
              <a:t>Mu’tazilah</a:t>
            </a:r>
            <a:r>
              <a:rPr lang="en-US" sz="3400" dirty="0" smtClean="0">
                <a:solidFill>
                  <a:srgbClr val="CCFFFF"/>
                </a:solidFill>
                <a:latin typeface="Constantia" pitchFamily="18" charset="0"/>
              </a:rPr>
              <a:t>”, “</a:t>
            </a:r>
            <a:r>
              <a:rPr lang="en-US" sz="3400" dirty="0" smtClean="0">
                <a:solidFill>
                  <a:srgbClr val="FF0000"/>
                </a:solidFill>
                <a:latin typeface="Constantia" pitchFamily="18" charset="0"/>
              </a:rPr>
              <a:t>neo-</a:t>
            </a:r>
            <a:r>
              <a:rPr lang="en-US" sz="3400" dirty="0" err="1" smtClean="0">
                <a:solidFill>
                  <a:srgbClr val="FF0000"/>
                </a:solidFill>
                <a:latin typeface="Constantia" pitchFamily="18" charset="0"/>
              </a:rPr>
              <a:t>Modernis</a:t>
            </a:r>
            <a:r>
              <a:rPr lang="en-US" sz="3400" dirty="0" smtClean="0">
                <a:solidFill>
                  <a:srgbClr val="CCFFFF"/>
                </a:solidFill>
                <a:latin typeface="Constantia" pitchFamily="18" charset="0"/>
              </a:rPr>
              <a:t>”, </a:t>
            </a:r>
            <a:r>
              <a:rPr lang="en-US" sz="3400" dirty="0" err="1" smtClean="0">
                <a:solidFill>
                  <a:srgbClr val="00B0F0"/>
                </a:solidFill>
                <a:latin typeface="Constantia" pitchFamily="18" charset="0"/>
              </a:rPr>
              <a:t>Jaringan</a:t>
            </a:r>
            <a:r>
              <a:rPr lang="en-US" sz="3400" dirty="0" smtClean="0">
                <a:solidFill>
                  <a:srgbClr val="00B0F0"/>
                </a:solidFill>
                <a:latin typeface="Constantia" pitchFamily="18" charset="0"/>
              </a:rPr>
              <a:t> Islam Liberal </a:t>
            </a:r>
            <a:r>
              <a:rPr lang="en-US" sz="3400" dirty="0" err="1" smtClean="0">
                <a:solidFill>
                  <a:srgbClr val="CCFFFF"/>
                </a:solidFill>
                <a:latin typeface="Constantia" pitchFamily="18" charset="0"/>
              </a:rPr>
              <a:t>dan</a:t>
            </a:r>
            <a:r>
              <a:rPr lang="en-US" sz="3400" dirty="0" smtClean="0">
                <a:solidFill>
                  <a:srgbClr val="CCFFFF"/>
                </a:solidFill>
                <a:latin typeface="Constantia" pitchFamily="18" charset="0"/>
              </a:rPr>
              <a:t> </a:t>
            </a:r>
            <a:r>
              <a:rPr lang="en-US" sz="3400" dirty="0" err="1" smtClean="0">
                <a:solidFill>
                  <a:schemeClr val="accent6">
                    <a:lumMod val="40000"/>
                    <a:lumOff val="60000"/>
                  </a:schemeClr>
                </a:solidFill>
                <a:latin typeface="Constantia" pitchFamily="18" charset="0"/>
              </a:rPr>
              <a:t>para</a:t>
            </a:r>
            <a:r>
              <a:rPr lang="en-US" sz="3400" dirty="0" smtClean="0">
                <a:solidFill>
                  <a:schemeClr val="accent6">
                    <a:lumMod val="40000"/>
                    <a:lumOff val="60000"/>
                  </a:schemeClr>
                </a:solidFill>
                <a:latin typeface="Constantia" pitchFamily="18" charset="0"/>
              </a:rPr>
              <a:t> </a:t>
            </a:r>
            <a:r>
              <a:rPr lang="en-US" sz="3400" dirty="0" err="1" smtClean="0">
                <a:solidFill>
                  <a:schemeClr val="accent6">
                    <a:lumMod val="40000"/>
                    <a:lumOff val="60000"/>
                  </a:schemeClr>
                </a:solidFill>
                <a:latin typeface="Constantia" pitchFamily="18" charset="0"/>
              </a:rPr>
              <a:t>sekularis</a:t>
            </a:r>
            <a:r>
              <a:rPr lang="en-US" sz="3400" dirty="0" smtClean="0">
                <a:solidFill>
                  <a:srgbClr val="CCFFFF"/>
                </a:solidFill>
                <a:latin typeface="Constantia" pitchFamily="18" charset="0"/>
              </a:rPr>
              <a:t> yang </a:t>
            </a:r>
            <a:r>
              <a:rPr lang="en-US" sz="3400" dirty="0" err="1" smtClean="0">
                <a:solidFill>
                  <a:srgbClr val="CCFFFF"/>
                </a:solidFill>
                <a:latin typeface="Constantia" pitchFamily="18" charset="0"/>
              </a:rPr>
              <a:t>wujud</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di</a:t>
            </a:r>
            <a:r>
              <a:rPr lang="en-US" sz="3400" dirty="0" smtClean="0">
                <a:solidFill>
                  <a:srgbClr val="CCFFFF"/>
                </a:solidFill>
                <a:latin typeface="Constantia" pitchFamily="18" charset="0"/>
              </a:rPr>
              <a:t> Indonesia </a:t>
            </a:r>
            <a:r>
              <a:rPr lang="en-US" sz="3400" dirty="0" err="1" smtClean="0">
                <a:solidFill>
                  <a:srgbClr val="CCFFFF"/>
                </a:solidFill>
                <a:latin typeface="Constantia" pitchFamily="18" charset="0"/>
              </a:rPr>
              <a:t>hari</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ini</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pada</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dasarnya</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menggunakan</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pertimbangan</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akal</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merdeka</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sebagai</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neraca</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tertinggi</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dalam</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menetukan</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kebenaran</a:t>
            </a:r>
            <a:r>
              <a:rPr lang="en-US" sz="3400" dirty="0" smtClean="0">
                <a:solidFill>
                  <a:srgbClr val="CCFFFF"/>
                </a:solidFill>
                <a:latin typeface="Constantia" pitchFamily="18" charset="0"/>
              </a:rPr>
              <a:t> </a:t>
            </a:r>
            <a:r>
              <a:rPr lang="en-US" sz="3400" dirty="0" err="1" smtClean="0">
                <a:solidFill>
                  <a:srgbClr val="CCFFFF"/>
                </a:solidFill>
                <a:latin typeface="Constantia" pitchFamily="18" charset="0"/>
              </a:rPr>
              <a:t>ajaran-ajaran</a:t>
            </a:r>
            <a:r>
              <a:rPr lang="en-US" sz="3400" dirty="0" smtClean="0">
                <a:solidFill>
                  <a:srgbClr val="CCFFFF"/>
                </a:solidFill>
                <a:latin typeface="Constantia" pitchFamily="18" charset="0"/>
              </a:rPr>
              <a:t> agama.</a:t>
            </a:r>
            <a:endParaRPr lang="en-US" sz="34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838200"/>
            <a:ext cx="8229600" cy="5287963"/>
          </a:xfrm>
        </p:spPr>
        <p:txBody>
          <a:bodyPr>
            <a:normAutofit/>
          </a:bodyPr>
          <a:lstStyle/>
          <a:p>
            <a:pPr algn="just">
              <a:buFont typeface="Wingdings" pitchFamily="2" charset="2"/>
              <a:buChar char="v"/>
            </a:pPr>
            <a:r>
              <a:rPr lang="en-US" dirty="0" err="1" smtClean="0">
                <a:solidFill>
                  <a:srgbClr val="CCFFFF"/>
                </a:solidFill>
                <a:latin typeface="Constantia" pitchFamily="18" charset="0"/>
              </a:rPr>
              <a:t>Pentingnya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kemerdekaan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berfikir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ajaran</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Namun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akal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merdeka</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lepas</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patokan</a:t>
            </a:r>
            <a:r>
              <a:rPr lang="en-US" i="1" dirty="0" smtClean="0">
                <a:solidFill>
                  <a:srgbClr val="CCFFFF"/>
                </a:solidFill>
                <a:latin typeface="Constantia" pitchFamily="18" charset="0"/>
              </a:rPr>
              <a:t> agama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akal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merdeka</a:t>
            </a:r>
            <a:r>
              <a:rPr lang="en-US" dirty="0" smtClean="0">
                <a:solidFill>
                  <a:srgbClr val="CCFFFF"/>
                </a:solidFill>
                <a:latin typeface="Constantia" pitchFamily="18" charset="0"/>
              </a:rPr>
              <a:t> </a:t>
            </a:r>
            <a:r>
              <a:rPr lang="en-US" i="1" dirty="0" smtClean="0">
                <a:solidFill>
                  <a:srgbClr val="CCFFFF"/>
                </a:solidFill>
                <a:latin typeface="Constantia" pitchFamily="18" charset="0"/>
              </a:rPr>
              <a:t>yang </a:t>
            </a:r>
            <a:r>
              <a:rPr lang="en-US" i="1" dirty="0" err="1" smtClean="0">
                <a:solidFill>
                  <a:srgbClr val="CCFFFF"/>
                </a:solidFill>
                <a:latin typeface="Constantia" pitchFamily="18" charset="0"/>
              </a:rPr>
              <a:t>salah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pasang</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akal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merdeka</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tersesat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yang </a:t>
            </a:r>
            <a:r>
              <a:rPr lang="en-US" i="1" dirty="0" err="1" smtClean="0">
                <a:solidFill>
                  <a:srgbClr val="CCFFFF"/>
                </a:solidFill>
                <a:latin typeface="Constantia" pitchFamily="18" charset="0"/>
              </a:rPr>
              <a:t>tidak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berdisiplin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banyak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penyelewengan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kefahaman</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seperti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i‘tikad</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anthropomorphisme</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i‘tikad</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pantheisme</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taqlid-buta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mengadakan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khurafat</a:t>
            </a:r>
            <a:r>
              <a:rPr lang="en-US" dirty="0" smtClean="0">
                <a:solidFill>
                  <a:srgbClr val="CCFFFF"/>
                </a:solidFill>
                <a:latin typeface="Constantia" pitchFamily="18" charset="0"/>
              </a:rPr>
              <a:t> </a:t>
            </a:r>
            <a:r>
              <a:rPr lang="en-US" i="1" dirty="0" smtClean="0">
                <a:solidFill>
                  <a:srgbClr val="CCFFFF"/>
                </a:solidFill>
                <a:latin typeface="Constantia" pitchFamily="18" charset="0"/>
              </a:rPr>
              <a:t>modern</a:t>
            </a:r>
            <a:r>
              <a:rPr lang="en-US" dirty="0" smtClean="0">
                <a:solidFill>
                  <a:srgbClr val="CCFFFF"/>
                </a:solidFill>
                <a:latin typeface="Constantia" pitchFamily="18" charset="0"/>
              </a:rPr>
              <a:t>”.</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838200"/>
            <a:ext cx="8229600" cy="5943600"/>
          </a:xfrm>
        </p:spPr>
        <p:txBody>
          <a:bodyPr>
            <a:normAutofit fontScale="70000" lnSpcReduction="20000"/>
          </a:bodyPr>
          <a:lstStyle/>
          <a:p>
            <a:pPr algn="just">
              <a:buFont typeface="Wingdings" pitchFamily="2" charset="2"/>
              <a:buChar char="v"/>
            </a:pPr>
            <a:r>
              <a:rPr lang="en-US" sz="4000" i="1" dirty="0" smtClean="0">
                <a:solidFill>
                  <a:srgbClr val="CCFFFF"/>
                </a:solidFill>
                <a:latin typeface="Constantia" pitchFamily="18" charset="0"/>
              </a:rPr>
              <a:t>Akal </a:t>
            </a:r>
            <a:r>
              <a:rPr lang="en-US" sz="4000" i="1" dirty="0" err="1" smtClean="0">
                <a:solidFill>
                  <a:srgbClr val="CCFFFF"/>
                </a:solidFill>
                <a:latin typeface="Constantia" pitchFamily="18" charset="0"/>
              </a:rPr>
              <a:t>merdeka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bisa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membersihkan</a:t>
            </a:r>
            <a:r>
              <a:rPr lang="en-US" sz="4000" i="1" dirty="0" smtClean="0">
                <a:solidFill>
                  <a:srgbClr val="CCFFFF"/>
                </a:solidFill>
                <a:latin typeface="Constantia" pitchFamily="18" charset="0"/>
              </a:rPr>
              <a:t> Agama </a:t>
            </a:r>
            <a:r>
              <a:rPr lang="en-US" sz="4000" i="1" dirty="0" err="1" smtClean="0">
                <a:solidFill>
                  <a:srgbClr val="CCFFFF"/>
                </a:solidFill>
                <a:latin typeface="Constantia" pitchFamily="18" charset="0"/>
              </a:rPr>
              <a:t>kita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dari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kutu-kutu</a:t>
            </a:r>
            <a:r>
              <a:rPr lang="en-US" sz="4000" i="1" dirty="0" smtClean="0">
                <a:solidFill>
                  <a:srgbClr val="CCFFFF"/>
                </a:solidFill>
                <a:latin typeface="Constantia" pitchFamily="18" charset="0"/>
              </a:rPr>
              <a:t> yang </a:t>
            </a:r>
            <a:r>
              <a:rPr lang="en-US" sz="4000" i="1" dirty="0" err="1" smtClean="0">
                <a:solidFill>
                  <a:srgbClr val="CCFFFF"/>
                </a:solidFill>
                <a:latin typeface="Constantia" pitchFamily="18" charset="0"/>
              </a:rPr>
              <a:t>berbahaya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untuk</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kemajuan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atau</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bertentangan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dengan</a:t>
            </a:r>
            <a:r>
              <a:rPr lang="en-US" sz="4000" i="1" dirty="0" smtClean="0">
                <a:solidFill>
                  <a:srgbClr val="CCFFFF"/>
                </a:solidFill>
                <a:latin typeface="Constantia" pitchFamily="18" charset="0"/>
              </a:rPr>
              <a:t> Agama </a:t>
            </a:r>
            <a:r>
              <a:rPr lang="en-US" sz="4000" i="1" dirty="0" err="1" smtClean="0">
                <a:solidFill>
                  <a:srgbClr val="CCFFFF"/>
                </a:solidFill>
                <a:latin typeface="Constantia" pitchFamily="18" charset="0"/>
              </a:rPr>
              <a:t>kita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sendiri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Pandai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membukakan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jendela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lapangan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pikiran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kita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supaya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bertukar</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udara</a:t>
            </a:r>
            <a:r>
              <a:rPr lang="en-US" sz="4000" i="1" dirty="0" smtClean="0">
                <a:solidFill>
                  <a:srgbClr val="CCFFFF"/>
                </a:solidFill>
                <a:latin typeface="Constantia" pitchFamily="18" charset="0"/>
              </a:rPr>
              <a:t> yang </a:t>
            </a:r>
            <a:r>
              <a:rPr lang="en-US" sz="4000" i="1" dirty="0" err="1" smtClean="0">
                <a:solidFill>
                  <a:srgbClr val="CCFFFF"/>
                </a:solidFill>
                <a:latin typeface="Constantia" pitchFamily="18" charset="0"/>
              </a:rPr>
              <a:t>bersih</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nyaman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Dalam</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pada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itu</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ia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pandai</a:t>
            </a:r>
            <a:r>
              <a:rPr lang="en-US" sz="4000" i="1" dirty="0" smtClean="0">
                <a:solidFill>
                  <a:srgbClr val="CCFFFF"/>
                </a:solidFill>
                <a:latin typeface="Constantia" pitchFamily="18" charset="0"/>
              </a:rPr>
              <a:t> pula </a:t>
            </a:r>
            <a:r>
              <a:rPr lang="en-US" sz="4000" i="1" dirty="0" err="1" smtClean="0">
                <a:solidFill>
                  <a:srgbClr val="CCFFFF"/>
                </a:solidFill>
                <a:latin typeface="Constantia" pitchFamily="18" charset="0"/>
              </a:rPr>
              <a:t>membongkar</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tiang-tiang</a:t>
            </a:r>
            <a:r>
              <a:rPr lang="en-US" sz="4000" i="1" dirty="0" smtClean="0">
                <a:solidFill>
                  <a:srgbClr val="CCFFFF"/>
                </a:solidFill>
                <a:latin typeface="Constantia" pitchFamily="18" charset="0"/>
              </a:rPr>
              <a:t> Agama 	</a:t>
            </a:r>
            <a:r>
              <a:rPr lang="en-US" sz="4000" i="1" dirty="0" err="1" smtClean="0">
                <a:solidFill>
                  <a:srgbClr val="CCFFFF"/>
                </a:solidFill>
                <a:latin typeface="Constantia" pitchFamily="18" charset="0"/>
              </a:rPr>
              <a:t>kita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membongkar</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hudud</a:t>
            </a:r>
            <a:r>
              <a:rPr lang="en-US" sz="4000" i="1" dirty="0" smtClean="0">
                <a:solidFill>
                  <a:srgbClr val="CCFFFF"/>
                </a:solidFill>
                <a:latin typeface="Constantia" pitchFamily="18" charset="0"/>
              </a:rPr>
              <a:t> Agama </a:t>
            </a:r>
            <a:r>
              <a:rPr lang="en-US" sz="4000" i="1" dirty="0" err="1" smtClean="0">
                <a:solidFill>
                  <a:srgbClr val="CCFFFF"/>
                </a:solidFill>
                <a:latin typeface="Constantia" pitchFamily="18" charset="0"/>
              </a:rPr>
              <a:t>kita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Bukan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saja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memasukkan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udara</a:t>
            </a:r>
            <a:r>
              <a:rPr lang="en-US" sz="4000" i="1" dirty="0" smtClean="0">
                <a:solidFill>
                  <a:srgbClr val="CCFFFF"/>
                </a:solidFill>
                <a:latin typeface="Constantia" pitchFamily="18" charset="0"/>
              </a:rPr>
              <a:t> yang </a:t>
            </a:r>
            <a:r>
              <a:rPr lang="en-US" sz="4000" i="1" dirty="0" err="1" smtClean="0">
                <a:solidFill>
                  <a:srgbClr val="CCFFFF"/>
                </a:solidFill>
                <a:latin typeface="Constantia" pitchFamily="18" charset="0"/>
              </a:rPr>
              <a:t>sepoi-sepoi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basah</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tetapi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juga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memasukkan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angin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taufan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limbubu</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manghancurkan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apa</a:t>
            </a:r>
            <a:r>
              <a:rPr lang="en-US" sz="4000" i="1" dirty="0" smtClean="0">
                <a:solidFill>
                  <a:srgbClr val="CCFFFF"/>
                </a:solidFill>
                <a:latin typeface="Constantia" pitchFamily="18" charset="0"/>
              </a:rPr>
              <a:t> yang </a:t>
            </a:r>
            <a:r>
              <a:rPr lang="en-US" sz="4000" i="1" dirty="0" err="1" smtClean="0">
                <a:solidFill>
                  <a:srgbClr val="CCFFFF"/>
                </a:solidFill>
                <a:latin typeface="Constantia" pitchFamily="18" charset="0"/>
              </a:rPr>
              <a:t>ada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Semua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dengan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alasan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mencari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sintese</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manyesuaikan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dengan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kemajuan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zaman</a:t>
            </a:r>
            <a:r>
              <a:rPr lang="en-US" sz="4000" i="1" dirty="0" smtClean="0">
                <a:solidFill>
                  <a:srgbClr val="CCFFFF"/>
                </a:solidFill>
                <a:latin typeface="Constantia" pitchFamily="18" charset="0"/>
              </a:rPr>
              <a:t>’ yang modern…. Akal </a:t>
            </a:r>
            <a:r>
              <a:rPr lang="en-US" sz="4000" i="1" dirty="0" err="1" smtClean="0">
                <a:solidFill>
                  <a:srgbClr val="CCFFFF"/>
                </a:solidFill>
                <a:latin typeface="Constantia" pitchFamily="18" charset="0"/>
              </a:rPr>
              <a:t>merdeka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bisa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membenarkan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perzinaan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sebagai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salah</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satu</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hak-hak</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asasi</a:t>
            </a:r>
            <a:r>
              <a:rPr lang="en-US" sz="4000" i="1" dirty="0" smtClean="0">
                <a:solidFill>
                  <a:srgbClr val="CCFFFF"/>
                </a:solidFill>
                <a:latin typeface="Constantia" pitchFamily="18" charset="0"/>
              </a:rPr>
              <a:t>!</a:t>
            </a:r>
            <a:endParaRPr lang="en-US" sz="4000" dirty="0" smtClean="0">
              <a:solidFill>
                <a:srgbClr val="CCFFFF"/>
              </a:solidFill>
              <a:latin typeface="Constantia" pitchFamily="18" charset="0"/>
            </a:endParaRPr>
          </a:p>
          <a:p>
            <a:pPr algn="just">
              <a:buNone/>
            </a:pPr>
            <a:endParaRPr lang="en-US" dirty="0" smtClean="0">
              <a:solidFill>
                <a:srgbClr val="CCFFFF"/>
              </a:solidFill>
              <a:latin typeface="Constantia" pitchFamily="18" charset="0"/>
            </a:endParaRPr>
          </a:p>
          <a:p>
            <a:pPr algn="r">
              <a:buNone/>
            </a:pPr>
            <a:r>
              <a:rPr lang="en-US" dirty="0" smtClean="0">
                <a:solidFill>
                  <a:srgbClr val="CCFFFF"/>
                </a:solidFill>
                <a:latin typeface="Constantia" pitchFamily="18" charset="0"/>
              </a:rPr>
              <a:t>						(</a:t>
            </a:r>
            <a:r>
              <a:rPr lang="en-US" dirty="0" err="1" smtClean="0">
                <a:solidFill>
                  <a:srgbClr val="CCFFFF"/>
                </a:solidFill>
                <a:latin typeface="Constantia" pitchFamily="18" charset="0"/>
              </a:rPr>
              <a:t>M.Natsir</a:t>
            </a:r>
            <a:r>
              <a:rPr lang="en-US" dirty="0" smtClean="0">
                <a:solidFill>
                  <a:srgbClr val="CCFFFF"/>
                </a:solidFill>
                <a:latin typeface="Constantia" pitchFamily="18" charset="0"/>
              </a:rPr>
              <a:t>, 1988:14-15)</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35</a:t>
            </a:fld>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r>
              <a:rPr lang="en-US" dirty="0" smtClean="0">
                <a:solidFill>
                  <a:srgbClr val="CCFFFF"/>
                </a:solidFill>
                <a:latin typeface="Constantia" pitchFamily="18" charset="0"/>
              </a:rPr>
              <a:t>“</a:t>
            </a:r>
            <a:r>
              <a:rPr lang="en-US" i="1" dirty="0" smtClean="0">
                <a:solidFill>
                  <a:srgbClr val="CCFFFF"/>
                </a:solidFill>
                <a:latin typeface="Constantia" pitchFamily="18" charset="0"/>
              </a:rPr>
              <a:t>Akal </a:t>
            </a:r>
            <a:r>
              <a:rPr lang="en-US" i="1" dirty="0" err="1" smtClean="0">
                <a:solidFill>
                  <a:srgbClr val="CCFFFF"/>
                </a:solidFill>
                <a:latin typeface="Constantia" pitchFamily="18" charset="0"/>
              </a:rPr>
              <a:t>anarki</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tak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kenal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batas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tahun</a:t>
            </a:r>
            <a:r>
              <a:rPr lang="en-US" dirty="0" smtClean="0">
                <a:solidFill>
                  <a:srgbClr val="CCFFFF"/>
                </a:solidFill>
                <a:latin typeface="Constantia" pitchFamily="18" charset="0"/>
              </a:rPr>
              <a:t> 1940 </a:t>
            </a:r>
            <a:r>
              <a:rPr lang="en-US" dirty="0" err="1" smtClean="0">
                <a:solidFill>
                  <a:srgbClr val="CCFFFF"/>
                </a:solidFill>
                <a:latin typeface="Constantia" pitchFamily="18" charset="0"/>
              </a:rPr>
              <a:t>masih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relevan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isu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hangat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lain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mengatakan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Dan </a:t>
            </a:r>
            <a:r>
              <a:rPr lang="en-US" i="1" dirty="0" err="1" smtClean="0">
                <a:solidFill>
                  <a:srgbClr val="CCFFFF"/>
                </a:solidFill>
                <a:latin typeface="Constantia" pitchFamily="18" charset="0"/>
              </a:rPr>
              <a:t>kesudahannya</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kita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peroleh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akal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merdeka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bukan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lagi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interpretasie</a:t>
            </a:r>
            <a:r>
              <a:rPr lang="en-US" i="1" dirty="0" smtClean="0">
                <a:solidFill>
                  <a:srgbClr val="CCFFFF"/>
                </a:solidFill>
                <a:latin typeface="Constantia" pitchFamily="18" charset="0"/>
              </a:rPr>
              <a:t> Agama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melainkan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likuidasie</a:t>
            </a:r>
            <a:r>
              <a:rPr lang="en-US" i="1" dirty="0" smtClean="0">
                <a:solidFill>
                  <a:srgbClr val="CCFFFF"/>
                </a:solidFill>
                <a:latin typeface="Constantia" pitchFamily="18" charset="0"/>
              </a:rPr>
              <a:t> Agama</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1988:42).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36</a:t>
            </a:fld>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4000" dirty="0" smtClean="0">
                <a:solidFill>
                  <a:srgbClr val="CCFFFF"/>
                </a:solidFill>
                <a:latin typeface="Constantia" pitchFamily="18" charset="0"/>
              </a:rPr>
              <a:t>“</a:t>
            </a:r>
            <a:r>
              <a:rPr lang="en-US" sz="4000" i="1" dirty="0" smtClean="0">
                <a:solidFill>
                  <a:srgbClr val="CCFFFF"/>
                </a:solidFill>
                <a:latin typeface="Constantia" pitchFamily="18" charset="0"/>
              </a:rPr>
              <a:t>Akal </a:t>
            </a:r>
            <a:r>
              <a:rPr lang="en-US" sz="4000" i="1" dirty="0" err="1" smtClean="0">
                <a:solidFill>
                  <a:srgbClr val="CCFFFF"/>
                </a:solidFill>
                <a:latin typeface="Constantia" pitchFamily="18" charset="0"/>
              </a:rPr>
              <a:t>merdeka</a:t>
            </a:r>
            <a:r>
              <a:rPr lang="en-US" sz="4000" i="1" dirty="0" smtClean="0">
                <a:solidFill>
                  <a:srgbClr val="CCFFFF"/>
                </a:solidFill>
                <a:latin typeface="Constantia" pitchFamily="18" charset="0"/>
              </a:rPr>
              <a:t> 100% </a:t>
            </a:r>
            <a:r>
              <a:rPr lang="en-US" sz="4000" i="1" dirty="0" err="1" smtClean="0">
                <a:solidFill>
                  <a:srgbClr val="CCFFFF"/>
                </a:solidFill>
                <a:latin typeface="Constantia" pitchFamily="18" charset="0"/>
              </a:rPr>
              <a:t>tidak</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menggariskan</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batas</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buat</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dirinya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Semua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ia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mau</a:t>
            </a:r>
            <a:r>
              <a:rPr lang="en-US" sz="4000" dirty="0" smtClean="0">
                <a:solidFill>
                  <a:srgbClr val="CCFFFF"/>
                </a:solidFill>
                <a:latin typeface="Constantia" pitchFamily="18" charset="0"/>
              </a:rPr>
              <a:t> </a:t>
            </a:r>
            <a:r>
              <a:rPr lang="en-US" sz="4000" i="1" dirty="0" err="1" smtClean="0">
                <a:solidFill>
                  <a:srgbClr val="CCFFFF"/>
                </a:solidFill>
                <a:latin typeface="Constantia" pitchFamily="18" charset="0"/>
              </a:rPr>
              <a:t>labrak</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semua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ia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mau</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atur</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semua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mau</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ia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kritik</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Kecuali</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mengeritik</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dirinya</a:t>
            </a:r>
            <a:r>
              <a:rPr lang="en-US" sz="4000" i="1" dirty="0" smtClean="0">
                <a:solidFill>
                  <a:srgbClr val="CCFFFF"/>
                </a:solidFill>
                <a:latin typeface="Constantia" pitchFamily="18" charset="0"/>
              </a:rPr>
              <a:t> </a:t>
            </a:r>
            <a:r>
              <a:rPr lang="en-US" sz="4000" i="1" dirty="0" err="1" smtClean="0">
                <a:solidFill>
                  <a:srgbClr val="CCFFFF"/>
                </a:solidFill>
                <a:latin typeface="Constantia" pitchFamily="18" charset="0"/>
              </a:rPr>
              <a:t>sendiri</a:t>
            </a:r>
            <a:r>
              <a:rPr lang="en-US" sz="4000" dirty="0" smtClean="0">
                <a:solidFill>
                  <a:srgbClr val="CCFFFF"/>
                </a:solidFill>
                <a:latin typeface="Constantia" pitchFamily="18" charset="0"/>
              </a:rPr>
              <a:t>!” (M. </a:t>
            </a:r>
            <a:r>
              <a:rPr lang="en-US" sz="4000" dirty="0" err="1" smtClean="0">
                <a:solidFill>
                  <a:srgbClr val="CCFFFF"/>
                </a:solidFill>
                <a:latin typeface="Constantia" pitchFamily="18" charset="0"/>
              </a:rPr>
              <a:t>Natsir</a:t>
            </a:r>
            <a:r>
              <a:rPr lang="en-US" sz="4000" dirty="0" smtClean="0">
                <a:solidFill>
                  <a:srgbClr val="CCFFFF"/>
                </a:solidFill>
                <a:latin typeface="Constantia" pitchFamily="18" charset="0"/>
              </a:rPr>
              <a:t>, 1988: 42).</a:t>
            </a:r>
            <a:endParaRPr lang="en-US" sz="40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37</a:t>
            </a:fld>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The Danger of Religious Pluralism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85000" lnSpcReduction="10000"/>
          </a:bodyPr>
          <a:lstStyle/>
          <a:p>
            <a:pPr algn="just">
              <a:buFont typeface="Wingdings" pitchFamily="2" charset="2"/>
              <a:buChar char="v"/>
            </a:pPr>
            <a:r>
              <a:rPr lang="en-US" i="1" dirty="0" err="1" smtClean="0">
                <a:solidFill>
                  <a:srgbClr val="CCFFFF"/>
                </a:solidFill>
                <a:latin typeface="Constantia" pitchFamily="18" charset="0"/>
              </a:rPr>
              <a:t>Ada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dokter</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datang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dengan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obat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synthese</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ya’ni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obat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campur-aduk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sebagaimana</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dianjurkan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oleh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orang-orang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theosofie</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berpendapat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bahawa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semua</a:t>
            </a:r>
            <a:r>
              <a:rPr lang="en-US" i="1" dirty="0" smtClean="0">
                <a:solidFill>
                  <a:srgbClr val="CCFFFF"/>
                </a:solidFill>
                <a:latin typeface="Constantia" pitchFamily="18" charset="0"/>
              </a:rPr>
              <a:t> agama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sama-sama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baik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lantaran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kita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ambil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Islam </a:t>
            </a:r>
            <a:r>
              <a:rPr lang="en-US" i="1" dirty="0" err="1" smtClean="0">
                <a:solidFill>
                  <a:srgbClr val="CCFFFF"/>
                </a:solidFill>
                <a:latin typeface="Constantia" pitchFamily="18" charset="0"/>
              </a:rPr>
              <a:t>mana</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baik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Diambil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Kristen,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Hindu, </a:t>
            </a:r>
            <a:r>
              <a:rPr lang="en-US" i="1" dirty="0" err="1" smtClean="0">
                <a:solidFill>
                  <a:srgbClr val="CCFFFF"/>
                </a:solidFill>
                <a:latin typeface="Constantia" pitchFamily="18" charset="0"/>
              </a:rPr>
              <a:t>mana</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kita</a:t>
            </a:r>
            <a:r>
              <a:rPr lang="en-US" i="1" dirty="0" smtClean="0">
                <a:solidFill>
                  <a:srgbClr val="CCFFFF"/>
                </a:solidFill>
                <a:latin typeface="Constantia" pitchFamily="18" charset="0"/>
              </a:rPr>
              <a:t> ‘rasa </a:t>
            </a:r>
            <a:r>
              <a:rPr lang="en-US" i="1" dirty="0" err="1" smtClean="0">
                <a:solidFill>
                  <a:srgbClr val="CCFFFF"/>
                </a:solidFill>
                <a:latin typeface="Constantia" pitchFamily="18" charset="0"/>
              </a:rPr>
              <a:t>baik</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akhir</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kesudahannya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menghasilkan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suatu</a:t>
            </a:r>
            <a:r>
              <a:rPr lang="en-US" i="1" dirty="0" smtClean="0">
                <a:solidFill>
                  <a:srgbClr val="CCFFFF"/>
                </a:solidFill>
                <a:latin typeface="Constantia" pitchFamily="18" charset="0"/>
              </a:rPr>
              <a:t> ‘agama </a:t>
            </a:r>
            <a:r>
              <a:rPr lang="en-US" i="1" dirty="0" err="1" smtClean="0">
                <a:solidFill>
                  <a:srgbClr val="CCFFFF"/>
                </a:solidFill>
                <a:latin typeface="Constantia" pitchFamily="18" charset="0"/>
              </a:rPr>
              <a:t>gado</a:t>
            </a:r>
            <a:r>
              <a:rPr lang="en-US" i="1" dirty="0" smtClean="0">
                <a:solidFill>
                  <a:srgbClr val="CCFFFF"/>
                </a:solidFill>
                <a:latin typeface="Constantia" pitchFamily="18" charset="0"/>
              </a:rPr>
              <a:t>-</a:t>
            </a:r>
            <a:r>
              <a:rPr lang="en-US" i="1" dirty="0" err="1" smtClean="0">
                <a:solidFill>
                  <a:srgbClr val="CCFFFF"/>
                </a:solidFill>
                <a:latin typeface="Constantia" pitchFamily="18" charset="0"/>
              </a:rPr>
              <a:t>gado</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Sekali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lagi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Boleh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jadi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maksudnya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bermula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hendak</a:t>
            </a:r>
            <a:r>
              <a:rPr lang="en-US" i="1" dirty="0" smtClean="0">
                <a:solidFill>
                  <a:srgbClr val="CCFFFF"/>
                </a:solidFill>
                <a:latin typeface="Constantia" pitchFamily="18" charset="0"/>
              </a:rPr>
              <a:t> me-</a:t>
            </a:r>
            <a:r>
              <a:rPr lang="en-US" i="1" dirty="0" err="1" smtClean="0">
                <a:solidFill>
                  <a:srgbClr val="CCFFFF"/>
                </a:solidFill>
                <a:latin typeface="Constantia" pitchFamily="18" charset="0"/>
              </a:rPr>
              <a:t>interpretasikan</a:t>
            </a:r>
            <a:r>
              <a:rPr lang="en-US" i="1" dirty="0" smtClean="0">
                <a:solidFill>
                  <a:srgbClr val="CCFFFF"/>
                </a:solidFill>
                <a:latin typeface="Constantia" pitchFamily="18" charset="0"/>
              </a:rPr>
              <a:t> Agama. </a:t>
            </a:r>
            <a:r>
              <a:rPr lang="en-US" i="1" dirty="0" err="1" smtClean="0">
                <a:solidFill>
                  <a:srgbClr val="CCFFFF"/>
                </a:solidFill>
                <a:latin typeface="Constantia" pitchFamily="18" charset="0"/>
              </a:rPr>
              <a:t>Akan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tetapi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akibat</a:t>
            </a:r>
            <a:r>
              <a:rPr lang="en-US" i="1" dirty="0" smtClean="0">
                <a:solidFill>
                  <a:srgbClr val="CCFFFF"/>
                </a:solidFill>
                <a:latin typeface="Constantia" pitchFamily="18" charset="0"/>
              </a:rPr>
              <a:t> yang </a:t>
            </a:r>
            <a:r>
              <a:rPr lang="en-US" i="1" dirty="0" err="1" smtClean="0">
                <a:solidFill>
                  <a:srgbClr val="CCFFFF"/>
                </a:solidFill>
                <a:latin typeface="Constantia" pitchFamily="18" charset="0"/>
              </a:rPr>
              <a:t>dihasilkannya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ialah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likwidasi</a:t>
            </a:r>
            <a:r>
              <a:rPr lang="en-US" i="1" dirty="0" smtClean="0">
                <a:solidFill>
                  <a:srgbClr val="CCFFFF"/>
                </a:solidFill>
                <a:latin typeface="Constantia" pitchFamily="18" charset="0"/>
              </a:rPr>
              <a:t> Agama!</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1988: 46-49).</a:t>
            </a:r>
          </a:p>
        </p:txBody>
      </p:sp>
      <p:sp>
        <p:nvSpPr>
          <p:cNvPr id="5" name="Slide Number Placeholder 4"/>
          <p:cNvSpPr>
            <a:spLocks noGrp="1"/>
          </p:cNvSpPr>
          <p:nvPr>
            <p:ph type="sldNum" sz="quarter" idx="12"/>
          </p:nvPr>
        </p:nvSpPr>
        <p:spPr/>
        <p:txBody>
          <a:bodyPr/>
          <a:lstStyle/>
          <a:p>
            <a:fld id="{B9D356F0-8035-43A6-B9CD-30AAF35D6D17}" type="slidenum">
              <a:rPr lang="en-US" smtClean="0"/>
              <a:pPr/>
              <a:t>38</a:t>
            </a:fld>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914400"/>
            <a:ext cx="8229600" cy="5211763"/>
          </a:xfrm>
        </p:spPr>
        <p:txBody>
          <a:bodyPr>
            <a:normAutofit/>
          </a:bodyPr>
          <a:lstStyle/>
          <a:p>
            <a:pPr algn="just">
              <a:buFont typeface="Wingdings" pitchFamily="2" charset="2"/>
              <a:buChar char="v"/>
            </a:pP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menerangkan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kenapa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pendirian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l’art</a:t>
            </a:r>
            <a:r>
              <a:rPr lang="en-US" i="1" dirty="0" smtClean="0">
                <a:solidFill>
                  <a:srgbClr val="CCFFFF"/>
                </a:solidFill>
                <a:latin typeface="Constantia" pitchFamily="18" charset="0"/>
              </a:rPr>
              <a:t> pour </a:t>
            </a:r>
            <a:r>
              <a:rPr lang="en-US" i="1" dirty="0" err="1" smtClean="0">
                <a:solidFill>
                  <a:srgbClr val="CCFFFF"/>
                </a:solidFill>
                <a:latin typeface="Constantia" pitchFamily="18" charset="0"/>
              </a:rPr>
              <a:t>l’art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kesenian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diterima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diakui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Sesungguhnya</a:t>
            </a:r>
            <a:r>
              <a:rPr lang="en-US" dirty="0" smtClean="0">
                <a:solidFill>
                  <a:srgbClr val="CCFFFF"/>
                </a:solidFill>
                <a:latin typeface="Constantia" pitchFamily="18" charset="0"/>
              </a:rPr>
              <a:t> Allah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Jamiil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benar-benar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indah</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jamaal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tetapi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mudharat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kebatinan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kaumku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lebih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banjak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mudharatnja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manfaatnja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harus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tolak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berbahaja</a:t>
            </a: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67).</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Picture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1828800" y="3276600"/>
            <a:ext cx="54102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304800"/>
            <a:ext cx="54102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pak natsir\natsir5.jpg"/>
          <p:cNvPicPr>
            <a:picLocks noChangeAspect="1" noChangeArrowheads="1"/>
          </p:cNvPicPr>
          <p:nvPr/>
        </p:nvPicPr>
        <p:blipFill>
          <a:blip r:embed="rId3" cstate="print"/>
          <a:srcRect/>
          <a:stretch>
            <a:fillRect/>
          </a:stretch>
        </p:blipFill>
        <p:spPr bwMode="auto">
          <a:xfrm>
            <a:off x="1828800" y="304800"/>
            <a:ext cx="54102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9" name="Picture 3" descr="E:\pak natsir\natsir6.jpg"/>
          <p:cNvPicPr>
            <a:picLocks noChangeAspect="1" noChangeArrowheads="1"/>
          </p:cNvPicPr>
          <p:nvPr/>
        </p:nvPicPr>
        <p:blipFill>
          <a:blip r:embed="rId4" cstate="print"/>
          <a:srcRect/>
          <a:stretch>
            <a:fillRect/>
          </a:stretch>
        </p:blipFill>
        <p:spPr bwMode="auto">
          <a:xfrm>
            <a:off x="1828800" y="3276600"/>
            <a:ext cx="5410200" cy="2844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Slide Number Placeholder 7"/>
          <p:cNvSpPr>
            <a:spLocks noGrp="1"/>
          </p:cNvSpPr>
          <p:nvPr>
            <p:ph type="sldNum" sz="quarter" idx="12"/>
          </p:nvPr>
        </p:nvSpPr>
        <p:spPr/>
        <p:txBody>
          <a:bodyPr/>
          <a:lstStyle/>
          <a:p>
            <a:fld id="{B9D356F0-8035-43A6-B9CD-30AAF35D6D17}" type="slidenum">
              <a:rPr lang="en-US" smtClean="0"/>
              <a:pPr/>
              <a:t>4</a:t>
            </a:fld>
            <a:endParaRPr lang="en-US"/>
          </a:p>
        </p:txBody>
      </p:sp>
    </p:spTree>
  </p:cSld>
  <p:clrMapOvr>
    <a:masterClrMapping/>
  </p:clrMapOvr>
  <p:transition>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rmAutofit fontScale="85000" lnSpcReduction="10000"/>
          </a:bodyPr>
          <a:lstStyle/>
          <a:p>
            <a:pPr algn="just">
              <a:buFont typeface="Wingdings" pitchFamily="2" charset="2"/>
              <a:buChar char="v"/>
            </a:pPr>
            <a:r>
              <a:rPr lang="en-US" i="1" dirty="0" err="1" smtClean="0">
                <a:solidFill>
                  <a:srgbClr val="CCFFFF"/>
                </a:solidFill>
                <a:latin typeface="Constantia" pitchFamily="18" charset="0"/>
              </a:rPr>
              <a:t>Kalau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sebenarnja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salah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buah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kesusateraan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sjair</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prosa</a:t>
            </a:r>
            <a:r>
              <a:rPr lang="en-US" i="1" dirty="0" smtClean="0">
                <a:solidFill>
                  <a:srgbClr val="CCFFFF"/>
                </a:solidFill>
                <a:latin typeface="Constantia" pitchFamily="18" charset="0"/>
              </a:rPr>
              <a:t>, roman, </a:t>
            </a:r>
            <a:r>
              <a:rPr lang="en-US" i="1" dirty="0" err="1" smtClean="0">
                <a:solidFill>
                  <a:srgbClr val="CCFFFF"/>
                </a:solidFill>
                <a:latin typeface="Constantia" pitchFamily="18" charset="0"/>
              </a:rPr>
              <a:t>dan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sebagainja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terbit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sanubari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sutji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murni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kalau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betul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buah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perpustakaan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tetesan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djiwa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pudjangga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timbul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ditengah-tengah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masjarakat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kehidupan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bangsanja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sudah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tentu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tergambarlah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dalam</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buah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tangannja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tjita-tjita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senantiasa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diidamkan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oleh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djiwanja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djiwa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bangsanja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terlukis</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perdjuangan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ruhaninja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terdengar</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keluh-kesah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masjarakat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umatnja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terbentang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ideologinja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menurut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falsafah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kehidupan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tertentu</a:t>
            </a:r>
            <a:r>
              <a:rPr lang="en-US" i="1" dirty="0" smtClean="0">
                <a:solidFill>
                  <a:srgbClr val="CCFFFF"/>
                </a:solidFill>
                <a:latin typeface="Constantia" pitchFamily="18" charset="0"/>
              </a:rPr>
              <a:t>. </a:t>
            </a:r>
            <a:r>
              <a:rPr lang="en-US" dirty="0" smtClean="0">
                <a:solidFill>
                  <a:srgbClr val="CCFFFF"/>
                </a:solidFill>
                <a:latin typeface="Constantia" pitchFamily="18" charset="0"/>
              </a:rPr>
              <a:t>					</a:t>
            </a:r>
          </a:p>
          <a:p>
            <a:pPr algn="just">
              <a:buNone/>
            </a:pP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68)</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40</a:t>
            </a:fld>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The Concept of Islam an a Comprehensive Worldview</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lstStyle/>
          <a:p>
            <a:pPr algn="just">
              <a:buFont typeface="Wingdings" pitchFamily="2" charset="2"/>
              <a:buChar char="v"/>
            </a:pPr>
            <a:r>
              <a:rPr lang="en-US" dirty="0" err="1" smtClean="0">
                <a:solidFill>
                  <a:srgbClr val="CCFFFF"/>
                </a:solidFill>
                <a:latin typeface="Constantia" pitchFamily="18" charset="0"/>
              </a:rPr>
              <a:t>Kehebatan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Sdr</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terserlah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polemik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panjangnya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Ir. </a:t>
            </a:r>
            <a:r>
              <a:rPr lang="en-US" dirty="0" err="1" smtClean="0">
                <a:solidFill>
                  <a:srgbClr val="CCFFFF"/>
                </a:solidFill>
                <a:latin typeface="Constantia" pitchFamily="18" charset="0"/>
              </a:rPr>
              <a:t>Soekarno</a:t>
            </a:r>
            <a:r>
              <a:rPr lang="en-US" dirty="0" smtClean="0">
                <a:solidFill>
                  <a:srgbClr val="CCFFFF"/>
                </a:solidFill>
                <a:latin typeface="Constantia" pitchFamily="18" charset="0"/>
              </a:rPr>
              <a:t> (Ahmad </a:t>
            </a:r>
            <a:r>
              <a:rPr lang="en-US" dirty="0" err="1" smtClean="0">
                <a:solidFill>
                  <a:srgbClr val="CCFFFF"/>
                </a:solidFill>
                <a:latin typeface="Constantia" pitchFamily="18" charset="0"/>
              </a:rPr>
              <a:t>Suhelmi</a:t>
            </a:r>
            <a:r>
              <a:rPr lang="en-US" dirty="0" smtClean="0">
                <a:solidFill>
                  <a:srgbClr val="CCFFFF"/>
                </a:solidFill>
                <a:latin typeface="Constantia" pitchFamily="18" charset="0"/>
              </a:rPr>
              <a:t>, 2002;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2001;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431-495), </a:t>
            </a:r>
            <a:r>
              <a:rPr lang="en-US" dirty="0" err="1" smtClean="0">
                <a:solidFill>
                  <a:srgbClr val="CCFFFF"/>
                </a:solidFill>
                <a:latin typeface="Constantia" pitchFamily="18" charset="0"/>
              </a:rPr>
              <a:t>dimana</a:t>
            </a:r>
            <a:r>
              <a:rPr lang="en-US" dirty="0" smtClean="0">
                <a:solidFill>
                  <a:srgbClr val="CCFFFF"/>
                </a:solidFill>
                <a:latin typeface="Constantia" pitchFamily="18" charset="0"/>
              </a:rPr>
              <a:t> Ir. </a:t>
            </a:r>
            <a:r>
              <a:rPr lang="en-US" dirty="0" err="1" smtClean="0">
                <a:solidFill>
                  <a:srgbClr val="CCFFFF"/>
                </a:solidFill>
                <a:latin typeface="Constantia" pitchFamily="18" charset="0"/>
              </a:rPr>
              <a:t>Soekarno</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mewakili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perspektif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kebangsaan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sekular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Sdr</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Matsir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mewakili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perspektif</a:t>
            </a:r>
            <a:r>
              <a:rPr lang="en-US" dirty="0" smtClean="0">
                <a:solidFill>
                  <a:srgbClr val="CCFFFF"/>
                </a:solidFill>
                <a:latin typeface="Constantia" pitchFamily="18" charset="0"/>
              </a:rPr>
              <a:t> “Islam </a:t>
            </a:r>
            <a:r>
              <a:rPr lang="en-US" i="1" dirty="0" err="1" smtClean="0">
                <a:solidFill>
                  <a:srgbClr val="CCFFFF"/>
                </a:solidFill>
                <a:latin typeface="Constantia" pitchFamily="18" charset="0"/>
              </a:rPr>
              <a:t>Kaffah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perspektif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salafiyah</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menyatukan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negara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agama.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1112837"/>
            <a:ext cx="8229600" cy="5287963"/>
          </a:xfrm>
        </p:spPr>
        <p:txBody>
          <a:bodyPr>
            <a:normAutofit/>
          </a:bodyPr>
          <a:lstStyle/>
          <a:p>
            <a:pPr algn="just">
              <a:buFont typeface="Wingdings" pitchFamily="2" charset="2"/>
              <a:buChar char="v"/>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mematahkan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hujjah-hujjah</a:t>
            </a:r>
            <a:r>
              <a:rPr lang="en-US" dirty="0" smtClean="0">
                <a:solidFill>
                  <a:srgbClr val="CCFFFF"/>
                </a:solidFill>
                <a:latin typeface="Constantia" pitchFamily="18" charset="0"/>
              </a:rPr>
              <a:t> Ir. </a:t>
            </a:r>
            <a:r>
              <a:rPr lang="en-US" dirty="0" err="1" smtClean="0">
                <a:solidFill>
                  <a:srgbClr val="CCFFFF"/>
                </a:solidFill>
                <a:latin typeface="Constantia" pitchFamily="18" charset="0"/>
              </a:rPr>
              <a:t>Soekarno</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menampilkan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contoh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Turki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sistem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sekular</a:t>
            </a:r>
            <a:r>
              <a:rPr lang="en-US" dirty="0" smtClean="0">
                <a:solidFill>
                  <a:srgbClr val="CCFFFF"/>
                </a:solidFill>
                <a:latin typeface="Constantia" pitchFamily="18" charset="0"/>
              </a:rPr>
              <a:t> (</a:t>
            </a:r>
            <a:r>
              <a:rPr lang="en-US" i="1" dirty="0" smtClean="0">
                <a:solidFill>
                  <a:srgbClr val="CCFFFF"/>
                </a:solidFill>
                <a:latin typeface="Constantia" pitchFamily="18" charset="0"/>
              </a:rPr>
              <a:t>laicism</a:t>
            </a:r>
            <a:r>
              <a:rPr lang="en-US" dirty="0" smtClean="0">
                <a:solidFill>
                  <a:srgbClr val="CCFFFF"/>
                </a:solidFill>
                <a:latin typeface="Constantia" pitchFamily="18" charset="0"/>
              </a:rPr>
              <a:t>) ala </a:t>
            </a:r>
            <a:r>
              <a:rPr lang="en-US" dirty="0" err="1" smtClean="0">
                <a:solidFill>
                  <a:srgbClr val="CCFFFF"/>
                </a:solidFill>
                <a:latin typeface="Constantia" pitchFamily="18" charset="0"/>
              </a:rPr>
              <a:t>Kemal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Attaturk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pengikut-pengikutnya</a:t>
            </a:r>
            <a:r>
              <a:rPr lang="en-US" dirty="0" smtClean="0">
                <a:solidFill>
                  <a:srgbClr val="CCFFFF"/>
                </a:solidFill>
                <a:latin typeface="Constantia" pitchFamily="18" charset="0"/>
              </a:rPr>
              <a:t>. Ir. </a:t>
            </a:r>
            <a:r>
              <a:rPr lang="en-US" dirty="0" err="1" smtClean="0">
                <a:solidFill>
                  <a:srgbClr val="CCFFFF"/>
                </a:solidFill>
                <a:latin typeface="Constantia" pitchFamily="18" charset="0"/>
              </a:rPr>
              <a:t>Soekarno</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juga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merujuk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pendapat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Shaikh</a:t>
            </a:r>
            <a:r>
              <a:rPr lang="en-US" dirty="0" smtClean="0">
                <a:solidFill>
                  <a:srgbClr val="CCFFFF"/>
                </a:solidFill>
                <a:latin typeface="Constantia" pitchFamily="18" charset="0"/>
              </a:rPr>
              <a:t> ‘Ali ‘</a:t>
            </a:r>
            <a:r>
              <a:rPr lang="en-US" dirty="0" err="1" smtClean="0">
                <a:solidFill>
                  <a:srgbClr val="CCFFFF"/>
                </a:solidFill>
                <a:latin typeface="Constantia" pitchFamily="18" charset="0"/>
              </a:rPr>
              <a:t>Abd</a:t>
            </a:r>
            <a:r>
              <a:rPr lang="en-US" dirty="0" smtClean="0">
                <a:solidFill>
                  <a:srgbClr val="CCFFFF"/>
                </a:solidFill>
                <a:latin typeface="Constantia" pitchFamily="18" charset="0"/>
              </a:rPr>
              <a:t> al- </a:t>
            </a:r>
            <a:r>
              <a:rPr lang="en-US" dirty="0" err="1" smtClean="0">
                <a:solidFill>
                  <a:srgbClr val="CCFFFF"/>
                </a:solidFill>
                <a:latin typeface="Constantia" pitchFamily="18" charset="0"/>
              </a:rPr>
              <a:t>Raziq</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kitabnya</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Al-Islam </a:t>
            </a:r>
            <a:r>
              <a:rPr lang="en-US" i="1" dirty="0" err="1" smtClean="0">
                <a:solidFill>
                  <a:srgbClr val="CCFFFF"/>
                </a:solidFill>
                <a:latin typeface="Constantia" pitchFamily="18" charset="0"/>
              </a:rPr>
              <a:t>wa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Usul</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Hukm</a:t>
            </a:r>
            <a:endParaRPr lang="en-US" i="1" dirty="0" smtClean="0">
              <a:solidFill>
                <a:srgbClr val="CCFFFF"/>
              </a:solidFill>
              <a:latin typeface="Constantia" pitchFamily="18" charset="0"/>
            </a:endParaRPr>
          </a:p>
          <a:p>
            <a:pPr algn="just">
              <a:buNone/>
            </a:pP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481-495).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v"/>
            </a:pPr>
            <a:r>
              <a:rPr lang="en-US" dirty="0" smtClean="0">
                <a:solidFill>
                  <a:srgbClr val="CCFFFF"/>
                </a:solidFill>
                <a:latin typeface="Constantia" pitchFamily="18" charset="0"/>
              </a:rPr>
              <a:t>Negara,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perspektif</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anutan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tudjuan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tetapi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alat</a:t>
            </a:r>
            <a:r>
              <a:rPr lang="en-US" dirty="0" smtClean="0">
                <a:solidFill>
                  <a:srgbClr val="CCFFFF"/>
                </a:solidFill>
                <a:latin typeface="Constantia" pitchFamily="18" charset="0"/>
              </a:rPr>
              <a:t>…. Jang </a:t>
            </a:r>
            <a:r>
              <a:rPr lang="en-US" dirty="0" err="1" smtClean="0">
                <a:solidFill>
                  <a:srgbClr val="CCFFFF"/>
                </a:solidFill>
                <a:latin typeface="Constantia" pitchFamily="18" charset="0"/>
              </a:rPr>
              <a:t>mendjadi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tudjuan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ialah</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Kesempurnaan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berlakunja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undang-undang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Ilahi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baik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berkenaan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dengan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perikehidupan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manusia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sendiri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sebagai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individu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ataupun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sebagai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anggota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masjarakat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berkenaan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dunia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fana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ataupun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berhubungan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kelak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Baka</a:t>
            </a: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442).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43</a:t>
            </a:fld>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bersifat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demokratis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arti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bahwa</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anti </a:t>
            </a:r>
            <a:r>
              <a:rPr lang="en-US" dirty="0" err="1" smtClean="0">
                <a:solidFill>
                  <a:srgbClr val="CCFFFF"/>
                </a:solidFill>
                <a:latin typeface="Constantia" pitchFamily="18" charset="0"/>
              </a:rPr>
              <a:t>istibdad</a:t>
            </a:r>
            <a:r>
              <a:rPr lang="en-US" dirty="0" smtClean="0">
                <a:solidFill>
                  <a:srgbClr val="CCFFFF"/>
                </a:solidFill>
                <a:latin typeface="Constantia" pitchFamily="18" charset="0"/>
              </a:rPr>
              <a:t>, anti </a:t>
            </a:r>
            <a:r>
              <a:rPr lang="en-US" dirty="0" err="1" smtClean="0">
                <a:solidFill>
                  <a:srgbClr val="CCFFFF"/>
                </a:solidFill>
                <a:latin typeface="Constantia" pitchFamily="18" charset="0"/>
              </a:rPr>
              <a:t>absolutisme</a:t>
            </a:r>
            <a:r>
              <a:rPr lang="en-US" dirty="0" smtClean="0">
                <a:solidFill>
                  <a:srgbClr val="CCFFFF"/>
                </a:solidFill>
                <a:latin typeface="Constantia" pitchFamily="18" charset="0"/>
              </a:rPr>
              <a:t> anti </a:t>
            </a:r>
            <a:r>
              <a:rPr lang="en-US" dirty="0" err="1" smtClean="0">
                <a:solidFill>
                  <a:srgbClr val="CCFFFF"/>
                </a:solidFill>
                <a:latin typeface="Constantia" pitchFamily="18" charset="0"/>
              </a:rPr>
              <a:t>sewenang-wenang</a:t>
            </a: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452),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pendirian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dianuti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dewasa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juga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Dr. Yusuf al-</a:t>
            </a:r>
            <a:r>
              <a:rPr lang="en-US" dirty="0" err="1" smtClean="0">
                <a:solidFill>
                  <a:srgbClr val="CCFFFF"/>
                </a:solidFill>
                <a:latin typeface="Constantia" pitchFamily="18" charset="0"/>
              </a:rPr>
              <a:t>Qaradawi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Fatawa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Mu‘asirah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jld</a:t>
            </a:r>
            <a:r>
              <a:rPr lang="en-US" dirty="0" smtClean="0">
                <a:solidFill>
                  <a:srgbClr val="CCFFFF"/>
                </a:solidFill>
                <a:latin typeface="Constantia" pitchFamily="18" charset="0"/>
              </a:rPr>
              <a:t> 2: 704-721)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44</a:t>
            </a:fld>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381000"/>
            <a:ext cx="8229600" cy="6019800"/>
          </a:xfrm>
        </p:spPr>
        <p:txBody>
          <a:bodyPr>
            <a:noAutofit/>
          </a:bodyPr>
          <a:lstStyle/>
          <a:p>
            <a:pPr algn="just">
              <a:buFont typeface="Wingdings" pitchFamily="2" charset="2"/>
              <a:buChar char="v"/>
            </a:pPr>
            <a:r>
              <a:rPr lang="en-US" sz="2550" dirty="0" smtClean="0">
                <a:solidFill>
                  <a:srgbClr val="CCFFFF"/>
                </a:solidFill>
                <a:latin typeface="Constantia" pitchFamily="18" charset="0"/>
              </a:rPr>
              <a:t>“</a:t>
            </a:r>
            <a:r>
              <a:rPr lang="en-US" sz="2550" i="1" dirty="0" smtClean="0">
                <a:solidFill>
                  <a:srgbClr val="CCFFFF"/>
                </a:solidFill>
                <a:latin typeface="Constantia" pitchFamily="18" charset="0"/>
              </a:rPr>
              <a:t>Kita </a:t>
            </a:r>
            <a:r>
              <a:rPr lang="en-US" sz="2550" i="1" dirty="0" err="1" smtClean="0">
                <a:solidFill>
                  <a:srgbClr val="CCFFFF"/>
                </a:solidFill>
                <a:latin typeface="Constantia" pitchFamily="18" charset="0"/>
              </a:rPr>
              <a:t>kaum</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Muslimin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haruslah</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senantiasa</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memakai</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Wahju</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Ilahi</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Sunnah</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Rasul</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djadi</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ukuran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kriterium</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untuk</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menjaring</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manakah</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jang</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boleh</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dipakai</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dan</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manakah</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jang</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harus</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disingkirkan</a:t>
            </a:r>
            <a:r>
              <a:rPr lang="en-US" sz="2550" dirty="0" smtClean="0">
                <a:solidFill>
                  <a:srgbClr val="CCFFFF"/>
                </a:solidFill>
                <a:latin typeface="Constantia" pitchFamily="18" charset="0"/>
              </a:rPr>
              <a:t>” (</a:t>
            </a:r>
            <a:r>
              <a:rPr lang="en-US" sz="2550" i="1" dirty="0" smtClean="0">
                <a:solidFill>
                  <a:srgbClr val="CCFFFF"/>
                </a:solidFill>
                <a:latin typeface="Constantia" pitchFamily="18" charset="0"/>
              </a:rPr>
              <a:t>Capita Selecta</a:t>
            </a:r>
            <a:r>
              <a:rPr lang="en-US" sz="2550" dirty="0" smtClean="0">
                <a:solidFill>
                  <a:srgbClr val="CCFFFF"/>
                </a:solidFill>
                <a:latin typeface="Constantia" pitchFamily="18" charset="0"/>
              </a:rPr>
              <a:t>, 450) </a:t>
            </a:r>
            <a:r>
              <a:rPr lang="en-US" sz="2550" dirty="0" err="1" smtClean="0">
                <a:solidFill>
                  <a:srgbClr val="CCFFFF"/>
                </a:solidFill>
                <a:latin typeface="Constantia" pitchFamily="18" charset="0"/>
              </a:rPr>
              <a:t>akan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senantiasa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relevan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untuk</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direnungi</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dipatuhi</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oleh</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generasi</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muda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golongan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cendikiawan</a:t>
            </a:r>
            <a:r>
              <a:rPr lang="en-US" sz="2550" dirty="0" smtClean="0">
                <a:solidFill>
                  <a:srgbClr val="CCFFFF"/>
                </a:solidFill>
                <a:latin typeface="Constantia" pitchFamily="18" charset="0"/>
              </a:rPr>
              <a:t> Muslim yang </a:t>
            </a:r>
            <a:r>
              <a:rPr lang="en-US" sz="2550" dirty="0" err="1" smtClean="0">
                <a:solidFill>
                  <a:srgbClr val="CCFFFF"/>
                </a:solidFill>
                <a:latin typeface="Constantia" pitchFamily="18" charset="0"/>
              </a:rPr>
              <a:t>mahu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dianggap</a:t>
            </a:r>
            <a:r>
              <a:rPr lang="en-US" sz="2550" dirty="0" smtClean="0">
                <a:solidFill>
                  <a:srgbClr val="CCFFFF"/>
                </a:solidFill>
                <a:latin typeface="Constantia" pitchFamily="18" charset="0"/>
              </a:rPr>
              <a:t> “progressive”. </a:t>
            </a:r>
            <a:r>
              <a:rPr lang="en-US" sz="2550" dirty="0" err="1" smtClean="0">
                <a:solidFill>
                  <a:srgbClr val="CCFFFF"/>
                </a:solidFill>
                <a:latin typeface="Constantia" pitchFamily="18" charset="0"/>
              </a:rPr>
              <a:t>Mereka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harus</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ingat</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kenyataan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Bapak</a:t>
            </a:r>
            <a:r>
              <a:rPr lang="en-US" sz="2550" dirty="0" smtClean="0">
                <a:solidFill>
                  <a:srgbClr val="CCFFFF"/>
                </a:solidFill>
                <a:latin typeface="Constantia" pitchFamily="18" charset="0"/>
              </a:rPr>
              <a:t> M. </a:t>
            </a:r>
            <a:r>
              <a:rPr lang="en-US" sz="2550" dirty="0" err="1" smtClean="0">
                <a:solidFill>
                  <a:srgbClr val="CCFFFF"/>
                </a:solidFill>
                <a:latin typeface="Constantia" pitchFamily="18" charset="0"/>
              </a:rPr>
              <a:t>Natsir</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bahawa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urusan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kenegaraan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adalah</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satu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bagian</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satu</a:t>
            </a:r>
            <a:r>
              <a:rPr lang="en-US" sz="2550" dirty="0" smtClean="0">
                <a:solidFill>
                  <a:srgbClr val="CCFFFF"/>
                </a:solidFill>
                <a:latin typeface="Constantia" pitchFamily="18" charset="0"/>
              </a:rPr>
              <a:t> </a:t>
            </a:r>
            <a:r>
              <a:rPr lang="en-US" sz="2550" i="1" dirty="0" err="1" smtClean="0">
                <a:solidFill>
                  <a:srgbClr val="CCFFFF"/>
                </a:solidFill>
                <a:latin typeface="Constantia" pitchFamily="18" charset="0"/>
              </a:rPr>
              <a:t>intergreerend</a:t>
            </a:r>
            <a:r>
              <a:rPr lang="en-US" sz="2550" i="1" dirty="0" smtClean="0">
                <a:solidFill>
                  <a:srgbClr val="CCFFFF"/>
                </a:solidFill>
                <a:latin typeface="Constantia" pitchFamily="18" charset="0"/>
              </a:rPr>
              <a:t> </a:t>
            </a:r>
            <a:r>
              <a:rPr lang="en-US" sz="2550" i="1" dirty="0" err="1" smtClean="0">
                <a:solidFill>
                  <a:srgbClr val="CCFFFF"/>
                </a:solidFill>
                <a:latin typeface="Constantia" pitchFamily="18" charset="0"/>
              </a:rPr>
              <a:t>deel</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dari</a:t>
            </a:r>
            <a:r>
              <a:rPr lang="en-US" sz="2550" dirty="0" smtClean="0">
                <a:solidFill>
                  <a:srgbClr val="CCFFFF"/>
                </a:solidFill>
                <a:latin typeface="Constantia" pitchFamily="18" charset="0"/>
              </a:rPr>
              <a:t> Islam </a:t>
            </a:r>
            <a:r>
              <a:rPr lang="en-US" sz="2550" dirty="0" err="1" smtClean="0">
                <a:solidFill>
                  <a:srgbClr val="CCFFFF"/>
                </a:solidFill>
                <a:latin typeface="Constantia" pitchFamily="18" charset="0"/>
              </a:rPr>
              <a:t>itu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sendiri</a:t>
            </a:r>
            <a:r>
              <a:rPr lang="en-US" sz="2550" dirty="0" smtClean="0">
                <a:solidFill>
                  <a:srgbClr val="CCFFFF"/>
                </a:solidFill>
                <a:latin typeface="Constantia" pitchFamily="18" charset="0"/>
              </a:rPr>
              <a:t>” (</a:t>
            </a:r>
            <a:r>
              <a:rPr lang="en-US" sz="2550" i="1" dirty="0" smtClean="0">
                <a:solidFill>
                  <a:srgbClr val="CCFFFF"/>
                </a:solidFill>
                <a:latin typeface="Constantia" pitchFamily="18" charset="0"/>
              </a:rPr>
              <a:t>Capita Selecta</a:t>
            </a:r>
            <a:r>
              <a:rPr lang="en-US" sz="2550" dirty="0" smtClean="0">
                <a:solidFill>
                  <a:srgbClr val="CCFFFF"/>
                </a:solidFill>
                <a:latin typeface="Constantia" pitchFamily="18" charset="0"/>
              </a:rPr>
              <a:t>, 449). </a:t>
            </a:r>
            <a:r>
              <a:rPr lang="en-US" sz="2550" dirty="0" err="1" smtClean="0">
                <a:solidFill>
                  <a:srgbClr val="CCFFFF"/>
                </a:solidFill>
                <a:latin typeface="Constantia" pitchFamily="18" charset="0"/>
              </a:rPr>
              <a:t>Tidak</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terus</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mudah</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dihinggapi</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penyakit</a:t>
            </a:r>
            <a:r>
              <a:rPr lang="en-US" sz="2550" dirty="0" smtClean="0">
                <a:solidFill>
                  <a:srgbClr val="CCFFFF"/>
                </a:solidFill>
                <a:latin typeface="Constantia" pitchFamily="18" charset="0"/>
              </a:rPr>
              <a:t>” “</a:t>
            </a:r>
            <a:r>
              <a:rPr lang="en-US" sz="2550" i="1" dirty="0" err="1" smtClean="0">
                <a:solidFill>
                  <a:srgbClr val="CCFFFF"/>
                </a:solidFill>
                <a:latin typeface="Constantia" pitchFamily="18" charset="0"/>
              </a:rPr>
              <a:t>minderwaardigheidscomplex</a:t>
            </a:r>
            <a:r>
              <a:rPr lang="en-US" sz="2550" dirty="0" smtClean="0">
                <a:solidFill>
                  <a:srgbClr val="CCFFFF"/>
                </a:solidFill>
                <a:latin typeface="Constantia" pitchFamily="18" charset="0"/>
              </a:rPr>
              <a:t>” (</a:t>
            </a:r>
            <a:r>
              <a:rPr lang="en-US" sz="2550" i="1" dirty="0" smtClean="0">
                <a:solidFill>
                  <a:srgbClr val="CCFFFF"/>
                </a:solidFill>
                <a:latin typeface="Constantia" pitchFamily="18" charset="0"/>
              </a:rPr>
              <a:t>inferiority complex</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supaya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dianggap</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maju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atau</a:t>
            </a:r>
            <a:r>
              <a:rPr lang="en-US" sz="2550" dirty="0" smtClean="0">
                <a:solidFill>
                  <a:srgbClr val="CCFFFF"/>
                </a:solidFill>
                <a:latin typeface="Constantia" pitchFamily="18" charset="0"/>
              </a:rPr>
              <a:t> “modern” </a:t>
            </a:r>
            <a:r>
              <a:rPr lang="en-US" sz="2550" dirty="0" err="1" smtClean="0">
                <a:solidFill>
                  <a:srgbClr val="CCFFFF"/>
                </a:solidFill>
                <a:latin typeface="Constantia" pitchFamily="18" charset="0"/>
              </a:rPr>
              <a:t>atau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demokrat</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oleh</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sarjana-sarjana</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atau</a:t>
            </a:r>
            <a:r>
              <a:rPr lang="en-US" sz="2550" dirty="0" smtClean="0">
                <a:solidFill>
                  <a:srgbClr val="CCFFFF"/>
                </a:solidFill>
                <a:latin typeface="Constantia" pitchFamily="18" charset="0"/>
              </a:rPr>
              <a:t> </a:t>
            </a:r>
            <a:r>
              <a:rPr lang="en-US" sz="2550" dirty="0" err="1" smtClean="0">
                <a:solidFill>
                  <a:srgbClr val="CCFFFF"/>
                </a:solidFill>
                <a:latin typeface="Constantia" pitchFamily="18" charset="0"/>
              </a:rPr>
              <a:t>institusi-institusi</a:t>
            </a:r>
            <a:r>
              <a:rPr lang="en-US" sz="2550" dirty="0" smtClean="0">
                <a:solidFill>
                  <a:srgbClr val="CCFFFF"/>
                </a:solidFill>
                <a:latin typeface="Constantia" pitchFamily="18" charset="0"/>
              </a:rPr>
              <a:t> Barat (</a:t>
            </a:r>
            <a:r>
              <a:rPr lang="en-US" sz="2550" i="1" dirty="0" smtClean="0">
                <a:solidFill>
                  <a:srgbClr val="CCFFFF"/>
                </a:solidFill>
                <a:latin typeface="Constantia" pitchFamily="18" charset="0"/>
              </a:rPr>
              <a:t>Capita Selecta</a:t>
            </a:r>
            <a:r>
              <a:rPr lang="en-US" sz="2550" dirty="0" smtClean="0">
                <a:solidFill>
                  <a:srgbClr val="CCFFFF"/>
                </a:solidFill>
                <a:latin typeface="Constantia" pitchFamily="18" charset="0"/>
              </a:rPr>
              <a:t>, 472-475).</a:t>
            </a:r>
            <a:endParaRPr lang="en-US" sz="255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45</a:t>
            </a:fld>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rmAutofit lnSpcReduction="10000"/>
          </a:bodyPr>
          <a:lstStyle/>
          <a:p>
            <a:pPr algn="just">
              <a:buFont typeface="Wingdings" pitchFamily="2" charset="2"/>
              <a:buChar char="v"/>
            </a:pP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membezakan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kesahihan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perjuangan</a:t>
            </a:r>
            <a:r>
              <a:rPr lang="en-US" dirty="0" smtClean="0">
                <a:solidFill>
                  <a:srgbClr val="CCFFFF"/>
                </a:solidFill>
                <a:latin typeface="Constantia" pitchFamily="18" charset="0"/>
              </a:rPr>
              <a:t> R.A. </a:t>
            </a:r>
            <a:r>
              <a:rPr lang="en-US" dirty="0" err="1" smtClean="0">
                <a:solidFill>
                  <a:srgbClr val="CCFFFF"/>
                </a:solidFill>
                <a:latin typeface="Constantia" pitchFamily="18" charset="0"/>
              </a:rPr>
              <a:t>Kartini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mencapai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tjita-tjita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emansipasi</a:t>
            </a:r>
            <a:r>
              <a:rPr lang="en-US" i="1" dirty="0" smtClean="0">
                <a:solidFill>
                  <a:srgbClr val="CCFFFF"/>
                </a:solidFill>
                <a:latin typeface="Constantia" pitchFamily="18" charset="0"/>
              </a:rPr>
              <a:t>…</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sehat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berdasarkan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kepada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fitrah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apa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disebut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emancipatie-ideaal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salah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pasang</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berkesimpulan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bahawa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perempuan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itu</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sebetulnja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sama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dengan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laki-laki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dalam</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hal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apapun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Sikap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sedemikian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merupakan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pengaruh</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pergerakan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feministen</a:t>
            </a:r>
            <a:r>
              <a:rPr lang="en-US" i="1" dirty="0" smtClean="0">
                <a:solidFill>
                  <a:srgbClr val="CCFFFF"/>
                </a:solidFill>
                <a:latin typeface="Constantia" pitchFamily="18" charset="0"/>
              </a:rPr>
              <a:t> Barat </a:t>
            </a:r>
            <a:r>
              <a:rPr lang="en-US" i="1" dirty="0" err="1" smtClean="0">
                <a:solidFill>
                  <a:srgbClr val="CCFFFF"/>
                </a:solidFill>
                <a:latin typeface="Constantia" pitchFamily="18" charset="0"/>
              </a:rPr>
              <a:t>jang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djuga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sampai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kenegeri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kita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ini</a:t>
            </a:r>
            <a:r>
              <a:rPr lang="en-US" dirty="0" smtClean="0">
                <a:solidFill>
                  <a:srgbClr val="CCFFFF"/>
                </a:solidFill>
                <a:latin typeface="Constantia" pitchFamily="18" charset="0"/>
              </a:rPr>
              <a:t>.” </a:t>
            </a:r>
          </a:p>
          <a:p>
            <a:pPr algn="just">
              <a:buNone/>
            </a:pP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54).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46</a:t>
            </a:fld>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Islam as a Revolution in Belief &amp; Worldview</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a:buFont typeface="Wingdings" pitchFamily="2" charset="2"/>
              <a:buChar char="v"/>
            </a:pPr>
            <a:r>
              <a:rPr lang="en-US" dirty="0" err="1" smtClean="0">
                <a:solidFill>
                  <a:srgbClr val="CCFFFF"/>
                </a:solidFill>
                <a:latin typeface="Constantia" pitchFamily="18" charset="0"/>
              </a:rPr>
              <a:t>Apabila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menyebut</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ideologi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sudah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pasti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merujuk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ideologi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ciptaan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manusia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saperti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Perancis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Amerika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ideologi-ideologi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demokrasi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sosialisme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liberalisme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komunisme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fascisme</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dimaksudkan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ialah</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mengandungi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i="1" dirty="0" smtClean="0">
                <a:solidFill>
                  <a:srgbClr val="CCFFFF"/>
                </a:solidFill>
                <a:latin typeface="Constantia" pitchFamily="18" charset="0"/>
              </a:rPr>
              <a:t>way of life</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mengandungi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sistem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kepercayaan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keyakinan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tersendiri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mengatur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bermasyarakat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hamba</a:t>
            </a:r>
            <a:r>
              <a:rPr lang="en-US" i="1"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khalifah</a:t>
            </a:r>
            <a:r>
              <a:rPr lang="en-US" dirty="0" smtClean="0">
                <a:solidFill>
                  <a:srgbClr val="CCFFFF"/>
                </a:solidFill>
                <a:latin typeface="Constantia" pitchFamily="18" charset="0"/>
              </a:rPr>
              <a:t> Allah (S.W.T) yang </a:t>
            </a:r>
            <a:r>
              <a:rPr lang="en-US" dirty="0" err="1" smtClean="0">
                <a:solidFill>
                  <a:srgbClr val="CCFFFF"/>
                </a:solidFill>
                <a:latin typeface="Constantia" pitchFamily="18" charset="0"/>
              </a:rPr>
              <a:t>perlu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diwujudkan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tamaddun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perjuangan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tanggungjawab</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suci</a:t>
            </a:r>
            <a:r>
              <a:rPr lang="en-US" dirty="0" smtClean="0">
                <a:solidFill>
                  <a:srgbClr val="CCFFFF"/>
                </a:solidFill>
                <a:latin typeface="Constantia" pitchFamily="18" charset="0"/>
              </a:rPr>
              <a:t> (</a:t>
            </a:r>
            <a:r>
              <a:rPr lang="en-US" i="1" dirty="0" smtClean="0">
                <a:solidFill>
                  <a:srgbClr val="CCFFFF"/>
                </a:solidFill>
                <a:latin typeface="Constantia" pitchFamily="18" charset="0"/>
              </a:rPr>
              <a:t>jihad </a:t>
            </a:r>
            <a:r>
              <a:rPr lang="en-US" i="1" dirty="0" err="1" smtClean="0">
                <a:solidFill>
                  <a:srgbClr val="CCFFFF"/>
                </a:solidFill>
                <a:latin typeface="Constantia" pitchFamily="18" charset="0"/>
              </a:rPr>
              <a:t>fi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sabil</a:t>
            </a:r>
            <a:r>
              <a:rPr lang="en-US" i="1" dirty="0" smtClean="0">
                <a:solidFill>
                  <a:srgbClr val="CCFFFF"/>
                </a:solidFill>
                <a:latin typeface="Constantia" pitchFamily="18" charset="0"/>
              </a:rPr>
              <a:t> Allah</a:t>
            </a:r>
            <a:r>
              <a:rPr lang="en-US" dirty="0" smtClean="0">
                <a:solidFill>
                  <a:srgbClr val="CCFFFF"/>
                </a:solidFill>
                <a:latin typeface="Constantia" pitchFamily="18" charset="0"/>
              </a:rPr>
              <a:t>)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47</a:t>
            </a:fld>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85800"/>
            <a:ext cx="8229600" cy="5440363"/>
          </a:xfrm>
        </p:spPr>
        <p:txBody>
          <a:bodyPr>
            <a:normAutofit fontScale="85000" lnSpcReduction="10000"/>
          </a:bodyPr>
          <a:lstStyle/>
          <a:p>
            <a:pPr algn="just">
              <a:buFont typeface="Wingdings" pitchFamily="2" charset="2"/>
              <a:buChar char="v"/>
            </a:pPr>
            <a:r>
              <a:rPr lang="en-US" dirty="0" err="1" smtClean="0">
                <a:solidFill>
                  <a:srgbClr val="CCFFFF"/>
                </a:solidFill>
                <a:latin typeface="Constantia" pitchFamily="18" charset="0"/>
              </a:rPr>
              <a:t>Penggunaan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istilah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bagi</a:t>
            </a:r>
            <a:r>
              <a:rPr lang="en-US" dirty="0" smtClean="0">
                <a:solidFill>
                  <a:srgbClr val="CCFFFF"/>
                </a:solidFill>
                <a:latin typeface="Constantia" pitchFamily="18" charset="0"/>
              </a:rPr>
              <a:t> agama Islam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Buya</a:t>
            </a:r>
            <a:r>
              <a:rPr lang="en-US" dirty="0" smtClean="0">
                <a:solidFill>
                  <a:srgbClr val="CCFFFF"/>
                </a:solidFill>
                <a:latin typeface="Constantia" pitchFamily="18" charset="0"/>
              </a:rPr>
              <a:t> HAMKA </a:t>
            </a:r>
            <a:r>
              <a:rPr lang="en-US" dirty="0" err="1" smtClean="0">
                <a:solidFill>
                  <a:srgbClr val="CCFFFF"/>
                </a:solidFill>
                <a:latin typeface="Constantia" pitchFamily="18" charset="0"/>
              </a:rPr>
              <a:t>memperkayakan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wacana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khitab</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dini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terbukanya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berfikir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tentang</a:t>
            </a:r>
            <a:r>
              <a:rPr lang="en-US" dirty="0" smtClean="0">
                <a:solidFill>
                  <a:srgbClr val="CCFFFF"/>
                </a:solidFill>
                <a:latin typeface="Constantia" pitchFamily="18" charset="0"/>
              </a:rPr>
              <a:t> Islam yang </a:t>
            </a:r>
            <a:r>
              <a:rPr lang="en-US" dirty="0" err="1" smtClean="0">
                <a:solidFill>
                  <a:srgbClr val="CCFFFF"/>
                </a:solidFill>
                <a:latin typeface="Constantia" pitchFamily="18" charset="0"/>
              </a:rPr>
              <a:t>menarik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relevan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aliran-aliran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pemikiran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kontemporer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tanpa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menjejaskan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epistemologi</a:t>
            </a:r>
            <a:r>
              <a:rPr lang="en-US" dirty="0" smtClean="0">
                <a:solidFill>
                  <a:srgbClr val="CCFFFF"/>
                </a:solidFill>
                <a:latin typeface="Constantia" pitchFamily="18" charset="0"/>
              </a:rPr>
              <a:t> Islam yang </a:t>
            </a:r>
            <a:r>
              <a:rPr lang="en-US" i="1" dirty="0" smtClean="0">
                <a:solidFill>
                  <a:srgbClr val="CCFFFF"/>
                </a:solidFill>
                <a:latin typeface="Constantia" pitchFamily="18" charset="0"/>
              </a:rPr>
              <a:t>orthodox</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penampilan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packaging</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kelihatan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baru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menarik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disamping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menggunakan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kerangka</a:t>
            </a:r>
            <a:r>
              <a:rPr lang="en-US" dirty="0" smtClean="0">
                <a:solidFill>
                  <a:srgbClr val="CCFFFF"/>
                </a:solidFill>
                <a:latin typeface="Constantia" pitchFamily="18" charset="0"/>
              </a:rPr>
              <a:t> </a:t>
            </a:r>
            <a:r>
              <a:rPr lang="en-US" i="1" dirty="0" smtClean="0">
                <a:solidFill>
                  <a:srgbClr val="CCFFFF"/>
                </a:solidFill>
                <a:latin typeface="Constantia" pitchFamily="18" charset="0"/>
              </a:rPr>
              <a:t>worldview</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Weltanshauung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mereka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berjaya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menarik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minat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mengisi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kehausan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intelektual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rohani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generasi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muda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terdidik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sistem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pendidikan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sekular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Barat. </a:t>
            </a:r>
            <a:endParaRPr lang="en-US" dirty="0">
              <a:solidFill>
                <a:srgbClr val="CCFFFF"/>
              </a:solidFill>
              <a:latin typeface="Constantia" pitchFamily="18" charset="0"/>
            </a:endParaRPr>
          </a:p>
        </p:txBody>
      </p:sp>
      <p:sp>
        <p:nvSpPr>
          <p:cNvPr id="6" name="Slide Number Placeholder 5"/>
          <p:cNvSpPr>
            <a:spLocks noGrp="1"/>
          </p:cNvSpPr>
          <p:nvPr>
            <p:ph type="sldNum" sz="quarter" idx="12"/>
          </p:nvPr>
        </p:nvSpPr>
        <p:spPr/>
        <p:txBody>
          <a:bodyPr/>
          <a:lstStyle/>
          <a:p>
            <a:fld id="{B9D356F0-8035-43A6-B9CD-30AAF35D6D17}" type="slidenum">
              <a:rPr lang="en-US" smtClean="0"/>
              <a:pPr/>
              <a:t>48</a:t>
            </a:fld>
            <a:endParaRPr 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1143000"/>
            <a:ext cx="8229600" cy="4983163"/>
          </a:xfrm>
        </p:spPr>
        <p:txBody>
          <a:bodyPr>
            <a:noAutofit/>
          </a:bodyPr>
          <a:lstStyle/>
          <a:p>
            <a:pPr algn="just">
              <a:buFont typeface="Wingdings" pitchFamily="2" charset="2"/>
              <a:buChar char="v"/>
            </a:pPr>
            <a:r>
              <a:rPr lang="en-US" sz="3600" dirty="0" smtClean="0">
                <a:solidFill>
                  <a:srgbClr val="CCFFFF"/>
                </a:solidFill>
                <a:latin typeface="Constantia" pitchFamily="18" charset="0"/>
              </a:rPr>
              <a:t>M. </a:t>
            </a:r>
            <a:r>
              <a:rPr lang="en-US" sz="3600" dirty="0" err="1" smtClean="0">
                <a:solidFill>
                  <a:srgbClr val="CCFFFF"/>
                </a:solidFill>
                <a:latin typeface="Constantia" pitchFamily="18" charset="0"/>
              </a:rPr>
              <a:t>Natsir</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mengemukakan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sikap</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pendirian</a:t>
            </a:r>
            <a:r>
              <a:rPr lang="en-US" sz="3600" dirty="0" smtClean="0">
                <a:solidFill>
                  <a:srgbClr val="CCFFFF"/>
                </a:solidFill>
                <a:latin typeface="Constantia" pitchFamily="18" charset="0"/>
              </a:rPr>
              <a:t> Islam </a:t>
            </a:r>
            <a:r>
              <a:rPr lang="en-US" sz="3600" dirty="0" err="1" smtClean="0">
                <a:solidFill>
                  <a:srgbClr val="CCFFFF"/>
                </a:solidFill>
                <a:latin typeface="Constantia" pitchFamily="18" charset="0"/>
              </a:rPr>
              <a:t>sebagai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asas</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untuk</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memperdjuangkan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Kemerdekaan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mulai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djelas</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perbedaan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pandangan-hidup</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antara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nasionalis</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jang</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berdjuang</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kerana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kemerdekaan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itu</a:t>
            </a:r>
            <a:r>
              <a:rPr lang="en-US" sz="3600" dirty="0" smtClean="0">
                <a:solidFill>
                  <a:srgbClr val="CCFFFF"/>
                </a:solidFill>
                <a:latin typeface="Constantia" pitchFamily="18" charset="0"/>
              </a:rPr>
              <a:t> an </a:t>
            </a:r>
            <a:r>
              <a:rPr lang="en-US" sz="3600" dirty="0" err="1" smtClean="0">
                <a:solidFill>
                  <a:srgbClr val="CCFFFF"/>
                </a:solidFill>
                <a:latin typeface="Constantia" pitchFamily="18" charset="0"/>
              </a:rPr>
              <a:t>sich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dengan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pandangan-hidup</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mestinja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seorang</a:t>
            </a:r>
            <a:r>
              <a:rPr lang="en-US" sz="3600" dirty="0" smtClean="0">
                <a:solidFill>
                  <a:srgbClr val="CCFFFF"/>
                </a:solidFill>
                <a:latin typeface="Constantia" pitchFamily="18" charset="0"/>
              </a:rPr>
              <a:t> Muslim. (</a:t>
            </a:r>
            <a:r>
              <a:rPr lang="en-US" sz="3600" i="1" dirty="0" smtClean="0">
                <a:solidFill>
                  <a:srgbClr val="CCFFFF"/>
                </a:solidFill>
                <a:latin typeface="Constantia" pitchFamily="18" charset="0"/>
              </a:rPr>
              <a:t>Capita Selecta</a:t>
            </a:r>
            <a:r>
              <a:rPr lang="en-US" sz="3600" dirty="0" smtClean="0">
                <a:solidFill>
                  <a:srgbClr val="CCFFFF"/>
                </a:solidFill>
                <a:latin typeface="Constantia" pitchFamily="18" charset="0"/>
              </a:rPr>
              <a:t>, 9)</a:t>
            </a:r>
          </a:p>
          <a:p>
            <a:pPr algn="just">
              <a:buFont typeface="Wingdings" pitchFamily="2" charset="2"/>
              <a:buChar char="v"/>
            </a:pPr>
            <a:endParaRPr lang="en-US" sz="36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49</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Picture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6" name="Rectangle 5"/>
          <p:cNvSpPr/>
          <p:nvPr/>
        </p:nvSpPr>
        <p:spPr>
          <a:xfrm>
            <a:off x="838200" y="304800"/>
            <a:ext cx="3657600" cy="579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pak natsir\natsir3.jpg"/>
          <p:cNvPicPr>
            <a:picLocks noChangeAspect="1" noChangeArrowheads="1"/>
          </p:cNvPicPr>
          <p:nvPr/>
        </p:nvPicPr>
        <p:blipFill>
          <a:blip r:embed="rId3" cstate="print"/>
          <a:srcRect/>
          <a:stretch>
            <a:fillRect/>
          </a:stretch>
        </p:blipFill>
        <p:spPr bwMode="auto">
          <a:xfrm>
            <a:off x="838200" y="304800"/>
            <a:ext cx="3657600" cy="579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4800600" y="304800"/>
            <a:ext cx="3657600" cy="579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E:\pak natsir\Natsir4.jpg"/>
          <p:cNvPicPr>
            <a:picLocks noChangeAspect="1" noChangeArrowheads="1"/>
          </p:cNvPicPr>
          <p:nvPr/>
        </p:nvPicPr>
        <p:blipFill>
          <a:blip r:embed="rId4" cstate="print"/>
          <a:srcRect/>
          <a:stretch>
            <a:fillRect/>
          </a:stretch>
        </p:blipFill>
        <p:spPr bwMode="auto">
          <a:xfrm>
            <a:off x="4800600" y="304800"/>
            <a:ext cx="3657600" cy="579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ide Number Placeholder 8"/>
          <p:cNvSpPr>
            <a:spLocks noGrp="1"/>
          </p:cNvSpPr>
          <p:nvPr>
            <p:ph type="sldNum" sz="quarter" idx="12"/>
          </p:nvPr>
        </p:nvSpPr>
        <p:spPr/>
        <p:txBody>
          <a:bodyPr/>
          <a:lstStyle/>
          <a:p>
            <a:fld id="{B9D356F0-8035-43A6-B9CD-30AAF35D6D17}" type="slidenum">
              <a:rPr lang="en-US" smtClean="0"/>
              <a:pPr/>
              <a:t>5</a:t>
            </a:fld>
            <a:endParaRPr lang="en-US"/>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1112837"/>
            <a:ext cx="8229600" cy="5287963"/>
          </a:xfrm>
        </p:spPr>
        <p:txBody>
          <a:bodyPr>
            <a:normAutofit fontScale="85000" lnSpcReduction="20000"/>
          </a:bodyPr>
          <a:lstStyle/>
          <a:p>
            <a:pPr algn="just">
              <a:buFont typeface="Wingdings" pitchFamily="2" charset="2"/>
              <a:buChar char="v"/>
            </a:pPr>
            <a:r>
              <a:rPr lang="en-US" dirty="0" smtClean="0">
                <a:solidFill>
                  <a:srgbClr val="CCFFFF"/>
                </a:solidFill>
                <a:latin typeface="Constantia" pitchFamily="18" charset="0"/>
              </a:rPr>
              <a:t>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berpendapat</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bukanlah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semata-mata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suatu</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tapi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suatu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pandangan-hidup</a:t>
            </a:r>
            <a:r>
              <a:rPr lang="en-US" dirty="0" smtClean="0">
                <a:solidFill>
                  <a:srgbClr val="CCFFFF"/>
                </a:solidFill>
                <a:latin typeface="Constantia" pitchFamily="18" charset="0"/>
              </a:rPr>
              <a:t> [worldview, Weltanschauung, outlook on life]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meliputi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soal-soal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ekonomik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sosial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kebudajaan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Baginja</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sumber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segala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perdjuangan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revolusi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sendiri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sumber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penentangan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setiap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matjam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pandjajahan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eksploitasi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manusia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manusia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pembantrasan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kebodohan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kedjahilan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kemiskinan</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memisahkan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keagamaan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kenegaraan</a:t>
            </a:r>
            <a:r>
              <a:rPr lang="en-US" dirty="0" smtClean="0">
                <a:solidFill>
                  <a:srgbClr val="CCFFFF"/>
                </a:solidFill>
                <a:latin typeface="Constantia" pitchFamily="18" charset="0"/>
              </a:rPr>
              <a:t>….</a:t>
            </a:r>
          </a:p>
          <a:p>
            <a:pPr algn="just">
              <a:buNone/>
            </a:pPr>
            <a:r>
              <a:rPr lang="en-US" dirty="0" smtClean="0">
                <a:solidFill>
                  <a:srgbClr val="CCFFFF"/>
                </a:solidFill>
                <a:latin typeface="Constantia" pitchFamily="18" charset="0"/>
              </a:rPr>
              <a:t>	</a:t>
            </a:r>
            <a:r>
              <a:rPr lang="en-US" dirty="0" err="1" smtClean="0">
                <a:solidFill>
                  <a:srgbClr val="CCFFFF"/>
                </a:solidFill>
                <a:latin typeface="Constantia" pitchFamily="18" charset="0"/>
              </a:rPr>
              <a:t>Bertahun-tahun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ideologi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didjelaskan</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tinggal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bundelan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Pembela</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sadja</a:t>
            </a:r>
            <a:r>
              <a:rPr lang="en-US" dirty="0" smtClean="0">
                <a:solidFill>
                  <a:srgbClr val="CCFFFF"/>
                </a:solidFill>
                <a:latin typeface="Constantia" pitchFamily="18" charset="0"/>
              </a:rPr>
              <a:t>…. (</a:t>
            </a:r>
            <a:r>
              <a:rPr lang="en-US" i="1" dirty="0" smtClean="0">
                <a:solidFill>
                  <a:srgbClr val="CCFFFF"/>
                </a:solidFill>
                <a:latin typeface="Constantia" pitchFamily="18" charset="0"/>
              </a:rPr>
              <a:t>Capita Selecta</a:t>
            </a:r>
            <a:r>
              <a:rPr lang="en-US" dirty="0" smtClean="0">
                <a:solidFill>
                  <a:srgbClr val="CCFFFF"/>
                </a:solidFill>
                <a:latin typeface="Constantia" pitchFamily="18" charset="0"/>
              </a:rPr>
              <a:t>, 9)</a:t>
            </a:r>
          </a:p>
          <a:p>
            <a:pPr algn="just">
              <a:buFont typeface="Wingdings" pitchFamily="2" charset="2"/>
              <a:buChar char="v"/>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50</a:t>
            </a:fld>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1143000"/>
            <a:ext cx="8229600" cy="4983163"/>
          </a:xfrm>
        </p:spPr>
        <p:txBody>
          <a:bodyPr>
            <a:normAutofit/>
          </a:bodyPr>
          <a:lstStyle/>
          <a:p>
            <a:pPr algn="just"/>
            <a:r>
              <a:rPr lang="en-US" dirty="0" err="1" smtClean="0">
                <a:solidFill>
                  <a:srgbClr val="CCFFFF"/>
                </a:solidFill>
                <a:latin typeface="Constantia" pitchFamily="18" charset="0"/>
              </a:rPr>
              <a:t>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garapan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utama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sesudah</a:t>
            </a:r>
            <a:r>
              <a:rPr lang="en-US" dirty="0" smtClean="0">
                <a:solidFill>
                  <a:srgbClr val="CCFFFF"/>
                </a:solidFill>
                <a:latin typeface="Constantia" pitchFamily="18" charset="0"/>
              </a:rPr>
              <a:t> MASJUMI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pemimpin-pemimpinnya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termasuk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diberi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kebebasan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berpolitik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sistem</a:t>
            </a:r>
            <a:r>
              <a:rPr lang="en-US" dirty="0" smtClean="0">
                <a:solidFill>
                  <a:srgbClr val="CCFFFF"/>
                </a:solidFill>
                <a:latin typeface="Constantia" pitchFamily="18" charset="0"/>
              </a:rPr>
              <a:t> ORBA. </a:t>
            </a:r>
            <a:r>
              <a:rPr lang="en-US" dirty="0" err="1" smtClean="0">
                <a:solidFill>
                  <a:srgbClr val="CCFFFF"/>
                </a:solidFill>
                <a:latin typeface="Constantia" pitchFamily="18" charset="0"/>
              </a:rPr>
              <a:t>Kalau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sebelum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jalur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sesudah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kepimpinan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kecendikiawanannya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ditumpukan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sepenuh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eksplisit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berpolitik</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jalur</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dakwah</a:t>
            </a:r>
            <a:r>
              <a:rPr lang="en-US" dirty="0" smtClean="0">
                <a:solidFill>
                  <a:srgbClr val="CCFFFF"/>
                </a:solidFill>
                <a:latin typeface="Constantia" pitchFamily="18" charset="0"/>
              </a:rPr>
              <a:t>”.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51</a:t>
            </a:fld>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err="1" smtClean="0">
                <a:solidFill>
                  <a:srgbClr val="CCFFFF"/>
                </a:solidFill>
                <a:latin typeface="Constantia" pitchFamily="18" charset="0"/>
              </a:rPr>
              <a:t>Sesungguhnya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nilai-nilai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pokok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Tawhid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kerana</a:t>
            </a:r>
            <a:r>
              <a:rPr lang="en-US" dirty="0" smtClean="0">
                <a:solidFill>
                  <a:srgbClr val="CCFFFF"/>
                </a:solidFill>
                <a:latin typeface="Constantia" pitchFamily="18" charset="0"/>
              </a:rPr>
              <a:t> Allah (S.W.T), </a:t>
            </a:r>
            <a:r>
              <a:rPr lang="en-US" dirty="0" err="1" smtClean="0">
                <a:solidFill>
                  <a:srgbClr val="CCFFFF"/>
                </a:solidFill>
                <a:latin typeface="Constantia" pitchFamily="18" charset="0"/>
              </a:rPr>
              <a:t>ber</a:t>
            </a:r>
            <a:r>
              <a:rPr lang="en-US" i="1" dirty="0" err="1" smtClean="0">
                <a:solidFill>
                  <a:srgbClr val="CCFFFF"/>
                </a:solidFill>
                <a:latin typeface="Constantia" pitchFamily="18" charset="0"/>
              </a:rPr>
              <a:t>jihad</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fi</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sabil</a:t>
            </a:r>
            <a:r>
              <a:rPr lang="en-US" i="1" dirty="0" smtClean="0">
                <a:solidFill>
                  <a:srgbClr val="CCFFFF"/>
                </a:solidFill>
                <a:latin typeface="Constantia" pitchFamily="18" charset="0"/>
              </a:rPr>
              <a:t> Allah</a:t>
            </a:r>
            <a:r>
              <a:rPr lang="en-US" dirty="0" smtClean="0">
                <a:solidFill>
                  <a:srgbClr val="CCFFFF"/>
                </a:solidFill>
                <a:latin typeface="Constantia" pitchFamily="18" charset="0"/>
              </a:rPr>
              <a:t> (S.W.T), </a:t>
            </a:r>
            <a:r>
              <a:rPr lang="en-US" dirty="0" err="1" smtClean="0">
                <a:solidFill>
                  <a:srgbClr val="CCFFFF"/>
                </a:solidFill>
                <a:latin typeface="Constantia" pitchFamily="18" charset="0"/>
              </a:rPr>
              <a:t>berpegang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teguh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al-Qur’an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Sunnah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mencari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keredhaan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kepujian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sanjungan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manusia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penghayatan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taqwa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akhlaq</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karimah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semua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urusan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meletakkan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segala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kelompok</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menjadi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asas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pendorong</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maupun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praktis</a:t>
            </a:r>
            <a:r>
              <a:rPr lang="en-US" dirty="0" smtClean="0">
                <a:solidFill>
                  <a:srgbClr val="CCFFFF"/>
                </a:solidFill>
                <a:latin typeface="Constantia" pitchFamily="18" charset="0"/>
              </a:rPr>
              <a:t>.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52</a:t>
            </a:fld>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rasmi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sudah</a:t>
            </a:r>
            <a:r>
              <a:rPr lang="en-US" dirty="0" smtClean="0">
                <a:solidFill>
                  <a:srgbClr val="CCFFFF"/>
                </a:solidFill>
                <a:latin typeface="Constantia" pitchFamily="18" charset="0"/>
              </a:rPr>
              <a:t> pun </a:t>
            </a:r>
            <a:r>
              <a:rPr lang="en-US" dirty="0" err="1" smtClean="0">
                <a:solidFill>
                  <a:srgbClr val="CCFFFF"/>
                </a:solidFill>
                <a:latin typeface="Constantia" pitchFamily="18" charset="0"/>
              </a:rPr>
              <a:t>melakukan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bernada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defensif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melalui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tulisan-tulisannya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tahun</a:t>
            </a:r>
            <a:r>
              <a:rPr lang="en-US" dirty="0" smtClean="0">
                <a:solidFill>
                  <a:srgbClr val="CCFFFF"/>
                </a:solidFill>
                <a:latin typeface="Constantia" pitchFamily="18" charset="0"/>
              </a:rPr>
              <a:t> 30-an, </a:t>
            </a:r>
            <a:r>
              <a:rPr lang="en-US" dirty="0" err="1" smtClean="0">
                <a:solidFill>
                  <a:srgbClr val="CCFFFF"/>
                </a:solidFill>
                <a:latin typeface="Constantia" pitchFamily="18" charset="0"/>
              </a:rPr>
              <a:t>terutama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sekali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pembelaannya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terhadap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kasus-kasus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penghinaan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serangan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terhadap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ajaran</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dikalangan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sarjana</a:t>
            </a:r>
            <a:r>
              <a:rPr lang="en-US" dirty="0" smtClean="0">
                <a:solidFill>
                  <a:srgbClr val="CCFFFF"/>
                </a:solidFill>
                <a:latin typeface="Constantia" pitchFamily="18" charset="0"/>
              </a:rPr>
              <a:t> Barat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kritikannya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mengenai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usaha-usaha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missi</a:t>
            </a:r>
            <a:r>
              <a:rPr lang="en-US" dirty="0" smtClean="0">
                <a:solidFill>
                  <a:srgbClr val="CCFFFF"/>
                </a:solidFill>
                <a:latin typeface="Constantia" pitchFamily="18" charset="0"/>
              </a:rPr>
              <a:t> Kristen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zending</a:t>
            </a:r>
            <a:r>
              <a:rPr lang="en-US" i="1" dirty="0" smtClean="0">
                <a:solidFill>
                  <a:srgbClr val="CCFFFF"/>
                </a:solidFill>
                <a:latin typeface="Constantia" pitchFamily="18" charset="0"/>
              </a:rPr>
              <a:t>.</a:t>
            </a:r>
            <a:r>
              <a:rPr lang="en-US" dirty="0" smtClean="0">
                <a:solidFill>
                  <a:srgbClr val="CCFFFF"/>
                </a:solidFill>
                <a:latin typeface="Constantia" pitchFamily="18" charset="0"/>
              </a:rPr>
              <a:t>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53</a:t>
            </a:fld>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838200"/>
            <a:ext cx="8229600" cy="5287963"/>
          </a:xfrm>
        </p:spPr>
        <p:txBody>
          <a:bodyPr>
            <a:noAutofit/>
          </a:bodyPr>
          <a:lstStyle/>
          <a:p>
            <a:pPr algn="just">
              <a:buFont typeface="Wingdings" pitchFamily="2" charset="2"/>
              <a:buChar char="v"/>
            </a:pPr>
            <a:r>
              <a:rPr lang="en-US" sz="3600" dirty="0" err="1" smtClean="0">
                <a:solidFill>
                  <a:srgbClr val="CCFFFF"/>
                </a:solidFill>
                <a:latin typeface="Constantia" pitchFamily="18" charset="0"/>
              </a:rPr>
              <a:t>Beliau</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bimbang</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kalau-kalau</a:t>
            </a:r>
            <a:r>
              <a:rPr lang="en-US" sz="3600" dirty="0" smtClean="0">
                <a:solidFill>
                  <a:srgbClr val="CCFFFF"/>
                </a:solidFill>
                <a:latin typeface="Constantia" pitchFamily="18" charset="0"/>
              </a:rPr>
              <a:t> “</a:t>
            </a:r>
            <a:r>
              <a:rPr lang="en-US" sz="3600" i="1" dirty="0" err="1" smtClean="0">
                <a:solidFill>
                  <a:srgbClr val="CCFFFF"/>
                </a:solidFill>
                <a:latin typeface="Constantia" pitchFamily="18" charset="0"/>
              </a:rPr>
              <a:t>suara</a:t>
            </a:r>
            <a:r>
              <a:rPr lang="en-US" sz="3600" i="1" dirty="0" smtClean="0">
                <a:solidFill>
                  <a:srgbClr val="CCFFFF"/>
                </a:solidFill>
                <a:latin typeface="Constantia" pitchFamily="18" charset="0"/>
              </a:rPr>
              <a:t> azan </a:t>
            </a:r>
            <a:r>
              <a:rPr lang="en-US" sz="3600" i="1" dirty="0" err="1" smtClean="0">
                <a:solidFill>
                  <a:srgbClr val="CCFFFF"/>
                </a:solidFill>
                <a:latin typeface="Constantia" pitchFamily="18" charset="0"/>
              </a:rPr>
              <a:t>akan</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dikalahkan</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oleh</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loceng</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gereja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dalam</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daerah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umat</a:t>
            </a:r>
            <a:r>
              <a:rPr lang="en-US" sz="3600" dirty="0" smtClean="0">
                <a:solidFill>
                  <a:srgbClr val="CCFFFF"/>
                </a:solidFill>
                <a:latin typeface="Constantia" pitchFamily="18" charset="0"/>
              </a:rPr>
              <a:t> Islam. </a:t>
            </a:r>
            <a:r>
              <a:rPr lang="en-US" sz="3600" dirty="0" err="1" smtClean="0">
                <a:solidFill>
                  <a:srgbClr val="CCFFFF"/>
                </a:solidFill>
                <a:latin typeface="Constantia" pitchFamily="18" charset="0"/>
              </a:rPr>
              <a:t>Beliau</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mempertahankan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kebebasan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beragama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penyebaran</a:t>
            </a:r>
            <a:r>
              <a:rPr lang="en-US" sz="3600" dirty="0" smtClean="0">
                <a:solidFill>
                  <a:srgbClr val="CCFFFF"/>
                </a:solidFill>
                <a:latin typeface="Constantia" pitchFamily="18" charset="0"/>
              </a:rPr>
              <a:t> agama </a:t>
            </a:r>
            <a:r>
              <a:rPr lang="en-US" sz="3600" dirty="0" err="1" smtClean="0">
                <a:solidFill>
                  <a:srgbClr val="CCFFFF"/>
                </a:solidFill>
                <a:latin typeface="Constantia" pitchFamily="18" charset="0"/>
              </a:rPr>
              <a:t>tanpa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paksaan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kerana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itu</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adalah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tuntutan</a:t>
            </a:r>
            <a:r>
              <a:rPr lang="en-US" sz="3600" dirty="0" smtClean="0">
                <a:solidFill>
                  <a:srgbClr val="CCFFFF"/>
                </a:solidFill>
                <a:latin typeface="Constantia" pitchFamily="18" charset="0"/>
              </a:rPr>
              <a:t> agama Islam. </a:t>
            </a:r>
            <a:r>
              <a:rPr lang="en-US" sz="3600" dirty="0" err="1" smtClean="0">
                <a:solidFill>
                  <a:srgbClr val="CCFFFF"/>
                </a:solidFill>
                <a:latin typeface="Constantia" pitchFamily="18" charset="0"/>
              </a:rPr>
              <a:t>Beliau</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mengamalkan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toleransi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terhadap</a:t>
            </a:r>
            <a:r>
              <a:rPr lang="en-US" sz="3600" dirty="0" smtClean="0">
                <a:solidFill>
                  <a:srgbClr val="CCFFFF"/>
                </a:solidFill>
                <a:latin typeface="Constantia" pitchFamily="18" charset="0"/>
              </a:rPr>
              <a:t> agama lain </a:t>
            </a:r>
            <a:r>
              <a:rPr lang="en-US" sz="3600" dirty="0" err="1" smtClean="0">
                <a:solidFill>
                  <a:srgbClr val="CCFFFF"/>
                </a:solidFill>
                <a:latin typeface="Constantia" pitchFamily="18" charset="0"/>
              </a:rPr>
              <a:t>kerana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itu</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adalah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tuntutan</a:t>
            </a:r>
            <a:r>
              <a:rPr lang="en-US" sz="3600" dirty="0" smtClean="0">
                <a:solidFill>
                  <a:srgbClr val="CCFFFF"/>
                </a:solidFill>
                <a:latin typeface="Constantia" pitchFamily="18" charset="0"/>
              </a:rPr>
              <a:t> Islam. </a:t>
            </a:r>
            <a:endParaRPr lang="en-US" sz="36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54</a:t>
            </a:fld>
            <a:endParaRPr lang="en-US"/>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867400"/>
          </a:xfrm>
        </p:spPr>
        <p:txBody>
          <a:bodyPr>
            <a:normAutofit fontScale="92500" lnSpcReduction="20000"/>
          </a:bodyPr>
          <a:lstStyle/>
          <a:p>
            <a:pPr algn="just"/>
            <a:r>
              <a:rPr lang="en-US" dirty="0" err="1" smtClean="0">
                <a:solidFill>
                  <a:srgbClr val="CCFFFF"/>
                </a:solidFill>
                <a:latin typeface="Constantia" pitchFamily="18" charset="0"/>
              </a:rPr>
              <a:t>Tetapi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sekali</a:t>
            </a:r>
            <a:r>
              <a:rPr lang="en-US" dirty="0" smtClean="0">
                <a:solidFill>
                  <a:srgbClr val="CCFFFF"/>
                </a:solidFill>
                <a:latin typeface="Constantia" pitchFamily="18" charset="0"/>
              </a:rPr>
              <a:t>-kali </a:t>
            </a:r>
            <a:r>
              <a:rPr lang="en-US" dirty="0" err="1" smtClean="0">
                <a:solidFill>
                  <a:srgbClr val="CCFFFF"/>
                </a:solidFill>
                <a:latin typeface="Constantia" pitchFamily="18" charset="0"/>
              </a:rPr>
              <a:t>coba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memesongkan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tafsiran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ayat-ayat</a:t>
            </a:r>
            <a:r>
              <a:rPr lang="en-US" dirty="0" smtClean="0">
                <a:solidFill>
                  <a:srgbClr val="CCFFFF"/>
                </a:solidFill>
                <a:latin typeface="Constantia" pitchFamily="18" charset="0"/>
              </a:rPr>
              <a:t> al-Qur’an </a:t>
            </a:r>
            <a:r>
              <a:rPr lang="en-US" dirty="0" err="1" smtClean="0">
                <a:solidFill>
                  <a:srgbClr val="CCFFFF"/>
                </a:solidFill>
                <a:latin typeface="Constantia" pitchFamily="18" charset="0"/>
              </a:rPr>
              <a:t>mengenai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konsep</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hanif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konsep</a:t>
            </a:r>
            <a:r>
              <a:rPr lang="en-US" dirty="0" smtClean="0">
                <a:solidFill>
                  <a:srgbClr val="CCFFFF"/>
                </a:solidFill>
                <a:latin typeface="Constantia" pitchFamily="18" charset="0"/>
              </a:rPr>
              <a:t> </a:t>
            </a:r>
            <a:r>
              <a:rPr lang="en-US" i="1" dirty="0" smtClean="0">
                <a:solidFill>
                  <a:srgbClr val="CCFFFF"/>
                </a:solidFill>
                <a:latin typeface="Constantia" pitchFamily="18" charset="0"/>
              </a:rPr>
              <a:t>Islam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Muslim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konsep</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Ahl</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Kitab</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konsep</a:t>
            </a:r>
            <a:r>
              <a:rPr lang="en-US" dirty="0" smtClean="0">
                <a:solidFill>
                  <a:srgbClr val="CCFFFF"/>
                </a:solidFill>
                <a:latin typeface="Constantia" pitchFamily="18" charset="0"/>
              </a:rPr>
              <a:t> </a:t>
            </a:r>
            <a:r>
              <a:rPr lang="en-US" i="1" dirty="0" smtClean="0">
                <a:solidFill>
                  <a:srgbClr val="CCFFFF"/>
                </a:solidFill>
                <a:latin typeface="Constantia" pitchFamily="18" charset="0"/>
              </a:rPr>
              <a:t>jihad, </a:t>
            </a:r>
            <a:r>
              <a:rPr lang="en-US" i="1" dirty="0" err="1" smtClean="0">
                <a:solidFill>
                  <a:srgbClr val="CCFFFF"/>
                </a:solidFill>
                <a:latin typeface="Constantia" pitchFamily="18" charset="0"/>
              </a:rPr>
              <a:t>kufr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shirk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ayat-ayat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sering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disalahtafsirkan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mereka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berfaham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pluralistik</a:t>
            </a:r>
            <a:r>
              <a:rPr lang="en-US" dirty="0" smtClean="0">
                <a:solidFill>
                  <a:srgbClr val="CCFFFF"/>
                </a:solidFill>
                <a:latin typeface="Constantia" pitchFamily="18" charset="0"/>
              </a:rPr>
              <a:t> ala Barat, </a:t>
            </a:r>
            <a:r>
              <a:rPr lang="en-US" dirty="0" err="1" smtClean="0">
                <a:solidFill>
                  <a:srgbClr val="CCFFFF"/>
                </a:solidFill>
                <a:latin typeface="Constantia" pitchFamily="18" charset="0"/>
              </a:rPr>
              <a:t>iaitu</a:t>
            </a:r>
            <a:r>
              <a:rPr lang="en-US" dirty="0" smtClean="0">
                <a:solidFill>
                  <a:srgbClr val="CCFFFF"/>
                </a:solidFill>
                <a:latin typeface="Constantia" pitchFamily="18" charset="0"/>
              </a:rPr>
              <a:t> Q. al-</a:t>
            </a:r>
            <a:r>
              <a:rPr lang="en-US" dirty="0" err="1" smtClean="0">
                <a:solidFill>
                  <a:srgbClr val="CCFFFF"/>
                </a:solidFill>
                <a:latin typeface="Constantia" pitchFamily="18" charset="0"/>
              </a:rPr>
              <a:t>Baqarah</a:t>
            </a:r>
            <a:r>
              <a:rPr lang="en-US" dirty="0" smtClean="0">
                <a:solidFill>
                  <a:srgbClr val="CCFFFF"/>
                </a:solidFill>
                <a:latin typeface="Constantia" pitchFamily="18" charset="0"/>
              </a:rPr>
              <a:t> </a:t>
            </a:r>
            <a:r>
              <a:rPr lang="en-US" dirty="0" smtClean="0">
                <a:solidFill>
                  <a:srgbClr val="CCFFFF"/>
                </a:solidFill>
                <a:latin typeface="Constantia" pitchFamily="18" charset="0"/>
              </a:rPr>
              <a:t>2:62</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Q. al-</a:t>
            </a:r>
            <a:r>
              <a:rPr lang="en-US" dirty="0" err="1" smtClean="0">
                <a:solidFill>
                  <a:srgbClr val="CCFFFF"/>
                </a:solidFill>
                <a:latin typeface="Constantia" pitchFamily="18" charset="0"/>
              </a:rPr>
              <a:t>Ma’idah</a:t>
            </a:r>
            <a:r>
              <a:rPr lang="en-US" dirty="0" smtClean="0">
                <a:solidFill>
                  <a:srgbClr val="CCFFFF"/>
                </a:solidFill>
                <a:latin typeface="Constantia" pitchFamily="18" charset="0"/>
              </a:rPr>
              <a:t> </a:t>
            </a:r>
            <a:r>
              <a:rPr lang="en-US" dirty="0" smtClean="0">
                <a:solidFill>
                  <a:srgbClr val="CCFFFF"/>
                </a:solidFill>
                <a:latin typeface="Constantia" pitchFamily="18" charset="0"/>
              </a:rPr>
              <a:t>5:69</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Bapak</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memahami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menghayati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benar-benar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ketegasan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kemutlakan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a:t>
            </a:r>
            <a:r>
              <a:rPr lang="en-US" i="1" dirty="0" err="1" smtClean="0">
                <a:solidFill>
                  <a:srgbClr val="CCFFFF"/>
                </a:solidFill>
                <a:latin typeface="Constantia" pitchFamily="18" charset="0"/>
              </a:rPr>
              <a:t>aqidah</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Tawhid</a:t>
            </a:r>
            <a:r>
              <a:rPr lang="en-US" dirty="0" smtClean="0">
                <a:solidFill>
                  <a:srgbClr val="CCFFFF"/>
                </a:solidFill>
                <a:latin typeface="Constantia" pitchFamily="18" charset="0"/>
              </a:rPr>
              <a:t> (</a:t>
            </a:r>
            <a:r>
              <a:rPr lang="en-US" i="1" dirty="0" smtClean="0">
                <a:solidFill>
                  <a:srgbClr val="CCFFFF"/>
                </a:solidFill>
                <a:latin typeface="Constantia" pitchFamily="18" charset="0"/>
              </a:rPr>
              <a:t>absolutely uncompromising monotheism</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diimbangi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waktu</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keikhlasan</a:t>
            </a:r>
            <a:r>
              <a:rPr lang="en-US" dirty="0" smtClean="0">
                <a:solidFill>
                  <a:srgbClr val="CCFFFF"/>
                </a:solidFill>
                <a:latin typeface="Constantia" pitchFamily="18" charset="0"/>
              </a:rPr>
              <a:t> </a:t>
            </a:r>
            <a:r>
              <a:rPr lang="en-US" i="1" dirty="0" smtClean="0">
                <a:solidFill>
                  <a:srgbClr val="CCFFFF"/>
                </a:solidFill>
                <a:latin typeface="Constantia" pitchFamily="18" charset="0"/>
              </a:rPr>
              <a:t>la </a:t>
            </a:r>
            <a:r>
              <a:rPr lang="en-US" i="1" dirty="0" err="1" smtClean="0">
                <a:solidFill>
                  <a:srgbClr val="CCFFFF"/>
                </a:solidFill>
                <a:latin typeface="Constantia" pitchFamily="18" charset="0"/>
              </a:rPr>
              <a:t>ikraha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fi</a:t>
            </a:r>
            <a:r>
              <a:rPr lang="en-US" i="1" dirty="0" smtClean="0">
                <a:solidFill>
                  <a:srgbClr val="CCFFFF"/>
                </a:solidFill>
                <a:latin typeface="Constantia" pitchFamily="18" charset="0"/>
              </a:rPr>
              <a:t> al-din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etika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nass</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qat‘i</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terdapat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Q. 60: 7-9.</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55</a:t>
            </a:fld>
            <a:endParaRPr lang="en-US"/>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914400"/>
            <a:ext cx="8229600" cy="5211763"/>
          </a:xfrm>
        </p:spPr>
        <p:txBody>
          <a:bodyPr>
            <a:normAutofit/>
          </a:bodyPr>
          <a:lstStyle/>
          <a:p>
            <a:pPr algn="just">
              <a:buFont typeface="Wingdings" pitchFamily="2" charset="2"/>
              <a:buChar char="v"/>
            </a:pPr>
            <a:r>
              <a:rPr lang="en-US" sz="3600" dirty="0" err="1" smtClean="0">
                <a:solidFill>
                  <a:srgbClr val="CCFFFF"/>
                </a:solidFill>
                <a:latin typeface="Constantia" pitchFamily="18" charset="0"/>
              </a:rPr>
              <a:t>Sebagai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ketua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Dewan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Dakwah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Islamiah</a:t>
            </a:r>
            <a:r>
              <a:rPr lang="en-US" sz="3600" dirty="0" smtClean="0">
                <a:solidFill>
                  <a:srgbClr val="CCFFFF"/>
                </a:solidFill>
                <a:latin typeface="Constantia" pitchFamily="18" charset="0"/>
              </a:rPr>
              <a:t> Indonesia </a:t>
            </a:r>
            <a:r>
              <a:rPr lang="en-US" sz="3600" dirty="0" err="1" smtClean="0">
                <a:solidFill>
                  <a:srgbClr val="CCFFFF"/>
                </a:solidFill>
                <a:latin typeface="Constantia" pitchFamily="18" charset="0"/>
              </a:rPr>
              <a:t>sejak</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tahun</a:t>
            </a:r>
            <a:r>
              <a:rPr lang="en-US" sz="3600" dirty="0" smtClean="0">
                <a:solidFill>
                  <a:srgbClr val="CCFFFF"/>
                </a:solidFill>
                <a:latin typeface="Constantia" pitchFamily="18" charset="0"/>
              </a:rPr>
              <a:t> 1967, </a:t>
            </a:r>
            <a:r>
              <a:rPr lang="en-US" sz="3600" dirty="0" err="1" smtClean="0">
                <a:solidFill>
                  <a:srgbClr val="CCFFFF"/>
                </a:solidFill>
                <a:latin typeface="Constantia" pitchFamily="18" charset="0"/>
              </a:rPr>
              <a:t>Bapak</a:t>
            </a:r>
            <a:r>
              <a:rPr lang="en-US" sz="3600" dirty="0" smtClean="0">
                <a:solidFill>
                  <a:srgbClr val="CCFFFF"/>
                </a:solidFill>
                <a:latin typeface="Constantia" pitchFamily="18" charset="0"/>
              </a:rPr>
              <a:t> M. </a:t>
            </a:r>
            <a:r>
              <a:rPr lang="en-US" sz="3600" dirty="0" err="1" smtClean="0">
                <a:solidFill>
                  <a:srgbClr val="CCFFFF"/>
                </a:solidFill>
                <a:latin typeface="Constantia" pitchFamily="18" charset="0"/>
              </a:rPr>
              <a:t>Natsir</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tampil</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kemuka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masyarakat</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selalu</a:t>
            </a:r>
            <a:r>
              <a:rPr lang="en-US" sz="3600" dirty="0" smtClean="0">
                <a:solidFill>
                  <a:srgbClr val="CCFFFF"/>
                </a:solidFill>
                <a:latin typeface="Constantia" pitchFamily="18" charset="0"/>
              </a:rPr>
              <a:t> </a:t>
            </a:r>
            <a:r>
              <a:rPr lang="en-US" sz="3600" i="1" dirty="0" err="1" smtClean="0">
                <a:solidFill>
                  <a:srgbClr val="CCFFFF"/>
                </a:solidFill>
                <a:latin typeface="Constantia" pitchFamily="18" charset="0"/>
              </a:rPr>
              <a:t>da‘i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sepenuh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masa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samping</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terus</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menjadi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jurubicara</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penyambung</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lidah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hati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nurani</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umat</a:t>
            </a:r>
            <a:r>
              <a:rPr lang="en-US" sz="3600" dirty="0" smtClean="0">
                <a:solidFill>
                  <a:srgbClr val="CCFFFF"/>
                </a:solidFill>
                <a:latin typeface="Constantia" pitchFamily="18" charset="0"/>
              </a:rPr>
              <a:t> Islam. Kumpulan </a:t>
            </a:r>
            <a:r>
              <a:rPr lang="en-US" sz="3600" dirty="0" err="1" smtClean="0">
                <a:solidFill>
                  <a:srgbClr val="CCFFFF"/>
                </a:solidFill>
                <a:latin typeface="Constantia" pitchFamily="18" charset="0"/>
              </a:rPr>
              <a:t>ceramah</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dan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ucapan-ucapan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beliau</a:t>
            </a:r>
            <a:r>
              <a:rPr lang="en-US" sz="3600" dirty="0" smtClean="0">
                <a:solidFill>
                  <a:srgbClr val="CCFFFF"/>
                </a:solidFill>
                <a:latin typeface="Constantia" pitchFamily="18" charset="0"/>
              </a:rPr>
              <a:t> yang </a:t>
            </a:r>
            <a:r>
              <a:rPr lang="en-US" sz="3600" dirty="0" err="1" smtClean="0">
                <a:solidFill>
                  <a:srgbClr val="CCFFFF"/>
                </a:solidFill>
                <a:latin typeface="Constantia" pitchFamily="18" charset="0"/>
              </a:rPr>
              <a:t>dibukukan</a:t>
            </a:r>
            <a:r>
              <a:rPr lang="en-US" sz="3600" dirty="0" smtClean="0">
                <a:solidFill>
                  <a:srgbClr val="CCFFFF"/>
                </a:solidFill>
                <a:latin typeface="Constantia" pitchFamily="18" charset="0"/>
              </a:rPr>
              <a:t> </a:t>
            </a:r>
            <a:r>
              <a:rPr lang="en-US" sz="3600" dirty="0" err="1" smtClean="0">
                <a:solidFill>
                  <a:srgbClr val="CCFFFF"/>
                </a:solidFill>
                <a:latin typeface="Constantia" pitchFamily="18" charset="0"/>
              </a:rPr>
              <a:t>sebagai</a:t>
            </a:r>
            <a:r>
              <a:rPr lang="en-US" sz="3600" dirty="0" smtClean="0">
                <a:solidFill>
                  <a:srgbClr val="CCFFFF"/>
                </a:solidFill>
                <a:latin typeface="Constantia" pitchFamily="18" charset="0"/>
              </a:rPr>
              <a:t> </a:t>
            </a:r>
            <a:r>
              <a:rPr lang="en-US" sz="3600" i="1" dirty="0" err="1" smtClean="0">
                <a:solidFill>
                  <a:srgbClr val="CCFFFF"/>
                </a:solidFill>
                <a:latin typeface="Constantia" pitchFamily="18" charset="0"/>
              </a:rPr>
              <a:t>Fiqhud-Da‘wah</a:t>
            </a:r>
            <a:r>
              <a:rPr lang="en-US" sz="3600" dirty="0" smtClean="0">
                <a:solidFill>
                  <a:srgbClr val="CCFFFF"/>
                </a:solidFill>
                <a:latin typeface="Constantia" pitchFamily="18" charset="0"/>
              </a:rPr>
              <a:t> (1980) </a:t>
            </a:r>
            <a:endParaRPr lang="en-US" sz="36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56</a:t>
            </a:fld>
            <a:endParaRPr lang="en-US"/>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914400"/>
            <a:ext cx="8229600" cy="5211763"/>
          </a:xfrm>
        </p:spPr>
        <p:txBody>
          <a:bodyPr>
            <a:normAutofit/>
          </a:bodyPr>
          <a:lstStyle/>
          <a:p>
            <a:pPr algn="just">
              <a:buFont typeface="Wingdings" pitchFamily="2" charset="2"/>
              <a:buChar char="v"/>
            </a:pPr>
            <a:r>
              <a:rPr lang="en-US" dirty="0" smtClean="0">
                <a:solidFill>
                  <a:srgbClr val="CCFFFF"/>
                </a:solidFill>
                <a:latin typeface="Constantia" pitchFamily="18" charset="0"/>
              </a:rPr>
              <a:t>Kita </a:t>
            </a:r>
            <a:r>
              <a:rPr lang="en-US" dirty="0" err="1" smtClean="0">
                <a:solidFill>
                  <a:srgbClr val="CCFFFF"/>
                </a:solidFill>
                <a:latin typeface="Constantia" pitchFamily="18" charset="0"/>
              </a:rPr>
              <a:t>dapati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mementingkan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kebersihan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dihinggapi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penyakit-penyakit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dikupas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al-Imam al-</a:t>
            </a:r>
            <a:r>
              <a:rPr lang="en-US" dirty="0" err="1" smtClean="0">
                <a:solidFill>
                  <a:srgbClr val="CCFFFF"/>
                </a:solidFill>
                <a:latin typeface="Constantia" pitchFamily="18" charset="0"/>
              </a:rPr>
              <a:t>Ghazzali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Ihya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Ulum</a:t>
            </a:r>
            <a:r>
              <a:rPr lang="en-US" i="1" dirty="0" smtClean="0">
                <a:solidFill>
                  <a:srgbClr val="CCFFFF"/>
                </a:solidFill>
                <a:latin typeface="Constantia" pitchFamily="18" charset="0"/>
              </a:rPr>
              <a:t> al-Din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seperti</a:t>
            </a:r>
            <a:r>
              <a:rPr lang="en-US" dirty="0" smtClean="0">
                <a:solidFill>
                  <a:srgbClr val="CCFFFF"/>
                </a:solidFill>
                <a:latin typeface="Constantia" pitchFamily="18" charset="0"/>
              </a:rPr>
              <a:t> </a:t>
            </a:r>
            <a:r>
              <a:rPr lang="en-US" i="1" dirty="0" smtClean="0">
                <a:solidFill>
                  <a:srgbClr val="FF0000"/>
                </a:solidFill>
                <a:latin typeface="Constantia" pitchFamily="18" charset="0"/>
              </a:rPr>
              <a:t>HUBB AL-DUNYA</a:t>
            </a:r>
            <a:r>
              <a:rPr lang="en-US" i="1" dirty="0" smtClean="0">
                <a:solidFill>
                  <a:srgbClr val="CCFFFF"/>
                </a:solidFill>
                <a:latin typeface="Constantia" pitchFamily="18" charset="0"/>
              </a:rPr>
              <a:t>, </a:t>
            </a:r>
            <a:r>
              <a:rPr lang="en-US" i="1" dirty="0" smtClean="0">
                <a:solidFill>
                  <a:srgbClr val="92D050"/>
                </a:solidFill>
                <a:latin typeface="Constantia" pitchFamily="18" charset="0"/>
              </a:rPr>
              <a:t>HUBB AL-JAH</a:t>
            </a:r>
            <a:r>
              <a:rPr lang="en-US" i="1" dirty="0" smtClean="0">
                <a:solidFill>
                  <a:srgbClr val="CCFFFF"/>
                </a:solidFill>
                <a:latin typeface="Constantia" pitchFamily="18" charset="0"/>
              </a:rPr>
              <a:t>, ‘</a:t>
            </a:r>
            <a:r>
              <a:rPr lang="en-US" i="1" dirty="0" smtClean="0">
                <a:solidFill>
                  <a:srgbClr val="00B0F0"/>
                </a:solidFill>
                <a:latin typeface="Constantia" pitchFamily="18" charset="0"/>
              </a:rPr>
              <a:t>UJB</a:t>
            </a:r>
            <a:r>
              <a:rPr lang="en-US" i="1" dirty="0" smtClean="0">
                <a:solidFill>
                  <a:srgbClr val="CCFFFF"/>
                </a:solidFill>
                <a:latin typeface="Constantia" pitchFamily="18" charset="0"/>
              </a:rPr>
              <a:t>, </a:t>
            </a:r>
            <a:r>
              <a:rPr lang="en-US" i="1" dirty="0" smtClean="0">
                <a:solidFill>
                  <a:schemeClr val="accent2">
                    <a:lumMod val="20000"/>
                    <a:lumOff val="80000"/>
                  </a:schemeClr>
                </a:solidFill>
                <a:latin typeface="Constantia" pitchFamily="18" charset="0"/>
              </a:rPr>
              <a:t>RIYA’</a:t>
            </a:r>
            <a:r>
              <a:rPr lang="en-US" i="1" dirty="0" smtClean="0">
                <a:solidFill>
                  <a:srgbClr val="CCFFFF"/>
                </a:solidFill>
                <a:latin typeface="Constantia" pitchFamily="18" charset="0"/>
              </a:rPr>
              <a:t>, </a:t>
            </a:r>
            <a:r>
              <a:rPr lang="en-US" i="1" dirty="0" smtClean="0">
                <a:solidFill>
                  <a:schemeClr val="accent6">
                    <a:lumMod val="60000"/>
                    <a:lumOff val="40000"/>
                  </a:schemeClr>
                </a:solidFill>
                <a:latin typeface="Constantia" pitchFamily="18" charset="0"/>
              </a:rPr>
              <a:t>TAKABBUR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lain-lain. </a:t>
            </a:r>
            <a:r>
              <a:rPr lang="en-US" dirty="0" err="1" smtClean="0">
                <a:solidFill>
                  <a:srgbClr val="CCFFFF"/>
                </a:solidFill>
                <a:latin typeface="Constantia" pitchFamily="18" charset="0"/>
              </a:rPr>
              <a:t>Kerana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akhlaq</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karimah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sifat-sifat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tercela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egoistik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harus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disingkir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ucapan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kelakuan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para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da‘i</a:t>
            </a:r>
            <a:r>
              <a:rPr lang="en-US" dirty="0" smtClean="0">
                <a:solidFill>
                  <a:srgbClr val="CCFFFF"/>
                </a:solidFill>
                <a:latin typeface="Constantia" pitchFamily="18" charset="0"/>
              </a:rPr>
              <a:t>. </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57</a:t>
            </a:fld>
            <a:endParaRPr lang="en-US"/>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762000"/>
            <a:ext cx="8229600" cy="5364163"/>
          </a:xfrm>
        </p:spPr>
        <p:txBody>
          <a:bodyPr>
            <a:normAutofit/>
          </a:bodyPr>
          <a:lstStyle/>
          <a:p>
            <a:pPr algn="just"/>
            <a:r>
              <a:rPr lang="en-US" dirty="0" smtClean="0">
                <a:solidFill>
                  <a:srgbClr val="CCFFFF"/>
                </a:solidFill>
                <a:latin typeface="Constantia" pitchFamily="18" charset="0"/>
              </a:rPr>
              <a:t>Para </a:t>
            </a:r>
            <a:r>
              <a:rPr lang="en-US" i="1" dirty="0" err="1" smtClean="0">
                <a:solidFill>
                  <a:srgbClr val="CCFFFF"/>
                </a:solidFill>
                <a:latin typeface="Constantia" pitchFamily="18" charset="0"/>
              </a:rPr>
              <a:t>da‘i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harus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sedar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mereka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menyambung</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pekerjaan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para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Rasul</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Nabi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mereka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putus-putusnya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melatih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guna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memperolehi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kekuatan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batin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lebih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besar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guna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mencapai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maqam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ruhani</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lebih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tinggi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bersih</a:t>
            </a:r>
            <a:r>
              <a:rPr lang="en-US" dirty="0" smtClean="0">
                <a:solidFill>
                  <a:srgbClr val="CCFFFF"/>
                </a:solidFill>
                <a:latin typeface="Constantia" pitchFamily="18" charset="0"/>
              </a:rPr>
              <a:t>…</a:t>
            </a:r>
            <a:r>
              <a:rPr lang="en-US" dirty="0" err="1" smtClean="0">
                <a:solidFill>
                  <a:srgbClr val="CCFFFF"/>
                </a:solidFill>
                <a:latin typeface="Constantia" pitchFamily="18" charset="0"/>
              </a:rPr>
              <a:t>lebih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taqarrub</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ilallah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lebih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mendekatkan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jiwa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Memiliki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sendiri</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Fiqhud-Da‘wah</a:t>
            </a:r>
            <a:r>
              <a:rPr lang="en-US" dirty="0" smtClean="0">
                <a:solidFill>
                  <a:srgbClr val="CCFFFF"/>
                </a:solidFill>
                <a:latin typeface="Constantia" pitchFamily="18" charset="0"/>
              </a:rPr>
              <a:t>, 274). </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58</a:t>
            </a:fld>
            <a:endParaRPr lang="en-US"/>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p:txBody>
          <a:bodyPr>
            <a:normAutofit/>
          </a:bodyPr>
          <a:lstStyle/>
          <a:p>
            <a:pPr algn="just"/>
            <a:r>
              <a:rPr lang="en-US" sz="3600" dirty="0" smtClean="0">
                <a:solidFill>
                  <a:srgbClr val="CCFFFF"/>
                </a:solidFill>
                <a:latin typeface="Constantia" pitchFamily="18" charset="0"/>
              </a:rPr>
              <a:t>“</a:t>
            </a:r>
            <a:r>
              <a:rPr lang="en-US" sz="3600" i="1" dirty="0" err="1" smtClean="0">
                <a:solidFill>
                  <a:srgbClr val="CCFFFF"/>
                </a:solidFill>
                <a:latin typeface="Constantia" pitchFamily="18" charset="0"/>
              </a:rPr>
              <a:t>Demikianlah</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banyak</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muballigh</a:t>
            </a:r>
            <a:r>
              <a:rPr lang="en-US" sz="3600" i="1" dirty="0" smtClean="0">
                <a:solidFill>
                  <a:srgbClr val="CCFFFF"/>
                </a:solidFill>
                <a:latin typeface="Constantia" pitchFamily="18" charset="0"/>
              </a:rPr>
              <a:t> yang</a:t>
            </a:r>
            <a:r>
              <a:rPr lang="en-US" sz="3600" dirty="0" smtClean="0">
                <a:solidFill>
                  <a:srgbClr val="CCFFFF"/>
                </a:solidFill>
                <a:latin typeface="Constantia" pitchFamily="18" charset="0"/>
              </a:rPr>
              <a:t> </a:t>
            </a:r>
            <a:r>
              <a:rPr lang="en-US" sz="3600" i="1" dirty="0" err="1" smtClean="0">
                <a:solidFill>
                  <a:srgbClr val="CCFFFF"/>
                </a:solidFill>
                <a:latin typeface="Constantia" pitchFamily="18" charset="0"/>
              </a:rPr>
              <a:t>tadinya</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hendak</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berhikmah</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dengan</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tasyabbuh</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akhirnya</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menjumpai</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nasib</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si</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tukang</a:t>
            </a:r>
            <a:r>
              <a:rPr lang="en-US" sz="3600" dirty="0" smtClean="0">
                <a:solidFill>
                  <a:srgbClr val="CCFFFF"/>
                </a:solidFill>
                <a:latin typeface="Constantia" pitchFamily="18" charset="0"/>
              </a:rPr>
              <a:t> </a:t>
            </a:r>
            <a:r>
              <a:rPr lang="en-US" sz="3600" i="1" dirty="0" err="1" smtClean="0">
                <a:solidFill>
                  <a:srgbClr val="CCFFFF"/>
                </a:solidFill>
                <a:latin typeface="Constantia" pitchFamily="18" charset="0"/>
              </a:rPr>
              <a:t>pancing</a:t>
            </a:r>
            <a:r>
              <a:rPr lang="en-US" sz="3600" i="1" dirty="0" smtClean="0">
                <a:solidFill>
                  <a:srgbClr val="CCFFFF"/>
                </a:solidFill>
                <a:latin typeface="Constantia" pitchFamily="18" charset="0"/>
              </a:rPr>
              <a:t> yang </a:t>
            </a:r>
            <a:r>
              <a:rPr lang="en-US" sz="3600" i="1" dirty="0" err="1" smtClean="0">
                <a:solidFill>
                  <a:srgbClr val="CCFFFF"/>
                </a:solidFill>
                <a:latin typeface="Constantia" pitchFamily="18" charset="0"/>
              </a:rPr>
              <a:t>dilarikan</a:t>
            </a:r>
            <a:r>
              <a:rPr lang="en-US" sz="3600" i="1" dirty="0" smtClean="0">
                <a:solidFill>
                  <a:srgbClr val="CCFFFF"/>
                </a:solidFill>
                <a:latin typeface="Constantia" pitchFamily="18" charset="0"/>
              </a:rPr>
              <a:t> </a:t>
            </a:r>
            <a:r>
              <a:rPr lang="en-US" sz="3600" i="1" dirty="0" err="1" smtClean="0">
                <a:solidFill>
                  <a:srgbClr val="CCFFFF"/>
                </a:solidFill>
                <a:latin typeface="Constantia" pitchFamily="18" charset="0"/>
              </a:rPr>
              <a:t>ikan</a:t>
            </a:r>
            <a:r>
              <a:rPr lang="en-US" sz="3600" dirty="0" smtClean="0">
                <a:solidFill>
                  <a:srgbClr val="CCFFFF"/>
                </a:solidFill>
                <a:latin typeface="Constantia" pitchFamily="18" charset="0"/>
              </a:rPr>
              <a:t>.” (</a:t>
            </a:r>
            <a:r>
              <a:rPr lang="en-US" sz="3600" i="1" dirty="0" err="1" smtClean="0">
                <a:solidFill>
                  <a:srgbClr val="CCFFFF"/>
                </a:solidFill>
                <a:latin typeface="Constantia" pitchFamily="18" charset="0"/>
              </a:rPr>
              <a:t>Fiqhud-Da‘wah</a:t>
            </a:r>
            <a:r>
              <a:rPr lang="en-US" sz="3600" dirty="0" smtClean="0">
                <a:solidFill>
                  <a:srgbClr val="CCFFFF"/>
                </a:solidFill>
                <a:latin typeface="Constantia" pitchFamily="18" charset="0"/>
              </a:rPr>
              <a:t>, 183). </a:t>
            </a:r>
            <a:endParaRPr lang="en-US" sz="36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59</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457200" y="228600"/>
            <a:ext cx="8229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Brief Biography of M.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Natsir</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 According to Wikipedia</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a:xfrm>
            <a:off x="457200" y="1371600"/>
            <a:ext cx="8229600" cy="4525963"/>
          </a:xfrm>
        </p:spPr>
        <p:txBody>
          <a:bodyPr>
            <a:noAutofit/>
          </a:bodyPr>
          <a:lstStyle/>
          <a:p>
            <a:pPr algn="just">
              <a:buFont typeface="Wingdings" pitchFamily="2" charset="2"/>
              <a:buChar char="q"/>
            </a:pPr>
            <a:r>
              <a:rPr lang="en-US" sz="2250" b="1" dirty="0" smtClean="0">
                <a:solidFill>
                  <a:srgbClr val="CCFFFF"/>
                </a:solidFill>
                <a:latin typeface="Constantia" pitchFamily="18" charset="0"/>
              </a:rPr>
              <a:t>Mohammad </a:t>
            </a:r>
            <a:r>
              <a:rPr lang="en-US" sz="2250" b="1" dirty="0" err="1" smtClean="0">
                <a:solidFill>
                  <a:srgbClr val="CCFFFF"/>
                </a:solidFill>
                <a:latin typeface="Constantia" pitchFamily="18" charset="0"/>
              </a:rPr>
              <a:t>Natsir</a:t>
            </a:r>
            <a:r>
              <a:rPr lang="en-US" sz="2250" dirty="0" smtClean="0">
                <a:solidFill>
                  <a:srgbClr val="CCFFFF"/>
                </a:solidFill>
                <a:latin typeface="Constantia" pitchFamily="18" charset="0"/>
              </a:rPr>
              <a:t> (17 July 1908 – 6 February 1993) was a Islamic scholar and politician. He was Indonesia's fifth prime minister</a:t>
            </a:r>
            <a:r>
              <a:rPr lang="en-US" sz="2250" dirty="0">
                <a:solidFill>
                  <a:srgbClr val="CCFFFF"/>
                </a:solidFill>
                <a:latin typeface="Constantia" pitchFamily="18" charset="0"/>
              </a:rPr>
              <a:t>.</a:t>
            </a:r>
            <a:endParaRPr lang="en-US" sz="2250" dirty="0" smtClean="0">
              <a:solidFill>
                <a:srgbClr val="CCFFFF"/>
              </a:solidFill>
              <a:latin typeface="Constantia" pitchFamily="18" charset="0"/>
            </a:endParaRPr>
          </a:p>
          <a:p>
            <a:pPr algn="just">
              <a:buFont typeface="Wingdings" pitchFamily="2" charset="2"/>
              <a:buChar char="q"/>
            </a:pPr>
            <a:r>
              <a:rPr lang="en-US" sz="2250" dirty="0" smtClean="0">
                <a:solidFill>
                  <a:srgbClr val="CCFFFF"/>
                </a:solidFill>
                <a:latin typeface="Constantia" pitchFamily="18" charset="0"/>
              </a:rPr>
              <a:t>After moving to Bandung</a:t>
            </a:r>
            <a:r>
              <a:rPr lang="en-US" sz="2250" dirty="0">
                <a:solidFill>
                  <a:srgbClr val="CCFFFF"/>
                </a:solidFill>
                <a:latin typeface="Constantia" pitchFamily="18" charset="0"/>
              </a:rPr>
              <a:t> </a:t>
            </a:r>
            <a:r>
              <a:rPr lang="en-US" sz="2250" dirty="0" smtClean="0">
                <a:solidFill>
                  <a:srgbClr val="CCFFFF"/>
                </a:solidFill>
                <a:latin typeface="Constantia" pitchFamily="18" charset="0"/>
              </a:rPr>
              <a:t>from his hometown </a:t>
            </a:r>
            <a:r>
              <a:rPr lang="en-US" sz="2250" dirty="0" err="1" smtClean="0">
                <a:solidFill>
                  <a:srgbClr val="CCFFFF"/>
                </a:solidFill>
                <a:latin typeface="Constantia" pitchFamily="18" charset="0"/>
              </a:rPr>
              <a:t>Solok</a:t>
            </a:r>
            <a:r>
              <a:rPr lang="en-US" sz="2250" dirty="0">
                <a:solidFill>
                  <a:srgbClr val="CCFFFF"/>
                </a:solidFill>
                <a:latin typeface="Constantia" pitchFamily="18" charset="0"/>
              </a:rPr>
              <a:t>,</a:t>
            </a:r>
            <a:r>
              <a:rPr lang="en-US" sz="2250" dirty="0" smtClean="0">
                <a:solidFill>
                  <a:srgbClr val="CCFFFF"/>
                </a:solidFill>
                <a:latin typeface="Constantia" pitchFamily="18" charset="0"/>
              </a:rPr>
              <a:t> West Sumatra for senior high school, </a:t>
            </a:r>
            <a:r>
              <a:rPr lang="en-US" sz="2250" dirty="0" err="1" smtClean="0">
                <a:solidFill>
                  <a:srgbClr val="CCFFFF"/>
                </a:solidFill>
                <a:latin typeface="Constantia" pitchFamily="18" charset="0"/>
              </a:rPr>
              <a:t>Natsir</a:t>
            </a:r>
            <a:r>
              <a:rPr lang="en-US" sz="2250" dirty="0" smtClean="0">
                <a:solidFill>
                  <a:srgbClr val="CCFFFF"/>
                </a:solidFill>
                <a:latin typeface="Constantia" pitchFamily="18" charset="0"/>
              </a:rPr>
              <a:t> studied Islamic doctrine extensively. His first articles were published in 1929, and during the 1930s he wrote for several Islamic-themed papers. He entered politics in the mid-1930s, rising through the ranks of Islamic parties. On 5 September 1950, he was chosen as prime minister, a term which he served until 26 April 1951. After his term as prime minister, he became increasingly vocal about Islam's role in Indonesia and was eventually arrested for doing so. Released in 1966 after the New Order government took power, </a:t>
            </a:r>
            <a:r>
              <a:rPr lang="en-US" sz="2250" dirty="0" err="1" smtClean="0">
                <a:solidFill>
                  <a:srgbClr val="CCFFFF"/>
                </a:solidFill>
                <a:latin typeface="Constantia" pitchFamily="18" charset="0"/>
              </a:rPr>
              <a:t>Natsir</a:t>
            </a:r>
            <a:r>
              <a:rPr lang="en-US" sz="2250" dirty="0" smtClean="0">
                <a:solidFill>
                  <a:srgbClr val="CCFFFF"/>
                </a:solidFill>
                <a:latin typeface="Constantia" pitchFamily="18" charset="0"/>
              </a:rPr>
              <a:t> continued to be critical of the government, eventually leading to him being banned from traveling.</a:t>
            </a:r>
          </a:p>
          <a:p>
            <a:pPr algn="just">
              <a:buNone/>
            </a:pPr>
            <a:endParaRPr lang="en-US" sz="225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762000"/>
            <a:ext cx="8229600" cy="5364163"/>
          </a:xfrm>
        </p:spPr>
        <p:txBody>
          <a:bodyPr>
            <a:normAutofit/>
          </a:bodyPr>
          <a:lstStyle/>
          <a:p>
            <a:pPr>
              <a:buFont typeface="Wingdings" pitchFamily="2" charset="2"/>
              <a:buChar char="v"/>
            </a:pPr>
            <a:r>
              <a:rPr lang="en-US" dirty="0" err="1" smtClean="0">
                <a:solidFill>
                  <a:srgbClr val="FFFF00"/>
                </a:solidFill>
                <a:latin typeface="Constantia" pitchFamily="18" charset="0"/>
              </a:rPr>
              <a:t>Diantara</a:t>
            </a:r>
            <a:r>
              <a:rPr lang="en-US" dirty="0" smtClean="0">
                <a:solidFill>
                  <a:srgbClr val="FFFF00"/>
                </a:solidFill>
                <a:latin typeface="Constantia" pitchFamily="18" charset="0"/>
              </a:rPr>
              <a:t> </a:t>
            </a:r>
            <a:r>
              <a:rPr lang="en-US" dirty="0" err="1" smtClean="0">
                <a:solidFill>
                  <a:srgbClr val="FFFF00"/>
                </a:solidFill>
                <a:latin typeface="Constantia" pitchFamily="18" charset="0"/>
              </a:rPr>
              <a:t>prinsip-prinsip</a:t>
            </a:r>
            <a:r>
              <a:rPr lang="en-US" dirty="0" smtClean="0">
                <a:solidFill>
                  <a:srgbClr val="FFFF00"/>
                </a:solidFill>
                <a:latin typeface="Constantia" pitchFamily="18" charset="0"/>
              </a:rPr>
              <a:t> </a:t>
            </a:r>
            <a:r>
              <a:rPr lang="en-US" dirty="0" err="1" smtClean="0">
                <a:solidFill>
                  <a:srgbClr val="FFFF00"/>
                </a:solidFill>
                <a:latin typeface="Constantia" pitchFamily="18" charset="0"/>
              </a:rPr>
              <a:t>asasi</a:t>
            </a:r>
            <a:r>
              <a:rPr lang="en-US" dirty="0" smtClean="0">
                <a:solidFill>
                  <a:srgbClr val="FFFF00"/>
                </a:solidFill>
                <a:latin typeface="Constantia" pitchFamily="18" charset="0"/>
              </a:rPr>
              <a:t> yang </a:t>
            </a:r>
            <a:r>
              <a:rPr lang="en-US" dirty="0" err="1" smtClean="0">
                <a:solidFill>
                  <a:srgbClr val="FFFF00"/>
                </a:solidFill>
                <a:latin typeface="Constantia" pitchFamily="18" charset="0"/>
              </a:rPr>
              <a:t>menjadi</a:t>
            </a:r>
            <a:r>
              <a:rPr lang="en-US" dirty="0" smtClean="0">
                <a:solidFill>
                  <a:srgbClr val="FFFF00"/>
                </a:solidFill>
                <a:latin typeface="Constantia" pitchFamily="18" charset="0"/>
              </a:rPr>
              <a:t> </a:t>
            </a:r>
            <a:r>
              <a:rPr lang="en-US" dirty="0" err="1" smtClean="0">
                <a:solidFill>
                  <a:srgbClr val="FFFF00"/>
                </a:solidFill>
                <a:latin typeface="Constantia" pitchFamily="18" charset="0"/>
              </a:rPr>
              <a:t>pandangan</a:t>
            </a:r>
            <a:r>
              <a:rPr lang="en-US" dirty="0" smtClean="0">
                <a:solidFill>
                  <a:srgbClr val="FFFF00"/>
                </a:solidFill>
                <a:latin typeface="Constantia" pitchFamily="18" charset="0"/>
              </a:rPr>
              <a:t> </a:t>
            </a:r>
            <a:r>
              <a:rPr lang="en-US" dirty="0" err="1" smtClean="0">
                <a:solidFill>
                  <a:srgbClr val="FFFF00"/>
                </a:solidFill>
                <a:latin typeface="Constantia" pitchFamily="18" charset="0"/>
              </a:rPr>
              <a:t>hidup</a:t>
            </a:r>
            <a:r>
              <a:rPr lang="en-US" dirty="0" smtClean="0">
                <a:solidFill>
                  <a:srgbClr val="FFFF00"/>
                </a:solidFill>
                <a:latin typeface="Constantia" pitchFamily="18" charset="0"/>
              </a:rPr>
              <a:t> </a:t>
            </a:r>
            <a:r>
              <a:rPr lang="en-US" i="1" dirty="0" err="1" smtClean="0">
                <a:solidFill>
                  <a:srgbClr val="FFFF00"/>
                </a:solidFill>
                <a:latin typeface="Constantia" pitchFamily="18" charset="0"/>
              </a:rPr>
              <a:t>mu’min-muttaqi</a:t>
            </a:r>
            <a:r>
              <a:rPr lang="en-US" dirty="0" smtClean="0">
                <a:solidFill>
                  <a:srgbClr val="FFFF00"/>
                </a:solidFill>
                <a:latin typeface="Constantia" pitchFamily="18" charset="0"/>
              </a:rPr>
              <a:t> </a:t>
            </a:r>
            <a:r>
              <a:rPr lang="en-US" dirty="0" err="1" smtClean="0">
                <a:solidFill>
                  <a:srgbClr val="FFFF00"/>
                </a:solidFill>
                <a:latin typeface="Constantia" pitchFamily="18" charset="0"/>
              </a:rPr>
              <a:t>ialah</a:t>
            </a:r>
            <a:r>
              <a:rPr lang="en-US" dirty="0" smtClean="0">
                <a:solidFill>
                  <a:srgbClr val="FFFF00"/>
                </a:solidFill>
                <a:latin typeface="Constantia" pitchFamily="18" charset="0"/>
              </a:rPr>
              <a:t>:</a:t>
            </a:r>
          </a:p>
          <a:p>
            <a:pPr>
              <a:buNone/>
            </a:pPr>
            <a:endParaRPr lang="en-US" dirty="0" smtClean="0">
              <a:solidFill>
                <a:srgbClr val="CCFFFF"/>
              </a:solidFill>
              <a:latin typeface="Constantia" pitchFamily="18" charset="0"/>
            </a:endParaRPr>
          </a:p>
          <a:p>
            <a:pPr lvl="0">
              <a:buFont typeface="Wingdings" pitchFamily="2" charset="2"/>
              <a:buChar char="ü"/>
            </a:pPr>
            <a:r>
              <a:rPr lang="en-US" dirty="0" err="1" smtClean="0">
                <a:solidFill>
                  <a:srgbClr val="CCFFFF"/>
                </a:solidFill>
                <a:latin typeface="Constantia" pitchFamily="18" charset="0"/>
              </a:rPr>
              <a:t>Kekuasaan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amanah</a:t>
            </a:r>
            <a:r>
              <a:rPr lang="en-US" dirty="0" smtClean="0">
                <a:solidFill>
                  <a:srgbClr val="CCFFFF"/>
                </a:solidFill>
                <a:latin typeface="Constantia" pitchFamily="18" charset="0"/>
              </a:rPr>
              <a:t> Allah (S.W.T.)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menegakkan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hukum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keadilan</a:t>
            </a:r>
            <a:r>
              <a:rPr lang="en-US" dirty="0" smtClean="0">
                <a:solidFill>
                  <a:srgbClr val="CCFFFF"/>
                </a:solidFill>
                <a:latin typeface="Constantia" pitchFamily="18" charset="0"/>
              </a:rPr>
              <a:t>.</a:t>
            </a:r>
          </a:p>
          <a:p>
            <a:pPr lvl="0">
              <a:buFont typeface="Wingdings" pitchFamily="2" charset="2"/>
              <a:buChar char="ü"/>
            </a:pPr>
            <a:endParaRPr lang="en-US" dirty="0" smtClean="0">
              <a:solidFill>
                <a:srgbClr val="CCFFFF"/>
              </a:solidFill>
              <a:latin typeface="Constantia" pitchFamily="18" charset="0"/>
            </a:endParaRPr>
          </a:p>
          <a:p>
            <a:pPr lvl="0">
              <a:buFont typeface="Wingdings" pitchFamily="2" charset="2"/>
              <a:buChar char="ü"/>
            </a:pPr>
            <a:r>
              <a:rPr lang="en-US" i="1" dirty="0" err="1" smtClean="0">
                <a:solidFill>
                  <a:srgbClr val="CCFFFF"/>
                </a:solidFill>
                <a:latin typeface="Constantia" pitchFamily="18" charset="0"/>
              </a:rPr>
              <a:t>Tawhid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menuntut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penjagaan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habl</a:t>
            </a:r>
            <a:r>
              <a:rPr lang="en-US" i="1" dirty="0" smtClean="0">
                <a:solidFill>
                  <a:srgbClr val="CCFFFF"/>
                </a:solidFill>
                <a:latin typeface="Constantia" pitchFamily="18" charset="0"/>
              </a:rPr>
              <a:t> min</a:t>
            </a:r>
            <a:r>
              <a:rPr lang="en-US" dirty="0" smtClean="0">
                <a:solidFill>
                  <a:srgbClr val="CCFFFF"/>
                </a:solidFill>
                <a:latin typeface="Constantia" pitchFamily="18" charset="0"/>
              </a:rPr>
              <a:t> </a:t>
            </a:r>
            <a:r>
              <a:rPr lang="en-US" i="1" dirty="0" smtClean="0">
                <a:solidFill>
                  <a:srgbClr val="CCFFFF"/>
                </a:solidFill>
                <a:latin typeface="Constantia" pitchFamily="18" charset="0"/>
              </a:rPr>
              <a:t>Allah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habl</a:t>
            </a:r>
            <a:r>
              <a:rPr lang="en-US" i="1" dirty="0" smtClean="0">
                <a:solidFill>
                  <a:srgbClr val="CCFFFF"/>
                </a:solidFill>
                <a:latin typeface="Constantia" pitchFamily="18" charset="0"/>
              </a:rPr>
              <a:t> min al-</a:t>
            </a:r>
            <a:r>
              <a:rPr lang="en-US" i="1" dirty="0" err="1" smtClean="0">
                <a:solidFill>
                  <a:srgbClr val="CCFFFF"/>
                </a:solidFill>
                <a:latin typeface="Constantia" pitchFamily="18" charset="0"/>
              </a:rPr>
              <a:t>nas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persaudaraan</a:t>
            </a:r>
            <a:r>
              <a:rPr lang="en-US" dirty="0" smtClean="0">
                <a:solidFill>
                  <a:srgbClr val="CCFFFF"/>
                </a:solidFill>
                <a:latin typeface="Constantia" pitchFamily="18" charset="0"/>
              </a:rPr>
              <a:t> universal, </a:t>
            </a:r>
            <a:r>
              <a:rPr lang="en-US" dirty="0" err="1" smtClean="0">
                <a:solidFill>
                  <a:srgbClr val="CCFFFF"/>
                </a:solidFill>
                <a:latin typeface="Constantia" pitchFamily="18" charset="0"/>
              </a:rPr>
              <a:t>kerana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manusia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tunggal</a:t>
            </a:r>
            <a:r>
              <a:rPr lang="en-US" dirty="0" smtClean="0">
                <a:solidFill>
                  <a:srgbClr val="CCFFFF"/>
                </a:solidFill>
                <a:latin typeface="Constantia" pitchFamily="18" charset="0"/>
              </a:rPr>
              <a:t>.</a:t>
            </a:r>
          </a:p>
          <a:p>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60</a:t>
            </a:fld>
            <a:endParaRPr 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85800"/>
            <a:ext cx="8229600" cy="5440363"/>
          </a:xfrm>
        </p:spPr>
        <p:txBody>
          <a:bodyPr>
            <a:normAutofit fontScale="92500"/>
          </a:bodyPr>
          <a:lstStyle/>
          <a:p>
            <a:pPr lvl="0" algn="just">
              <a:buFont typeface="Wingdings" pitchFamily="2" charset="2"/>
              <a:buChar char="ü"/>
            </a:pP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berdampingan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damai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sebagaimana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dituntut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Piagam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Madinah</a:t>
            </a:r>
            <a:r>
              <a:rPr lang="en-US" dirty="0" smtClean="0">
                <a:solidFill>
                  <a:srgbClr val="CCFFFF"/>
                </a:solidFill>
                <a:latin typeface="Constantia" pitchFamily="18" charset="0"/>
              </a:rPr>
              <a:t>.</a:t>
            </a:r>
          </a:p>
          <a:p>
            <a:pPr lvl="0" algn="just">
              <a:buNone/>
            </a:pPr>
            <a:endParaRPr lang="en-US" dirty="0" smtClean="0">
              <a:solidFill>
                <a:srgbClr val="CCFFFF"/>
              </a:solidFill>
              <a:latin typeface="Constantia" pitchFamily="18" charset="0"/>
            </a:endParaRPr>
          </a:p>
          <a:p>
            <a:pPr lvl="0" algn="just">
              <a:buFont typeface="Wingdings" pitchFamily="2" charset="2"/>
              <a:buChar char="ü"/>
            </a:pPr>
            <a:r>
              <a:rPr lang="en-US" dirty="0" smtClean="0">
                <a:solidFill>
                  <a:srgbClr val="CCFFFF"/>
                </a:solidFill>
                <a:latin typeface="Constantia" pitchFamily="18" charset="0"/>
              </a:rPr>
              <a:t>“</a:t>
            </a:r>
            <a:r>
              <a:rPr lang="en-US" dirty="0" err="1" smtClean="0">
                <a:solidFill>
                  <a:srgbClr val="CCFFFF"/>
                </a:solidFill>
                <a:latin typeface="Constantia" pitchFamily="18" charset="0"/>
              </a:rPr>
              <a:t>Orang-orang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Yahudi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Nasrani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suka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kepadamu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kecuali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engkau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turut</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mereka</a:t>
            </a:r>
            <a:r>
              <a:rPr lang="en-US" dirty="0" smtClean="0">
                <a:solidFill>
                  <a:srgbClr val="CCFFFF"/>
                </a:solidFill>
                <a:latin typeface="Constantia" pitchFamily="18" charset="0"/>
              </a:rPr>
              <a:t>”. (Q.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Baqarah</a:t>
            </a:r>
            <a:r>
              <a:rPr lang="en-US" dirty="0" smtClean="0">
                <a:solidFill>
                  <a:srgbClr val="CCFFFF"/>
                </a:solidFill>
                <a:latin typeface="Constantia" pitchFamily="18" charset="0"/>
              </a:rPr>
              <a:t> 2:120).</a:t>
            </a:r>
          </a:p>
          <a:p>
            <a:pPr lvl="0" algn="just">
              <a:buNone/>
            </a:pPr>
            <a:endParaRPr lang="en-US" dirty="0" smtClean="0">
              <a:solidFill>
                <a:srgbClr val="CCFFFF"/>
              </a:solidFill>
              <a:latin typeface="Constantia" pitchFamily="18" charset="0"/>
            </a:endParaRPr>
          </a:p>
          <a:p>
            <a:pPr lvl="0" algn="just">
              <a:buFont typeface="Wingdings" pitchFamily="2" charset="2"/>
              <a:buChar char="ü"/>
            </a:pPr>
            <a:r>
              <a:rPr lang="en-US" dirty="0" err="1" smtClean="0">
                <a:solidFill>
                  <a:srgbClr val="CCFFFF"/>
                </a:solidFill>
                <a:latin typeface="Constantia" pitchFamily="18" charset="0"/>
              </a:rPr>
              <a:t>Diantara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punca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kelemahan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ialah</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hubb</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dunya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karahiyyat</a:t>
            </a:r>
            <a:r>
              <a:rPr lang="en-US" i="1" dirty="0" smtClean="0">
                <a:solidFill>
                  <a:srgbClr val="CCFFFF"/>
                </a:solidFill>
                <a:latin typeface="Constantia" pitchFamily="18" charset="0"/>
              </a:rPr>
              <a:t> al-</a:t>
            </a:r>
            <a:r>
              <a:rPr lang="en-US" i="1" dirty="0" err="1" smtClean="0">
                <a:solidFill>
                  <a:srgbClr val="CCFFFF"/>
                </a:solidFill>
                <a:latin typeface="Constantia" pitchFamily="18" charset="0"/>
              </a:rPr>
              <a:t>maut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objektif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terakhir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kebahagiaan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Akhirat</a:t>
            </a:r>
            <a:r>
              <a:rPr lang="en-US" dirty="0" smtClean="0">
                <a:solidFill>
                  <a:srgbClr val="CCFFFF"/>
                </a:solidFill>
                <a:latin typeface="Constantia" pitchFamily="18" charset="0"/>
              </a:rPr>
              <a:t>.</a:t>
            </a:r>
          </a:p>
          <a:p>
            <a:pPr algn="just">
              <a:buFont typeface="Wingdings" pitchFamily="2" charset="2"/>
              <a:buChar char="ü"/>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61</a:t>
            </a:fld>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533400"/>
            <a:ext cx="8229600" cy="5592763"/>
          </a:xfrm>
        </p:spPr>
        <p:txBody>
          <a:bodyPr>
            <a:normAutofit fontScale="92500" lnSpcReduction="20000"/>
          </a:bodyPr>
          <a:lstStyle/>
          <a:p>
            <a:pPr lvl="0" algn="just">
              <a:buFont typeface="Wingdings" pitchFamily="2" charset="2"/>
              <a:buChar char="ü"/>
            </a:pPr>
            <a:r>
              <a:rPr lang="en-US" dirty="0" err="1" smtClean="0">
                <a:solidFill>
                  <a:srgbClr val="CCFFFF"/>
                </a:solidFill>
                <a:latin typeface="Constantia" pitchFamily="18" charset="0"/>
              </a:rPr>
              <a:t>Dekatkan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Allah (S.W.T) </a:t>
            </a:r>
            <a:r>
              <a:rPr lang="en-US" dirty="0" err="1" smtClean="0">
                <a:solidFill>
                  <a:srgbClr val="CCFFFF"/>
                </a:solidFill>
                <a:latin typeface="Constantia" pitchFamily="18" charset="0"/>
              </a:rPr>
              <a:t>melalui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prinsip</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ihsan</a:t>
            </a:r>
            <a:r>
              <a:rPr lang="en-US" dirty="0" smtClean="0">
                <a:solidFill>
                  <a:srgbClr val="CCFFFF"/>
                </a:solidFill>
                <a:latin typeface="Constantia" pitchFamily="18" charset="0"/>
              </a:rPr>
              <a:t>.</a:t>
            </a:r>
          </a:p>
          <a:p>
            <a:pPr lvl="0" algn="just">
              <a:buNone/>
            </a:pPr>
            <a:endParaRPr lang="en-US" dirty="0" smtClean="0">
              <a:solidFill>
                <a:srgbClr val="CCFFFF"/>
              </a:solidFill>
              <a:latin typeface="Constantia" pitchFamily="18" charset="0"/>
            </a:endParaRPr>
          </a:p>
          <a:p>
            <a:pPr lvl="0" algn="just">
              <a:buFont typeface="Wingdings" pitchFamily="2" charset="2"/>
              <a:buChar char="ü"/>
            </a:pPr>
            <a:r>
              <a:rPr lang="en-US" dirty="0" err="1" smtClean="0">
                <a:solidFill>
                  <a:srgbClr val="CCFFFF"/>
                </a:solidFill>
                <a:latin typeface="Constantia" pitchFamily="18" charset="0"/>
              </a:rPr>
              <a:t>Degenerasi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bermula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pengaruh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nafsu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sehingga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idealisme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bertukar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kultus</a:t>
            </a:r>
            <a:r>
              <a:rPr lang="en-US" dirty="0" smtClean="0">
                <a:solidFill>
                  <a:srgbClr val="CCFFFF"/>
                </a:solidFill>
                <a:latin typeface="Constantia" pitchFamily="18" charset="0"/>
              </a:rPr>
              <a:t>-ego, </a:t>
            </a:r>
            <a:r>
              <a:rPr lang="en-US" dirty="0" err="1" smtClean="0">
                <a:solidFill>
                  <a:srgbClr val="CCFFFF"/>
                </a:solidFill>
                <a:latin typeface="Constantia" pitchFamily="18" charset="0"/>
              </a:rPr>
              <a:t>pemujaan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Egoisme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menjadi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motivasi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tindak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tanduk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pelbagai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bidang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a:t>
            </a:r>
          </a:p>
          <a:p>
            <a:pPr lvl="0" algn="just">
              <a:buNone/>
            </a:pPr>
            <a:endParaRPr lang="en-US" dirty="0" smtClean="0">
              <a:solidFill>
                <a:srgbClr val="CCFFFF"/>
              </a:solidFill>
              <a:latin typeface="Constantia" pitchFamily="18" charset="0"/>
            </a:endParaRPr>
          </a:p>
          <a:p>
            <a:pPr lvl="0" algn="just">
              <a:buFont typeface="Wingdings" pitchFamily="2" charset="2"/>
              <a:buChar char="ü"/>
            </a:pPr>
            <a:r>
              <a:rPr lang="en-US" dirty="0" err="1" smtClean="0">
                <a:solidFill>
                  <a:srgbClr val="CCFFFF"/>
                </a:solidFill>
                <a:latin typeface="Constantia" pitchFamily="18" charset="0"/>
              </a:rPr>
              <a:t>Ujian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pakaian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Kamu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diberi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diuji</a:t>
            </a:r>
            <a:r>
              <a:rPr lang="en-US" dirty="0" smtClean="0">
                <a:solidFill>
                  <a:srgbClr val="CCFFFF"/>
                </a:solidFill>
                <a:latin typeface="Constantia" pitchFamily="18" charset="0"/>
              </a:rPr>
              <a:t>!” Kita </a:t>
            </a:r>
            <a:r>
              <a:rPr lang="en-US" dirty="0" err="1" smtClean="0">
                <a:solidFill>
                  <a:srgbClr val="CCFFFF"/>
                </a:solidFill>
                <a:latin typeface="Constantia" pitchFamily="18" charset="0"/>
              </a:rPr>
              <a:t>juga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diuji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kedudukan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kekayaan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kesenangan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bala</a:t>
            </a:r>
            <a:r>
              <a:rPr lang="en-US" i="1" dirty="0" smtClean="0">
                <a:solidFill>
                  <a:srgbClr val="CCFFFF"/>
                </a:solidFill>
                <a:latin typeface="Constantia" pitchFamily="18" charset="0"/>
              </a:rPr>
              <a:t>’ bi al-</a:t>
            </a:r>
            <a:r>
              <a:rPr lang="en-US" i="1" dirty="0" err="1" smtClean="0">
                <a:solidFill>
                  <a:srgbClr val="CCFFFF"/>
                </a:solidFill>
                <a:latin typeface="Constantia" pitchFamily="18" charset="0"/>
              </a:rPr>
              <a:t>khair</a:t>
            </a:r>
            <a:r>
              <a:rPr lang="en-US" dirty="0" smtClean="0">
                <a:solidFill>
                  <a:srgbClr val="CCFFFF"/>
                </a:solidFill>
                <a:latin typeface="Constantia" pitchFamily="18" charset="0"/>
              </a:rPr>
              <a:t>).</a:t>
            </a:r>
          </a:p>
          <a:p>
            <a:pPr algn="just">
              <a:buFont typeface="Wingdings" pitchFamily="2" charset="2"/>
              <a:buChar char="ü"/>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62</a:t>
            </a:fld>
            <a:endParaRPr lang="en-US"/>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85800"/>
            <a:ext cx="8229600" cy="5440363"/>
          </a:xfrm>
        </p:spPr>
        <p:txBody>
          <a:bodyPr>
            <a:normAutofit fontScale="92500" lnSpcReduction="20000"/>
          </a:bodyPr>
          <a:lstStyle/>
          <a:p>
            <a:pPr lvl="0" algn="just">
              <a:buFont typeface="Wingdings" pitchFamily="2" charset="2"/>
              <a:buChar char="ü"/>
            </a:pPr>
            <a:r>
              <a:rPr lang="en-US" dirty="0" err="1" smtClean="0">
                <a:solidFill>
                  <a:srgbClr val="CCFFFF"/>
                </a:solidFill>
                <a:latin typeface="Constantia" pitchFamily="18" charset="0"/>
              </a:rPr>
              <a:t>Ibadah</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diterima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ibadah</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berbekas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atas</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kekuatan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iman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watak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akhlaq</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pekerti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daya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tahan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kita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menempuh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ujian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a:t>
            </a:r>
          </a:p>
          <a:p>
            <a:pPr lvl="0" algn="just">
              <a:buNone/>
            </a:pPr>
            <a:endParaRPr lang="en-US" dirty="0" smtClean="0">
              <a:solidFill>
                <a:srgbClr val="CCFFFF"/>
              </a:solidFill>
              <a:latin typeface="Constantia" pitchFamily="18" charset="0"/>
            </a:endParaRPr>
          </a:p>
          <a:p>
            <a:pPr lvl="0" algn="just">
              <a:buFont typeface="Wingdings" pitchFamily="2" charset="2"/>
              <a:buChar char="ü"/>
            </a:pP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arti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amar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makruf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nahi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munkar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syarat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mutlak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kesempurnaan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keselamatan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masyarakat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terbaik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dakwah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semua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sektor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diisi</a:t>
            </a:r>
            <a:r>
              <a:rPr lang="en-US" dirty="0" smtClean="0">
                <a:solidFill>
                  <a:srgbClr val="CCFFFF"/>
                </a:solidFill>
                <a:latin typeface="Constantia" pitchFamily="18" charset="0"/>
              </a:rPr>
              <a:t>.</a:t>
            </a:r>
          </a:p>
          <a:p>
            <a:pPr lvl="0" algn="just">
              <a:buNone/>
            </a:pPr>
            <a:endParaRPr lang="en-US" dirty="0" smtClean="0">
              <a:solidFill>
                <a:srgbClr val="CCFFFF"/>
              </a:solidFill>
              <a:latin typeface="Constantia" pitchFamily="18" charset="0"/>
            </a:endParaRPr>
          </a:p>
          <a:p>
            <a:pPr lvl="0" algn="r">
              <a:buNone/>
            </a:pPr>
            <a:r>
              <a:rPr lang="en-US" dirty="0" smtClean="0">
                <a:solidFill>
                  <a:srgbClr val="CCFFFF"/>
                </a:solidFill>
                <a:latin typeface="Constantia" pitchFamily="18" charset="0"/>
              </a:rPr>
              <a:t>(M.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i="1" dirty="0" smtClean="0">
                <a:solidFill>
                  <a:srgbClr val="CCFFFF"/>
                </a:solidFill>
                <a:latin typeface="Constantia" pitchFamily="18" charset="0"/>
              </a:rPr>
              <a:t>Kumpulan </a:t>
            </a:r>
            <a:r>
              <a:rPr lang="en-US" i="1" dirty="0" err="1" smtClean="0">
                <a:solidFill>
                  <a:srgbClr val="CCFFFF"/>
                </a:solidFill>
                <a:latin typeface="Constantia" pitchFamily="18" charset="0"/>
              </a:rPr>
              <a:t>Khutbah</a:t>
            </a:r>
            <a:r>
              <a:rPr lang="en-US" dirty="0" smtClean="0">
                <a:solidFill>
                  <a:srgbClr val="CCFFFF"/>
                </a:solidFill>
                <a:latin typeface="Constantia" pitchFamily="18" charset="0"/>
              </a:rPr>
              <a:t>, 1980)</a:t>
            </a:r>
          </a:p>
          <a:p>
            <a:pPr algn="just">
              <a:buFont typeface="Wingdings" pitchFamily="2" charset="2"/>
              <a:buChar char="ü"/>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63</a:t>
            </a:fld>
            <a:endParaRPr lang="en-US"/>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Conclusion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77500" lnSpcReduction="20000"/>
          </a:bodyPr>
          <a:lstStyle/>
          <a:p>
            <a:pPr lvl="0" algn="just">
              <a:buFont typeface="Wingdings" pitchFamily="2" charset="2"/>
              <a:buChar char="q"/>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berasaskan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epistemologi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kosmologi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axiologi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etika</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bahagian-bahagian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penting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smtClean="0">
                <a:solidFill>
                  <a:srgbClr val="CCFFFF"/>
                </a:solidFill>
                <a:latin typeface="Constantia" pitchFamily="18" charset="0"/>
              </a:rPr>
              <a:t>worldview </a:t>
            </a:r>
            <a:r>
              <a:rPr lang="en-US" dirty="0" smtClean="0">
                <a:solidFill>
                  <a:srgbClr val="CCFFFF"/>
                </a:solidFill>
                <a:latin typeface="Constantia" pitchFamily="18" charset="0"/>
              </a:rPr>
              <a:t>Islam – </a:t>
            </a:r>
            <a:r>
              <a:rPr lang="en-US" dirty="0" err="1" smtClean="0">
                <a:solidFill>
                  <a:srgbClr val="CCFFFF"/>
                </a:solidFill>
                <a:latin typeface="Constantia" pitchFamily="18" charset="0"/>
              </a:rPr>
              <a:t>hasil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proses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tadabbur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tafakkur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serta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pegangan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kuat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wewenang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wahyu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contoh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pelaksanaan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kebijaksanaan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Sunnah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Rasulu’Llah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s.a.w</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Kecendikiawan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saperti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senantiasa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mendaulatkan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kemutlakan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wahyu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tempat</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sewajarnya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fungsi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kedudukan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manusia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tahu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menduduki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nilai</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mutlak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nilai</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nisbi</a:t>
            </a:r>
            <a:r>
              <a:rPr lang="en-US" dirty="0" smtClean="0">
                <a:solidFill>
                  <a:srgbClr val="CCFFFF"/>
                </a:solidFill>
                <a:latin typeface="Constantia" pitchFamily="18" charset="0"/>
              </a:rPr>
              <a:t>, yang </a:t>
            </a:r>
            <a:r>
              <a:rPr lang="en-US" i="1" dirty="0" err="1" smtClean="0">
                <a:solidFill>
                  <a:srgbClr val="CCFFFF"/>
                </a:solidFill>
                <a:latin typeface="Constantia" pitchFamily="18" charset="0"/>
              </a:rPr>
              <a:t>rabbani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yang </a:t>
            </a:r>
            <a:r>
              <a:rPr lang="en-US" i="1" dirty="0" err="1" smtClean="0">
                <a:solidFill>
                  <a:srgbClr val="CCFFFF"/>
                </a:solidFill>
                <a:latin typeface="Constantia" pitchFamily="18" charset="0"/>
              </a:rPr>
              <a:t>insani</a:t>
            </a:r>
            <a:r>
              <a:rPr lang="en-US" dirty="0" smtClean="0">
                <a:solidFill>
                  <a:srgbClr val="CCFFFF"/>
                </a:solidFill>
                <a:latin typeface="Constantia" pitchFamily="18" charset="0"/>
              </a:rPr>
              <a:t>, yang </a:t>
            </a:r>
            <a:r>
              <a:rPr lang="en-US" i="1" dirty="0" err="1" smtClean="0">
                <a:solidFill>
                  <a:srgbClr val="CCFFFF"/>
                </a:solidFill>
                <a:latin typeface="Constantia" pitchFamily="18" charset="0"/>
              </a:rPr>
              <a:t>qat‘i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yang </a:t>
            </a:r>
            <a:r>
              <a:rPr lang="en-US" i="1" dirty="0" err="1" smtClean="0">
                <a:solidFill>
                  <a:srgbClr val="CCFFFF"/>
                </a:solidFill>
                <a:latin typeface="Constantia" pitchFamily="18" charset="0"/>
              </a:rPr>
              <a:t>zanni</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berubah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mutaghayyirat</a:t>
            </a:r>
            <a:r>
              <a:rPr lang="en-US" i="1"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berubah</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thawabit</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ijtihad</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sabenar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ijtihad</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mengganas</a:t>
            </a:r>
            <a:r>
              <a:rPr lang="en-US" dirty="0" smtClean="0">
                <a:solidFill>
                  <a:srgbClr val="CCFFFF"/>
                </a:solidFill>
                <a:latin typeface="Constantia" pitchFamily="18" charset="0"/>
              </a:rPr>
              <a:t>.</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64</a:t>
            </a:fld>
            <a:endParaRPr lang="en-US"/>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buFont typeface="Wingdings" pitchFamily="2" charset="2"/>
              <a:buChar char="q"/>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benar-benar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bersepadu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unsur-unsur</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sering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diasingkan</a:t>
            </a:r>
            <a:r>
              <a:rPr lang="en-US" dirty="0" smtClean="0">
                <a:solidFill>
                  <a:srgbClr val="CCFFFF"/>
                </a:solidFill>
                <a:latin typeface="Constantia" pitchFamily="18" charset="0"/>
              </a:rPr>
              <a:t> –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i="1" dirty="0" err="1" smtClean="0">
                <a:solidFill>
                  <a:srgbClr val="FF66FF"/>
                </a:solidFill>
                <a:latin typeface="Constantia" pitchFamily="18" charset="0"/>
              </a:rPr>
              <a:t>tafakkur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i="1" dirty="0" err="1" smtClean="0">
                <a:solidFill>
                  <a:srgbClr val="FF0000"/>
                </a:solidFill>
                <a:latin typeface="Constantia" pitchFamily="18" charset="0"/>
              </a:rPr>
              <a:t>dhikr</a:t>
            </a:r>
            <a:r>
              <a:rPr lang="en-US" i="1" dirty="0" smtClean="0">
                <a:solidFill>
                  <a:srgbClr val="FF0000"/>
                </a:solidFill>
                <a:latin typeface="Constantia" pitchFamily="18" charset="0"/>
              </a:rPr>
              <a:t> Allah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berguna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peradaban</a:t>
            </a:r>
            <a:r>
              <a:rPr lang="en-US" dirty="0" smtClean="0">
                <a:solidFill>
                  <a:srgbClr val="CCFFFF"/>
                </a:solidFill>
                <a:latin typeface="Constantia" pitchFamily="18" charset="0"/>
              </a:rPr>
              <a:t> Barat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kemodenan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baik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warisan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klassik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peradaban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Timur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keindonesiaan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keislaman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ilmu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pengetahuan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umum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moden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ilmu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pengetahuan</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bahasa</a:t>
            </a:r>
            <a:r>
              <a:rPr lang="en-US" dirty="0" smtClean="0">
                <a:solidFill>
                  <a:srgbClr val="CCFFFF"/>
                </a:solidFill>
                <a:latin typeface="Constantia" pitchFamily="18" charset="0"/>
              </a:rPr>
              <a:t> Arab, Indonesia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bahasa</a:t>
            </a:r>
            <a:r>
              <a:rPr lang="en-US" dirty="0" smtClean="0">
                <a:solidFill>
                  <a:srgbClr val="CCFFFF"/>
                </a:solidFill>
                <a:latin typeface="Constantia" pitchFamily="18" charset="0"/>
              </a:rPr>
              <a:t> Barat;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semangat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kebangsaan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semangat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ummatisme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keduniaan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matlamat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Akhirat</a:t>
            </a:r>
            <a:r>
              <a:rPr lang="en-US" dirty="0" smtClean="0">
                <a:solidFill>
                  <a:srgbClr val="CCFFFF"/>
                </a:solidFill>
                <a:latin typeface="Constantia" pitchFamily="18" charset="0"/>
              </a:rPr>
              <a:t>…</a:t>
            </a: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65</a:t>
            </a:fld>
            <a:endParaRPr lang="en-US"/>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None/>
            </a:pP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Kecendikiawan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saperti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termasuk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ciri-ciri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keperibadian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sikap</a:t>
            </a:r>
            <a:r>
              <a:rPr lang="en-US" dirty="0" smtClean="0">
                <a:solidFill>
                  <a:srgbClr val="CCFFFF"/>
                </a:solidFill>
                <a:latin typeface="Constantia" pitchFamily="18" charset="0"/>
              </a:rPr>
              <a:t> </a:t>
            </a:r>
            <a:r>
              <a:rPr lang="en-US" i="1" dirty="0" err="1" smtClean="0">
                <a:solidFill>
                  <a:srgbClr val="CC6600"/>
                </a:solidFill>
                <a:latin typeface="Constantia" pitchFamily="18" charset="0"/>
              </a:rPr>
              <a:t>Ulu</a:t>
            </a:r>
            <a:r>
              <a:rPr lang="en-US" i="1" dirty="0" smtClean="0">
                <a:solidFill>
                  <a:srgbClr val="CC6600"/>
                </a:solidFill>
                <a:latin typeface="Constantia" pitchFamily="18" charset="0"/>
              </a:rPr>
              <a:t> al-</a:t>
            </a:r>
            <a:r>
              <a:rPr lang="en-US" i="1" dirty="0" err="1" smtClean="0">
                <a:solidFill>
                  <a:srgbClr val="CC6600"/>
                </a:solidFill>
                <a:latin typeface="Constantia" pitchFamily="18" charset="0"/>
              </a:rPr>
              <a:t>Albab</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tergambar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16 </a:t>
            </a:r>
            <a:r>
              <a:rPr lang="en-US" dirty="0" err="1" smtClean="0">
                <a:solidFill>
                  <a:srgbClr val="CCFFFF"/>
                </a:solidFill>
                <a:latin typeface="Constantia" pitchFamily="18" charset="0"/>
              </a:rPr>
              <a:t>ayat</a:t>
            </a:r>
            <a:r>
              <a:rPr lang="en-US" dirty="0" smtClean="0">
                <a:solidFill>
                  <a:srgbClr val="CCFFFF"/>
                </a:solidFill>
                <a:latin typeface="Constantia" pitchFamily="18" charset="0"/>
              </a:rPr>
              <a:t> al-Qur’an, </a:t>
            </a:r>
            <a:r>
              <a:rPr lang="en-US" dirty="0" err="1" smtClean="0">
                <a:solidFill>
                  <a:srgbClr val="CCFFFF"/>
                </a:solidFill>
                <a:latin typeface="Constantia" pitchFamily="18" charset="0"/>
              </a:rPr>
              <a:t>ciri-ciri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keseimbangan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terbaik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adil</a:t>
            </a:r>
            <a:r>
              <a:rPr lang="en-US" dirty="0" smtClean="0">
                <a:solidFill>
                  <a:srgbClr val="CCFFFF"/>
                </a:solidFill>
                <a:latin typeface="Constantia" pitchFamily="18" charset="0"/>
              </a:rPr>
              <a:t> – </a:t>
            </a:r>
            <a:r>
              <a:rPr lang="en-US" i="1" dirty="0" smtClean="0">
                <a:solidFill>
                  <a:srgbClr val="00FF99"/>
                </a:solidFill>
                <a:latin typeface="Constantia" pitchFamily="18" charset="0"/>
              </a:rPr>
              <a:t>al-</a:t>
            </a:r>
            <a:r>
              <a:rPr lang="en-US" i="1" dirty="0" err="1" smtClean="0">
                <a:solidFill>
                  <a:srgbClr val="00FF99"/>
                </a:solidFill>
                <a:latin typeface="Constantia" pitchFamily="18" charset="0"/>
              </a:rPr>
              <a:t>wasatiyyah</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hakiki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bukannya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kesederhanaan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wasatiyyah</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palsu</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sedang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dipamerkan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sarjana-sarjana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media-media Barat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sekular</a:t>
            </a:r>
            <a:r>
              <a:rPr lang="en-US" dirty="0" smtClean="0">
                <a:solidFill>
                  <a:srgbClr val="CCFFFF"/>
                </a:solidFill>
                <a:latin typeface="Constantia" pitchFamily="18" charset="0"/>
              </a:rPr>
              <a:t>.</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66</a:t>
            </a:fld>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lgn="just">
              <a:buFont typeface="Wingdings" pitchFamily="2" charset="2"/>
              <a:buChar char="q"/>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tahu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memberikan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prioriti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keutamaan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i="1" dirty="0" err="1" smtClean="0">
                <a:solidFill>
                  <a:srgbClr val="FFC000"/>
                </a:solidFill>
                <a:latin typeface="Constantia" pitchFamily="18" charset="0"/>
              </a:rPr>
              <a:t>awlawiyyah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proporsionaliti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mencari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penyelesaian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masalah-masalah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semasa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tahu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membezakan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antara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pokok</a:t>
            </a:r>
            <a:r>
              <a:rPr lang="en-US" dirty="0" smtClean="0">
                <a:solidFill>
                  <a:srgbClr val="CCFFFF"/>
                </a:solidFill>
                <a:latin typeface="Constantia" pitchFamily="18" charset="0"/>
              </a:rPr>
              <a:t> (</a:t>
            </a:r>
            <a:r>
              <a:rPr lang="en-US" i="1" dirty="0" err="1" smtClean="0">
                <a:solidFill>
                  <a:srgbClr val="00FF99"/>
                </a:solidFill>
                <a:latin typeface="Constantia" pitchFamily="18" charset="0"/>
              </a:rPr>
              <a:t>usul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yang ranting (</a:t>
            </a:r>
            <a:r>
              <a:rPr lang="en-US" i="1" dirty="0" err="1" smtClean="0">
                <a:solidFill>
                  <a:srgbClr val="FFFF00"/>
                </a:solidFill>
                <a:latin typeface="Constantia" pitchFamily="18" charset="0"/>
              </a:rPr>
              <a:t>furu</a:t>
            </a:r>
            <a:r>
              <a:rPr lang="en-US" i="1" dirty="0" smtClean="0">
                <a:solidFill>
                  <a:srgbClr val="FFFF00"/>
                </a:solidFill>
                <a:latin typeface="Constantia" pitchFamily="18" charset="0"/>
              </a:rPr>
              <a:t>‘</a:t>
            </a:r>
            <a:r>
              <a:rPr lang="en-US" i="1" dirty="0" smtClean="0">
                <a:solidFill>
                  <a:srgbClr val="CCFFFF"/>
                </a:solidFill>
                <a:latin typeface="Constantia" pitchFamily="18" charset="0"/>
              </a:rPr>
              <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lebih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bersifat</a:t>
            </a:r>
            <a:r>
              <a:rPr lang="en-US" dirty="0" smtClean="0">
                <a:solidFill>
                  <a:srgbClr val="CCFFFF"/>
                </a:solidFill>
                <a:latin typeface="Constantia" pitchFamily="18" charset="0"/>
              </a:rPr>
              <a:t> “</a:t>
            </a:r>
            <a:r>
              <a:rPr lang="en-US" i="1" dirty="0" smtClean="0">
                <a:solidFill>
                  <a:srgbClr val="CCFFFF"/>
                </a:solidFill>
                <a:latin typeface="Constantia" pitchFamily="18" charset="0"/>
              </a:rPr>
              <a:t>problem-solving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i="1" dirty="0" smtClean="0">
                <a:solidFill>
                  <a:srgbClr val="CCFFFF"/>
                </a:solidFill>
                <a:latin typeface="Constantia" pitchFamily="18" charset="0"/>
              </a:rPr>
              <a:t>solidarity-making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meminjam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kategorisasi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Indonesia yang </a:t>
            </a:r>
            <a:r>
              <a:rPr lang="en-US" dirty="0" err="1" smtClean="0">
                <a:solidFill>
                  <a:srgbClr val="CCFFFF"/>
                </a:solidFill>
                <a:latin typeface="Constantia" pitchFamily="18" charset="0"/>
              </a:rPr>
              <a:t>dibuat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Herbert </a:t>
            </a:r>
            <a:r>
              <a:rPr lang="en-US" dirty="0" err="1" smtClean="0">
                <a:solidFill>
                  <a:srgbClr val="CCFFFF"/>
                </a:solidFill>
                <a:latin typeface="Constantia" pitchFamily="18" charset="0"/>
              </a:rPr>
              <a:t>Feith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Ciri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meletakkan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masyarakat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negara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peribadi</a:t>
            </a:r>
            <a:r>
              <a:rPr lang="en-US" dirty="0" smtClean="0">
                <a:solidFill>
                  <a:srgbClr val="CCFFFF"/>
                </a:solidFill>
                <a:latin typeface="Constantia" pitchFamily="18" charset="0"/>
              </a:rPr>
              <a:t>. </a:t>
            </a:r>
          </a:p>
          <a:p>
            <a:pPr algn="just">
              <a:buFont typeface="Wingdings" pitchFamily="2" charset="2"/>
              <a:buChar char="q"/>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67</a:t>
            </a:fld>
            <a:endParaRPr lang="en-US"/>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22437"/>
            <a:ext cx="8229600" cy="4525963"/>
          </a:xfrm>
        </p:spPr>
        <p:txBody>
          <a:bodyPr>
            <a:normAutofit fontScale="92500" lnSpcReduction="20000"/>
          </a:bodyPr>
          <a:lstStyle/>
          <a:p>
            <a:pPr lvl="0" algn="just">
              <a:buFont typeface="Wingdings" pitchFamily="2" charset="2"/>
              <a:buChar char="q"/>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sopan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santun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berakhlaq</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mulia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berhikmah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tanpa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menggadai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prinsip</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membela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kebebasan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orang</a:t>
            </a:r>
            <a:r>
              <a:rPr lang="en-US" dirty="0" smtClean="0">
                <a:solidFill>
                  <a:srgbClr val="CCFFFF"/>
                </a:solidFill>
                <a:latin typeface="Constantia" pitchFamily="18" charset="0"/>
              </a:rPr>
              <a:t> lain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agama lain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berbeza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menentang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penggunaan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kekerasan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penyelesaian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masalah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perbezaan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perspektif</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Ketegasan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berpegang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prinsip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juga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dibuat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beradab</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tanpa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kecenderungan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egoisme</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rasa </a:t>
            </a:r>
            <a:r>
              <a:rPr lang="en-US" dirty="0" err="1" smtClean="0">
                <a:solidFill>
                  <a:srgbClr val="CCFFFF"/>
                </a:solidFill>
                <a:latin typeface="Constantia" pitchFamily="18" charset="0"/>
              </a:rPr>
              <a:t>besar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diri</a:t>
            </a:r>
            <a:r>
              <a:rPr lang="en-US" dirty="0" smtClean="0">
                <a:solidFill>
                  <a:srgbClr val="CCFFFF"/>
                </a:solidFill>
                <a:latin typeface="Constantia" pitchFamily="18" charset="0"/>
              </a:rPr>
              <a:t>.</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68</a:t>
            </a:fld>
            <a:endParaRPr lang="en-US"/>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Font typeface="Wingdings" pitchFamily="2" charset="2"/>
              <a:buChar char="q"/>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berprinsip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komited</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perjuangan</a:t>
            </a:r>
            <a:r>
              <a:rPr lang="en-US" dirty="0" smtClean="0">
                <a:solidFill>
                  <a:srgbClr val="CCFFFF"/>
                </a:solidFill>
                <a:latin typeface="Constantia" pitchFamily="18" charset="0"/>
              </a:rPr>
              <a:t> Islam, </a:t>
            </a:r>
            <a:r>
              <a:rPr lang="en-US" i="1" dirty="0" err="1" smtClean="0">
                <a:solidFill>
                  <a:srgbClr val="CCFFFF"/>
                </a:solidFill>
                <a:latin typeface="Constantia" pitchFamily="18" charset="0"/>
              </a:rPr>
              <a:t>maslahah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nilai-nilai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tamaddun</a:t>
            </a:r>
            <a:r>
              <a:rPr lang="en-US" dirty="0" smtClean="0">
                <a:solidFill>
                  <a:srgbClr val="CCFFFF"/>
                </a:solidFill>
                <a:latin typeface="Constantia" pitchFamily="18" charset="0"/>
              </a:rPr>
              <a:t> Islam, </a:t>
            </a:r>
            <a:r>
              <a:rPr lang="en-US" dirty="0" err="1" smtClean="0">
                <a:solidFill>
                  <a:srgbClr val="CCFFFF"/>
                </a:solidFill>
                <a:latin typeface="Constantia" pitchFamily="18" charset="0"/>
              </a:rPr>
              <a:t>tanpa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menutupi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kemungkinan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berlapang</a:t>
            </a:r>
            <a:r>
              <a:rPr lang="en-US" dirty="0" smtClean="0">
                <a:solidFill>
                  <a:srgbClr val="CCFFFF"/>
                </a:solidFill>
                <a:latin typeface="Constantia" pitchFamily="18" charset="0"/>
              </a:rPr>
              <a:t> dada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sedia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berkerjasama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dengan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golongan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berbeza</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pandangan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hidup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hal-hal</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menyentuh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bersama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kemanusiaan</a:t>
            </a:r>
            <a:r>
              <a:rPr lang="en-US" dirty="0" smtClean="0">
                <a:solidFill>
                  <a:srgbClr val="CCFFFF"/>
                </a:solidFill>
                <a:latin typeface="Constantia" pitchFamily="18" charset="0"/>
              </a:rPr>
              <a:t> yang universal.</a:t>
            </a:r>
          </a:p>
          <a:p>
            <a:pPr algn="just">
              <a:buFont typeface="Wingdings" pitchFamily="2" charset="2"/>
              <a:buChar char="q"/>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69</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buFont typeface="Wingdings" pitchFamily="2" charset="2"/>
              <a:buChar char="q"/>
            </a:pP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wrote extensively on Islam, totaling 45 books and hundreds of articles. He viewed Islam as an intrinsic part of Indonesian culture and was disappointed by the Sukarno and Suharto governments' handling of the religion. He was given three </a:t>
            </a:r>
            <a:r>
              <a:rPr lang="en-US" dirty="0" err="1" smtClean="0">
                <a:solidFill>
                  <a:srgbClr val="CCFFFF"/>
                </a:solidFill>
                <a:latin typeface="Constantia" pitchFamily="18" charset="0"/>
              </a:rPr>
              <a:t>honourary</a:t>
            </a:r>
            <a:r>
              <a:rPr lang="en-US" dirty="0" smtClean="0">
                <a:solidFill>
                  <a:srgbClr val="CCFFFF"/>
                </a:solidFill>
                <a:latin typeface="Constantia" pitchFamily="18" charset="0"/>
              </a:rPr>
              <a:t> doctorates during his lifetime, one from Lebanon and two from Malaysia. On 10 November 2008,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was </a:t>
            </a:r>
            <a:r>
              <a:rPr lang="en-US" dirty="0" err="1" smtClean="0">
                <a:solidFill>
                  <a:srgbClr val="CCFFFF"/>
                </a:solidFill>
                <a:latin typeface="Constantia" pitchFamily="18" charset="0"/>
              </a:rPr>
              <a:t>honoured</a:t>
            </a:r>
            <a:r>
              <a:rPr lang="en-US" dirty="0" smtClean="0">
                <a:solidFill>
                  <a:srgbClr val="CCFFFF"/>
                </a:solidFill>
                <a:latin typeface="Constantia" pitchFamily="18" charset="0"/>
              </a:rPr>
              <a:t> as a national hero of Indonesia.</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a:t>
            </a:fld>
            <a:endParaRPr lang="en-US"/>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lgn="just">
              <a:buFont typeface="Wingdings" pitchFamily="2" charset="2"/>
              <a:buChar char="q"/>
            </a:pPr>
            <a:r>
              <a:rPr lang="en-US" dirty="0" err="1" smtClean="0">
                <a:solidFill>
                  <a:srgbClr val="CCFFFF"/>
                </a:solidFill>
                <a:latin typeface="Constantia" pitchFamily="18" charset="0"/>
              </a:rPr>
              <a:t>Kecendikiawanan</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berjijak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bumi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nyata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tetapi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berpandu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panduan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keupayaan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akal</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mengetahui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batas-batasnya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Kecendikiwanan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ini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bukan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bersifat</a:t>
            </a:r>
            <a:r>
              <a:rPr lang="en-US" dirty="0" smtClean="0">
                <a:solidFill>
                  <a:srgbClr val="CCFFFF"/>
                </a:solidFill>
                <a:latin typeface="Constantia" pitchFamily="18" charset="0"/>
              </a:rPr>
              <a:t> “</a:t>
            </a:r>
            <a:r>
              <a:rPr lang="en-US" i="1" dirty="0" smtClean="0">
                <a:solidFill>
                  <a:srgbClr val="CCFFFF"/>
                </a:solidFill>
                <a:latin typeface="Constantia" pitchFamily="18" charset="0"/>
              </a:rPr>
              <a:t>arm-chair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tertutup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realiti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kehidupan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awam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menghindari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sebarang</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kecenderungan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dikultuskan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memberi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khidmat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semata-mata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untuk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kepentingan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masyarakat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atas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prinsip</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pengabdian</a:t>
            </a:r>
            <a:r>
              <a:rPr lang="en-US" dirty="0" smtClean="0">
                <a:solidFill>
                  <a:srgbClr val="CCFFFF"/>
                </a:solidFill>
                <a:latin typeface="Constantia" pitchFamily="18" charset="0"/>
              </a:rPr>
              <a:t> </a:t>
            </a:r>
            <a:r>
              <a:rPr lang="en-US" dirty="0" smtClean="0">
                <a:solidFill>
                  <a:srgbClr val="99FF33"/>
                </a:solidFill>
                <a:latin typeface="Constantia" pitchFamily="18" charset="0"/>
              </a:rPr>
              <a:t>(</a:t>
            </a:r>
            <a:r>
              <a:rPr lang="en-US" i="1" dirty="0" smtClean="0">
                <a:solidFill>
                  <a:srgbClr val="99FF33"/>
                </a:solidFill>
                <a:latin typeface="Constantia" pitchFamily="18" charset="0"/>
              </a:rPr>
              <a:t>‘</a:t>
            </a:r>
            <a:r>
              <a:rPr lang="en-US" i="1" dirty="0" err="1" smtClean="0">
                <a:solidFill>
                  <a:srgbClr val="99FF33"/>
                </a:solidFill>
                <a:latin typeface="Constantia" pitchFamily="18" charset="0"/>
              </a:rPr>
              <a:t>ubudiyyah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kepada</a:t>
            </a:r>
            <a:r>
              <a:rPr lang="en-US" dirty="0" smtClean="0">
                <a:solidFill>
                  <a:srgbClr val="CCFFFF"/>
                </a:solidFill>
                <a:latin typeface="Constantia" pitchFamily="18" charset="0"/>
              </a:rPr>
              <a:t> Allah (S.W.T)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mencari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keredhaan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Ilahi</a:t>
            </a:r>
            <a:r>
              <a:rPr lang="en-US" dirty="0" smtClean="0">
                <a:solidFill>
                  <a:srgbClr val="CCFFFF"/>
                </a:solidFill>
                <a:latin typeface="Constantia" pitchFamily="18" charset="0"/>
              </a:rPr>
              <a:t>. </a:t>
            </a:r>
          </a:p>
          <a:p>
            <a:pPr algn="just">
              <a:buFont typeface="Wingdings" pitchFamily="2" charset="2"/>
              <a:buChar char="q"/>
            </a:pPr>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70</a:t>
            </a:fld>
            <a:endParaRPr lang="en-US"/>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884237"/>
            <a:ext cx="8229600" cy="5516563"/>
          </a:xfrm>
        </p:spPr>
        <p:txBody>
          <a:bodyPr>
            <a:normAutofit fontScale="85000" lnSpcReduction="20000"/>
          </a:bodyPr>
          <a:lstStyle/>
          <a:p>
            <a:pPr algn="just">
              <a:buNone/>
            </a:pPr>
            <a:r>
              <a:rPr lang="en-US" dirty="0" smtClean="0">
                <a:solidFill>
                  <a:srgbClr val="CCFFFF"/>
                </a:solidFill>
                <a:latin typeface="Constantia" pitchFamily="18" charset="0"/>
              </a:rPr>
              <a:t>	Professor Dr. </a:t>
            </a:r>
            <a:r>
              <a:rPr lang="en-US" dirty="0" err="1" smtClean="0">
                <a:solidFill>
                  <a:srgbClr val="CCFFFF"/>
                </a:solidFill>
                <a:latin typeface="Constantia" pitchFamily="18" charset="0"/>
              </a:rPr>
              <a:t>Yusril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Ihza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dalam</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eseinya</a:t>
            </a:r>
            <a:r>
              <a:rPr lang="en-US" dirty="0" smtClean="0">
                <a:solidFill>
                  <a:srgbClr val="CCFFFF"/>
                </a:solidFill>
                <a:latin typeface="Constantia" pitchFamily="18" charset="0"/>
              </a:rPr>
              <a:t> yang </a:t>
            </a:r>
            <a:r>
              <a:rPr lang="en-US" dirty="0" err="1" smtClean="0">
                <a:solidFill>
                  <a:srgbClr val="CCFFFF"/>
                </a:solidFill>
                <a:latin typeface="Constantia" pitchFamily="18" charset="0"/>
              </a:rPr>
              <a:t>amat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bernilai</a:t>
            </a:r>
            <a:r>
              <a:rPr lang="en-US" dirty="0" smtClean="0">
                <a:solidFill>
                  <a:srgbClr val="CCFFFF"/>
                </a:solidFill>
                <a:latin typeface="Constantia" pitchFamily="18" charset="0"/>
              </a:rPr>
              <a:t> “</a:t>
            </a:r>
            <a:r>
              <a:rPr lang="en-US" i="1" dirty="0" smtClean="0">
                <a:solidFill>
                  <a:srgbClr val="CCFFFF"/>
                </a:solidFill>
                <a:latin typeface="Constantia" pitchFamily="18" charset="0"/>
              </a:rPr>
              <a:t>Combining Activism and Intellectualism: The Biography of Mohammad </a:t>
            </a:r>
            <a:r>
              <a:rPr lang="en-US" i="1" dirty="0" err="1" smtClean="0">
                <a:solidFill>
                  <a:srgbClr val="CCFFFF"/>
                </a:solidFill>
                <a:latin typeface="Constantia" pitchFamily="18" charset="0"/>
              </a:rPr>
              <a:t>Natsir</a:t>
            </a:r>
            <a:r>
              <a:rPr lang="en-US" dirty="0" smtClean="0">
                <a:solidFill>
                  <a:srgbClr val="CCFFFF"/>
                </a:solidFill>
                <a:latin typeface="Constantia" pitchFamily="18" charset="0"/>
              </a:rPr>
              <a:t> (1908-1993)” </a:t>
            </a:r>
            <a:r>
              <a:rPr lang="en-US" dirty="0" err="1" smtClean="0">
                <a:solidFill>
                  <a:srgbClr val="CCFFFF"/>
                </a:solidFill>
                <a:latin typeface="Constantia" pitchFamily="18" charset="0"/>
              </a:rPr>
              <a:t>mengatakan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bahawa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walaupun</a:t>
            </a:r>
            <a:r>
              <a:rPr lang="en-US" dirty="0" smtClean="0">
                <a:solidFill>
                  <a:srgbClr val="CCFFFF"/>
                </a:solidFill>
                <a:latin typeface="Constantia" pitchFamily="18" charset="0"/>
              </a:rPr>
              <a:t> M.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telah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menulis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membuat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ucapan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secara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prolifik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mengenai</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isu-isu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sosial</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politik</a:t>
            </a:r>
            <a:r>
              <a:rPr lang="en-US" dirty="0" smtClean="0">
                <a:solidFill>
                  <a:srgbClr val="CCFFFF"/>
                </a:solidFill>
                <a:latin typeface="Constantia" pitchFamily="18" charset="0"/>
              </a:rPr>
              <a:t>, agama, </a:t>
            </a:r>
            <a:r>
              <a:rPr lang="en-US" dirty="0" err="1" smtClean="0">
                <a:solidFill>
                  <a:srgbClr val="CCFFFF"/>
                </a:solidFill>
                <a:latin typeface="Constantia" pitchFamily="18" charset="0"/>
              </a:rPr>
              <a:t>filsafat</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saintifik</a:t>
            </a:r>
            <a:r>
              <a:rPr lang="en-US" dirty="0" smtClean="0">
                <a:solidFill>
                  <a:srgbClr val="CCFFFF"/>
                </a:solidFill>
                <a:latin typeface="Constantia" pitchFamily="18" charset="0"/>
              </a:rPr>
              <a:t>, “</a:t>
            </a:r>
            <a:r>
              <a:rPr lang="en-US" i="1" dirty="0" smtClean="0">
                <a:solidFill>
                  <a:srgbClr val="CCFFFF"/>
                </a:solidFill>
                <a:latin typeface="Constantia" pitchFamily="18" charset="0"/>
              </a:rPr>
              <a:t>This does not mean that he can be </a:t>
            </a:r>
            <a:r>
              <a:rPr lang="en-US" i="1" dirty="0" err="1" smtClean="0">
                <a:solidFill>
                  <a:srgbClr val="CCFFFF"/>
                </a:solidFill>
                <a:latin typeface="Constantia" pitchFamily="18" charset="0"/>
              </a:rPr>
              <a:t>categorised</a:t>
            </a:r>
            <a:r>
              <a:rPr lang="en-US" i="1" dirty="0" smtClean="0">
                <a:solidFill>
                  <a:srgbClr val="CCFFFF"/>
                </a:solidFill>
                <a:latin typeface="Constantia" pitchFamily="18" charset="0"/>
              </a:rPr>
              <a:t> as a ‘pure intellectual’, who are usually at a distance from direct involvement in social, religious and political movements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kerana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itu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karya-karya</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beliau</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tidak</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boleh</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diklasifikasikan</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sebagai</a:t>
            </a:r>
            <a:r>
              <a:rPr lang="en-US" dirty="0" smtClean="0">
                <a:solidFill>
                  <a:srgbClr val="CCFFFF"/>
                </a:solidFill>
                <a:latin typeface="Constantia" pitchFamily="18" charset="0"/>
              </a:rPr>
              <a:t> “</a:t>
            </a:r>
            <a:r>
              <a:rPr lang="en-US" i="1" dirty="0" smtClean="0">
                <a:solidFill>
                  <a:srgbClr val="CCFFFF"/>
                </a:solidFill>
                <a:latin typeface="Constantia" pitchFamily="18" charset="0"/>
              </a:rPr>
              <a:t>purely intellectual</a:t>
            </a:r>
            <a:r>
              <a:rPr lang="en-US" dirty="0" smtClean="0">
                <a:solidFill>
                  <a:srgbClr val="CCFFFF"/>
                </a:solidFill>
                <a:latin typeface="Constantia" pitchFamily="18" charset="0"/>
              </a:rPr>
              <a:t>”. “</a:t>
            </a:r>
            <a:r>
              <a:rPr lang="en-US" i="1" dirty="0" smtClean="0">
                <a:solidFill>
                  <a:srgbClr val="CCFFFF"/>
                </a:solidFill>
                <a:latin typeface="Constantia" pitchFamily="18" charset="0"/>
              </a:rPr>
              <a:t>resulting from the contemplation of an-out-of-reach thinker. Instead these are the writings of an activist who used intellectual activities to resolve empirical problems</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Studia</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Islamika</a:t>
            </a:r>
            <a:r>
              <a:rPr lang="en-US" dirty="0" smtClean="0">
                <a:solidFill>
                  <a:srgbClr val="CCFFFF"/>
                </a:solidFill>
                <a:latin typeface="Constantia" pitchFamily="18" charset="0"/>
              </a:rPr>
              <a:t>, Vol.2, </a:t>
            </a:r>
            <a:r>
              <a:rPr lang="en-US" dirty="0" err="1" smtClean="0">
                <a:solidFill>
                  <a:srgbClr val="CCFFFF"/>
                </a:solidFill>
                <a:latin typeface="Constantia" pitchFamily="18" charset="0"/>
              </a:rPr>
              <a:t>No.I</a:t>
            </a:r>
            <a:r>
              <a:rPr lang="en-US" dirty="0" smtClean="0">
                <a:solidFill>
                  <a:srgbClr val="CCFFFF"/>
                </a:solidFill>
                <a:latin typeface="Constantia" pitchFamily="18" charset="0"/>
              </a:rPr>
              <a:t>, 1995:131)</a:t>
            </a:r>
          </a:p>
          <a:p>
            <a:pPr algn="just"/>
            <a:endParaRPr lang="en-US"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71</a:t>
            </a:fld>
            <a:endParaRPr lang="en-US"/>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Bibliography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err="1" smtClean="0">
                <a:solidFill>
                  <a:srgbClr val="CCFFFF"/>
                </a:solidFill>
                <a:latin typeface="Centaur" pitchFamily="18" charset="0"/>
              </a:rPr>
              <a:t>Abd</a:t>
            </a:r>
            <a:r>
              <a:rPr lang="en-US" dirty="0" smtClean="0">
                <a:solidFill>
                  <a:srgbClr val="CCFFFF"/>
                </a:solidFill>
                <a:latin typeface="Centaur" pitchFamily="18" charset="0"/>
              </a:rPr>
              <a:t> </a:t>
            </a:r>
            <a:r>
              <a:rPr lang="en-US" dirty="0" err="1" smtClean="0">
                <a:solidFill>
                  <a:srgbClr val="CCFFFF"/>
                </a:solidFill>
                <a:latin typeface="Centaur" pitchFamily="18" charset="0"/>
              </a:rPr>
              <a:t>A’la</a:t>
            </a:r>
            <a:r>
              <a:rPr lang="en-US" dirty="0" smtClean="0">
                <a:solidFill>
                  <a:srgbClr val="CCFFFF"/>
                </a:solidFill>
                <a:latin typeface="Centaur" pitchFamily="18" charset="0"/>
              </a:rPr>
              <a:t>, MA. (2003). </a:t>
            </a:r>
            <a:r>
              <a:rPr lang="en-US" i="1" dirty="0" smtClean="0">
                <a:solidFill>
                  <a:srgbClr val="CCFFFF"/>
                </a:solidFill>
                <a:latin typeface="Centaur" pitchFamily="18" charset="0"/>
              </a:rPr>
              <a:t>Dari </a:t>
            </a:r>
            <a:r>
              <a:rPr lang="en-US" i="1" dirty="0" err="1" smtClean="0">
                <a:solidFill>
                  <a:srgbClr val="CCFFFF"/>
                </a:solidFill>
                <a:latin typeface="Centaur" pitchFamily="18" charset="0"/>
              </a:rPr>
              <a:t>Neomodernisme</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ke</a:t>
            </a:r>
            <a:r>
              <a:rPr lang="en-US" i="1" dirty="0" smtClean="0">
                <a:solidFill>
                  <a:srgbClr val="CCFFFF"/>
                </a:solidFill>
                <a:latin typeface="Centaur" pitchFamily="18" charset="0"/>
              </a:rPr>
              <a:t> Islam Liberal.</a:t>
            </a:r>
            <a:r>
              <a:rPr lang="en-US" dirty="0" smtClean="0">
                <a:solidFill>
                  <a:srgbClr val="CCFFFF"/>
                </a:solidFill>
                <a:latin typeface="Centaur" pitchFamily="18" charset="0"/>
              </a:rPr>
              <a:t> Jakarta: </a:t>
            </a:r>
            <a:r>
              <a:rPr lang="en-US" dirty="0" err="1" smtClean="0">
                <a:solidFill>
                  <a:srgbClr val="CCFFFF"/>
                </a:solidFill>
                <a:latin typeface="Centaur" pitchFamily="18" charset="0"/>
              </a:rPr>
              <a:t>Perpustakaan</a:t>
            </a:r>
            <a:r>
              <a:rPr lang="en-US" dirty="0" smtClean="0">
                <a:solidFill>
                  <a:srgbClr val="CCFFFF"/>
                </a:solidFill>
                <a:latin typeface="Centaur" pitchFamily="18" charset="0"/>
              </a:rPr>
              <a:t> </a:t>
            </a:r>
            <a:r>
              <a:rPr lang="en-US" dirty="0" err="1" smtClean="0">
                <a:solidFill>
                  <a:srgbClr val="CCFFFF"/>
                </a:solidFill>
                <a:latin typeface="Centaur" pitchFamily="18" charset="0"/>
              </a:rPr>
              <a:t>Nasional</a:t>
            </a:r>
            <a:r>
              <a:rPr lang="en-US" dirty="0" smtClean="0">
                <a:solidFill>
                  <a:srgbClr val="CCFFFF"/>
                </a:solidFill>
                <a:latin typeface="Centaur" pitchFamily="18" charset="0"/>
              </a:rPr>
              <a:t> RI: </a:t>
            </a:r>
            <a:r>
              <a:rPr lang="en-US" dirty="0" err="1" smtClean="0">
                <a:solidFill>
                  <a:srgbClr val="CCFFFF"/>
                </a:solidFill>
                <a:latin typeface="Centaur" pitchFamily="18" charset="0"/>
              </a:rPr>
              <a:t>Katalog</a:t>
            </a:r>
            <a:r>
              <a:rPr lang="en-US" dirty="0" smtClean="0">
                <a:solidFill>
                  <a:srgbClr val="CCFFFF"/>
                </a:solidFill>
                <a:latin typeface="Centaur" pitchFamily="18" charset="0"/>
              </a:rPr>
              <a:t> </a:t>
            </a:r>
            <a:r>
              <a:rPr lang="en-US" dirty="0" err="1" smtClean="0">
                <a:solidFill>
                  <a:srgbClr val="CCFFFF"/>
                </a:solidFill>
                <a:latin typeface="Centaur" pitchFamily="18" charset="0"/>
              </a:rPr>
              <a:t>Dalam</a:t>
            </a:r>
            <a:r>
              <a:rPr lang="en-US" dirty="0" smtClean="0">
                <a:solidFill>
                  <a:srgbClr val="CCFFFF"/>
                </a:solidFill>
                <a:latin typeface="Centaur" pitchFamily="18" charset="0"/>
              </a:rPr>
              <a:t> </a:t>
            </a:r>
            <a:r>
              <a:rPr lang="en-US" dirty="0" err="1" smtClean="0">
                <a:solidFill>
                  <a:srgbClr val="CCFFFF"/>
                </a:solidFill>
                <a:latin typeface="Centaur" pitchFamily="18" charset="0"/>
              </a:rPr>
              <a:t>Terbitan</a:t>
            </a:r>
            <a:r>
              <a:rPr lang="en-US" dirty="0" smtClean="0">
                <a:solidFill>
                  <a:srgbClr val="CCFFFF"/>
                </a:solidFill>
                <a:latin typeface="Centaur" pitchFamily="18" charset="0"/>
              </a:rPr>
              <a:t> (KDT).</a:t>
            </a:r>
          </a:p>
          <a:p>
            <a:pPr algn="just"/>
            <a:r>
              <a:rPr lang="en-US" dirty="0" smtClean="0">
                <a:solidFill>
                  <a:srgbClr val="CCFFFF"/>
                </a:solidFill>
                <a:latin typeface="Centaur" pitchFamily="18" charset="0"/>
              </a:rPr>
              <a:t>Abdul </a:t>
            </a:r>
            <a:r>
              <a:rPr lang="en-US" dirty="0" err="1" smtClean="0">
                <a:solidFill>
                  <a:srgbClr val="CCFFFF"/>
                </a:solidFill>
                <a:latin typeface="Centaur" pitchFamily="18" charset="0"/>
              </a:rPr>
              <a:t>Azis</a:t>
            </a:r>
            <a:r>
              <a:rPr lang="en-US" dirty="0" smtClean="0">
                <a:solidFill>
                  <a:srgbClr val="CCFFFF"/>
                </a:solidFill>
                <a:latin typeface="Centaur" pitchFamily="18" charset="0"/>
              </a:rPr>
              <a:t> </a:t>
            </a:r>
            <a:r>
              <a:rPr lang="en-US" dirty="0" err="1" smtClean="0">
                <a:solidFill>
                  <a:srgbClr val="CCFFFF"/>
                </a:solidFill>
                <a:latin typeface="Centaur" pitchFamily="18" charset="0"/>
              </a:rPr>
              <a:t>Thaba</a:t>
            </a:r>
            <a:r>
              <a:rPr lang="en-US" dirty="0" smtClean="0">
                <a:solidFill>
                  <a:srgbClr val="CCFFFF"/>
                </a:solidFill>
                <a:latin typeface="Centaur" pitchFamily="18" charset="0"/>
              </a:rPr>
              <a:t>, M.A. (1996). </a:t>
            </a:r>
            <a:r>
              <a:rPr lang="en-US" i="1" dirty="0" smtClean="0">
                <a:solidFill>
                  <a:srgbClr val="CCFFFF"/>
                </a:solidFill>
                <a:latin typeface="Centaur" pitchFamily="18" charset="0"/>
              </a:rPr>
              <a:t>Islam </a:t>
            </a:r>
            <a:r>
              <a:rPr lang="en-US" i="1" dirty="0" err="1" smtClean="0">
                <a:solidFill>
                  <a:srgbClr val="CCFFFF"/>
                </a:solidFill>
                <a:latin typeface="Centaur" pitchFamily="18" charset="0"/>
              </a:rPr>
              <a:t>dan</a:t>
            </a:r>
            <a:r>
              <a:rPr lang="en-US" i="1" dirty="0" smtClean="0">
                <a:solidFill>
                  <a:srgbClr val="CCFFFF"/>
                </a:solidFill>
                <a:latin typeface="Centaur" pitchFamily="18" charset="0"/>
              </a:rPr>
              <a:t> Negara </a:t>
            </a:r>
            <a:r>
              <a:rPr lang="en-US" i="1" dirty="0" err="1" smtClean="0">
                <a:solidFill>
                  <a:srgbClr val="CCFFFF"/>
                </a:solidFill>
                <a:latin typeface="Centaur" pitchFamily="18" charset="0"/>
              </a:rPr>
              <a:t>Dalam</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Politik</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Orde</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Baru</a:t>
            </a:r>
            <a:r>
              <a:rPr lang="en-US" i="1" dirty="0" smtClean="0">
                <a:solidFill>
                  <a:srgbClr val="CCFFFF"/>
                </a:solidFill>
                <a:latin typeface="Centaur" pitchFamily="18" charset="0"/>
              </a:rPr>
              <a:t>.</a:t>
            </a:r>
            <a:r>
              <a:rPr lang="en-US" dirty="0" smtClean="0">
                <a:solidFill>
                  <a:srgbClr val="CCFFFF"/>
                </a:solidFill>
                <a:latin typeface="Centaur" pitchFamily="18" charset="0"/>
              </a:rPr>
              <a:t>  Jakarta: </a:t>
            </a:r>
            <a:r>
              <a:rPr lang="en-US" dirty="0" err="1" smtClean="0">
                <a:solidFill>
                  <a:srgbClr val="CCFFFF"/>
                </a:solidFill>
                <a:latin typeface="Centaur" pitchFamily="18" charset="0"/>
              </a:rPr>
              <a:t>Gema</a:t>
            </a:r>
            <a:r>
              <a:rPr lang="en-US" dirty="0" smtClean="0">
                <a:solidFill>
                  <a:srgbClr val="CCFFFF"/>
                </a:solidFill>
                <a:latin typeface="Centaur" pitchFamily="18" charset="0"/>
              </a:rPr>
              <a:t> </a:t>
            </a:r>
            <a:r>
              <a:rPr lang="en-US" dirty="0" err="1" smtClean="0">
                <a:solidFill>
                  <a:srgbClr val="CCFFFF"/>
                </a:solidFill>
                <a:latin typeface="Centaur" pitchFamily="18" charset="0"/>
              </a:rPr>
              <a:t>Insani</a:t>
            </a:r>
            <a:r>
              <a:rPr lang="en-US" dirty="0" smtClean="0">
                <a:solidFill>
                  <a:srgbClr val="CCFFFF"/>
                </a:solidFill>
                <a:latin typeface="Centaur" pitchFamily="18" charset="0"/>
              </a:rPr>
              <a:t> Press.</a:t>
            </a:r>
          </a:p>
          <a:p>
            <a:pPr algn="just"/>
            <a:r>
              <a:rPr lang="en-US" dirty="0" smtClean="0">
                <a:solidFill>
                  <a:srgbClr val="CCFFFF"/>
                </a:solidFill>
                <a:latin typeface="Centaur" pitchFamily="18" charset="0"/>
              </a:rPr>
              <a:t>Abdul </a:t>
            </a:r>
            <a:r>
              <a:rPr lang="en-US" dirty="0" err="1" smtClean="0">
                <a:solidFill>
                  <a:srgbClr val="CCFFFF"/>
                </a:solidFill>
                <a:latin typeface="Centaur" pitchFamily="18" charset="0"/>
              </a:rPr>
              <a:t>Qadir</a:t>
            </a:r>
            <a:r>
              <a:rPr lang="en-US" dirty="0" smtClean="0">
                <a:solidFill>
                  <a:srgbClr val="CCFFFF"/>
                </a:solidFill>
                <a:latin typeface="Centaur" pitchFamily="18" charset="0"/>
              </a:rPr>
              <a:t> </a:t>
            </a:r>
            <a:r>
              <a:rPr lang="en-US" dirty="0" err="1" smtClean="0">
                <a:solidFill>
                  <a:srgbClr val="CCFFFF"/>
                </a:solidFill>
                <a:latin typeface="Centaur" pitchFamily="18" charset="0"/>
              </a:rPr>
              <a:t>Djaelani</a:t>
            </a:r>
            <a:r>
              <a:rPr lang="en-US" dirty="0" smtClean="0">
                <a:solidFill>
                  <a:srgbClr val="CCFFFF"/>
                </a:solidFill>
                <a:latin typeface="Centaur" pitchFamily="18" charset="0"/>
              </a:rPr>
              <a:t>. (2004). </a:t>
            </a:r>
            <a:r>
              <a:rPr lang="en-US" i="1" dirty="0" err="1" smtClean="0">
                <a:solidFill>
                  <a:srgbClr val="CCFFFF"/>
                </a:solidFill>
                <a:latin typeface="Centaur" pitchFamily="18" charset="0"/>
              </a:rPr>
              <a:t>Sejarah</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Konfrontasi</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Umat</a:t>
            </a:r>
            <a:r>
              <a:rPr lang="en-US" i="1" dirty="0" smtClean="0">
                <a:solidFill>
                  <a:srgbClr val="CCFFFF"/>
                </a:solidFill>
                <a:latin typeface="Centaur" pitchFamily="18" charset="0"/>
              </a:rPr>
              <a:t> Islam </a:t>
            </a:r>
            <a:r>
              <a:rPr lang="en-US" i="1" dirty="0" err="1" smtClean="0">
                <a:solidFill>
                  <a:srgbClr val="CCFFFF"/>
                </a:solidFill>
                <a:latin typeface="Centaur" pitchFamily="18" charset="0"/>
              </a:rPr>
              <a:t>dengan</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Umat</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Kristiani</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dan</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Sekularis</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di</a:t>
            </a:r>
            <a:r>
              <a:rPr lang="en-US" i="1" dirty="0" smtClean="0">
                <a:solidFill>
                  <a:srgbClr val="CCFFFF"/>
                </a:solidFill>
                <a:latin typeface="Centaur" pitchFamily="18" charset="0"/>
              </a:rPr>
              <a:t> Indonesia.</a:t>
            </a:r>
            <a:r>
              <a:rPr lang="en-US" dirty="0" smtClean="0">
                <a:solidFill>
                  <a:srgbClr val="CCFFFF"/>
                </a:solidFill>
                <a:latin typeface="Centaur" pitchFamily="18" charset="0"/>
              </a:rPr>
              <a:t> Jakarta: </a:t>
            </a:r>
            <a:r>
              <a:rPr lang="en-US" dirty="0" err="1" smtClean="0">
                <a:solidFill>
                  <a:srgbClr val="CCFFFF"/>
                </a:solidFill>
                <a:latin typeface="Centaur" pitchFamily="18" charset="0"/>
              </a:rPr>
              <a:t>Yayasan</a:t>
            </a:r>
            <a:r>
              <a:rPr lang="en-US" dirty="0" smtClean="0">
                <a:solidFill>
                  <a:srgbClr val="CCFFFF"/>
                </a:solidFill>
                <a:latin typeface="Centaur" pitchFamily="18" charset="0"/>
              </a:rPr>
              <a:t> </a:t>
            </a:r>
            <a:r>
              <a:rPr lang="en-US" dirty="0" err="1" smtClean="0">
                <a:solidFill>
                  <a:srgbClr val="CCFFFF"/>
                </a:solidFill>
                <a:latin typeface="Centaur" pitchFamily="18" charset="0"/>
              </a:rPr>
              <a:t>Pengkajian</a:t>
            </a:r>
            <a:r>
              <a:rPr lang="en-US" dirty="0" smtClean="0">
                <a:solidFill>
                  <a:srgbClr val="CCFFFF"/>
                </a:solidFill>
                <a:latin typeface="Centaur" pitchFamily="18" charset="0"/>
              </a:rPr>
              <a:t> Islam </a:t>
            </a:r>
            <a:r>
              <a:rPr lang="en-US" dirty="0" err="1" smtClean="0">
                <a:solidFill>
                  <a:srgbClr val="CCFFFF"/>
                </a:solidFill>
                <a:latin typeface="Centaur" pitchFamily="18" charset="0"/>
              </a:rPr>
              <a:t>Madinah</a:t>
            </a:r>
            <a:r>
              <a:rPr lang="en-US" dirty="0" smtClean="0">
                <a:solidFill>
                  <a:srgbClr val="CCFFFF"/>
                </a:solidFill>
                <a:latin typeface="Centaur" pitchFamily="18" charset="0"/>
              </a:rPr>
              <a:t> Al-</a:t>
            </a:r>
            <a:r>
              <a:rPr lang="en-US" dirty="0" err="1" smtClean="0">
                <a:solidFill>
                  <a:srgbClr val="CCFFFF"/>
                </a:solidFill>
                <a:latin typeface="Centaur" pitchFamily="18" charset="0"/>
              </a:rPr>
              <a:t>Munawwarah</a:t>
            </a:r>
            <a:r>
              <a:rPr lang="en-US" dirty="0" smtClean="0">
                <a:solidFill>
                  <a:srgbClr val="CCFFFF"/>
                </a:solidFill>
                <a:latin typeface="Centaur" pitchFamily="18" charset="0"/>
              </a:rPr>
              <a:t> Jakarta.</a:t>
            </a:r>
          </a:p>
          <a:p>
            <a:pPr algn="just"/>
            <a:r>
              <a:rPr lang="en-US" dirty="0" err="1" smtClean="0">
                <a:solidFill>
                  <a:srgbClr val="CCFFFF"/>
                </a:solidFill>
                <a:latin typeface="Centaur" pitchFamily="18" charset="0"/>
              </a:rPr>
              <a:t>Achmad</a:t>
            </a:r>
            <a:r>
              <a:rPr lang="en-US" dirty="0" smtClean="0">
                <a:solidFill>
                  <a:srgbClr val="CCFFFF"/>
                </a:solidFill>
                <a:latin typeface="Centaur" pitchFamily="18" charset="0"/>
              </a:rPr>
              <a:t> </a:t>
            </a:r>
            <a:r>
              <a:rPr lang="en-US" dirty="0" err="1" smtClean="0">
                <a:solidFill>
                  <a:srgbClr val="CCFFFF"/>
                </a:solidFill>
                <a:latin typeface="Centaur" pitchFamily="18" charset="0"/>
              </a:rPr>
              <a:t>Satori</a:t>
            </a:r>
            <a:r>
              <a:rPr lang="en-US" dirty="0" smtClean="0">
                <a:solidFill>
                  <a:srgbClr val="CCFFFF"/>
                </a:solidFill>
                <a:latin typeface="Centaur" pitchFamily="18" charset="0"/>
              </a:rPr>
              <a:t> Ismail </a:t>
            </a:r>
            <a:r>
              <a:rPr lang="en-US" i="1" dirty="0" smtClean="0">
                <a:solidFill>
                  <a:srgbClr val="CCFFFF"/>
                </a:solidFill>
                <a:latin typeface="Centaur" pitchFamily="18" charset="0"/>
              </a:rPr>
              <a:t>et. al.</a:t>
            </a:r>
            <a:r>
              <a:rPr lang="en-US" dirty="0" smtClean="0">
                <a:solidFill>
                  <a:srgbClr val="CCFFFF"/>
                </a:solidFill>
                <a:latin typeface="Centaur" pitchFamily="18" charset="0"/>
              </a:rPr>
              <a:t> (2007). </a:t>
            </a:r>
            <a:r>
              <a:rPr lang="en-US" i="1" dirty="0" smtClean="0">
                <a:solidFill>
                  <a:srgbClr val="CCFFFF"/>
                </a:solidFill>
                <a:latin typeface="Centaur" pitchFamily="18" charset="0"/>
              </a:rPr>
              <a:t>Islam </a:t>
            </a:r>
            <a:r>
              <a:rPr lang="en-US" i="1" dirty="0" err="1" smtClean="0">
                <a:solidFill>
                  <a:srgbClr val="CCFFFF"/>
                </a:solidFill>
                <a:latin typeface="Centaur" pitchFamily="18" charset="0"/>
              </a:rPr>
              <a:t>Moderat</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Menebar</a:t>
            </a:r>
            <a:r>
              <a:rPr lang="en-US" i="1" dirty="0" smtClean="0">
                <a:solidFill>
                  <a:srgbClr val="CCFFFF"/>
                </a:solidFill>
                <a:latin typeface="Centaur" pitchFamily="18" charset="0"/>
              </a:rPr>
              <a:t> Islam </a:t>
            </a:r>
            <a:r>
              <a:rPr lang="en-US" i="1" dirty="0" err="1" smtClean="0">
                <a:solidFill>
                  <a:srgbClr val="CCFFFF"/>
                </a:solidFill>
                <a:latin typeface="Centaur" pitchFamily="18" charset="0"/>
              </a:rPr>
              <a:t>Rahmatan</a:t>
            </a:r>
            <a:r>
              <a:rPr lang="en-US" i="1" dirty="0" smtClean="0">
                <a:solidFill>
                  <a:srgbClr val="CCFFFF"/>
                </a:solidFill>
                <a:latin typeface="Centaur" pitchFamily="18" charset="0"/>
              </a:rPr>
              <a:t> Lil </a:t>
            </a:r>
            <a:r>
              <a:rPr lang="en-US" i="1" dirty="0" err="1" smtClean="0">
                <a:solidFill>
                  <a:srgbClr val="CCFFFF"/>
                </a:solidFill>
                <a:latin typeface="Centaur" pitchFamily="18" charset="0"/>
              </a:rPr>
              <a:t>Alamin</a:t>
            </a:r>
            <a:r>
              <a:rPr lang="en-US" i="1" dirty="0" smtClean="0">
                <a:solidFill>
                  <a:srgbClr val="CCFFFF"/>
                </a:solidFill>
                <a:latin typeface="Centaur" pitchFamily="18" charset="0"/>
              </a:rPr>
              <a:t>.</a:t>
            </a:r>
            <a:r>
              <a:rPr lang="en-US" dirty="0" smtClean="0">
                <a:solidFill>
                  <a:srgbClr val="CCFFFF"/>
                </a:solidFill>
                <a:latin typeface="Centaur" pitchFamily="18" charset="0"/>
              </a:rPr>
              <a:t> Jakarta </a:t>
            </a:r>
            <a:r>
              <a:rPr lang="en-US" dirty="0" err="1" smtClean="0">
                <a:solidFill>
                  <a:srgbClr val="CCFFFF"/>
                </a:solidFill>
                <a:latin typeface="Centaur" pitchFamily="18" charset="0"/>
              </a:rPr>
              <a:t>Timur</a:t>
            </a:r>
            <a:r>
              <a:rPr lang="en-US" dirty="0" smtClean="0">
                <a:solidFill>
                  <a:srgbClr val="CCFFFF"/>
                </a:solidFill>
                <a:latin typeface="Centaur" pitchFamily="18" charset="0"/>
              </a:rPr>
              <a:t>: </a:t>
            </a:r>
            <a:r>
              <a:rPr lang="en-US" dirty="0" err="1" smtClean="0">
                <a:solidFill>
                  <a:srgbClr val="CCFFFF"/>
                </a:solidFill>
                <a:latin typeface="Centaur" pitchFamily="18" charset="0"/>
              </a:rPr>
              <a:t>Pustaka</a:t>
            </a:r>
            <a:r>
              <a:rPr lang="en-US" dirty="0" smtClean="0">
                <a:solidFill>
                  <a:srgbClr val="CCFFFF"/>
                </a:solidFill>
                <a:latin typeface="Centaur" pitchFamily="18" charset="0"/>
              </a:rPr>
              <a:t> </a:t>
            </a:r>
            <a:r>
              <a:rPr lang="en-US" dirty="0" err="1" smtClean="0">
                <a:solidFill>
                  <a:srgbClr val="CCFFFF"/>
                </a:solidFill>
                <a:latin typeface="Centaur" pitchFamily="18" charset="0"/>
              </a:rPr>
              <a:t>Ikadi</a:t>
            </a:r>
            <a:endParaRPr lang="en-US" dirty="0" smtClean="0">
              <a:solidFill>
                <a:srgbClr val="CCFFFF"/>
              </a:solidFill>
              <a:latin typeface="Centaur" pitchFamily="18" charset="0"/>
            </a:endParaRPr>
          </a:p>
          <a:p>
            <a:pPr algn="just"/>
            <a:r>
              <a:rPr lang="en-US" dirty="0" err="1" smtClean="0">
                <a:solidFill>
                  <a:srgbClr val="CCFFFF"/>
                </a:solidFill>
                <a:latin typeface="Centaur" pitchFamily="18" charset="0"/>
              </a:rPr>
              <a:t>Adian</a:t>
            </a:r>
            <a:r>
              <a:rPr lang="en-US" dirty="0" smtClean="0">
                <a:solidFill>
                  <a:srgbClr val="CCFFFF"/>
                </a:solidFill>
                <a:latin typeface="Centaur" pitchFamily="18" charset="0"/>
              </a:rPr>
              <a:t> </a:t>
            </a:r>
            <a:r>
              <a:rPr lang="en-US" dirty="0" err="1" smtClean="0">
                <a:solidFill>
                  <a:srgbClr val="CCFFFF"/>
                </a:solidFill>
                <a:latin typeface="Centaur" pitchFamily="18" charset="0"/>
              </a:rPr>
              <a:t>Husaini</a:t>
            </a:r>
            <a:r>
              <a:rPr lang="en-US" dirty="0" smtClean="0">
                <a:solidFill>
                  <a:srgbClr val="CCFFFF"/>
                </a:solidFill>
                <a:latin typeface="Centaur" pitchFamily="18" charset="0"/>
              </a:rPr>
              <a:t>. (2005). </a:t>
            </a:r>
            <a:r>
              <a:rPr lang="en-US" i="1" dirty="0" smtClean="0">
                <a:solidFill>
                  <a:srgbClr val="CCFFFF"/>
                </a:solidFill>
                <a:latin typeface="Centaur" pitchFamily="18" charset="0"/>
              </a:rPr>
              <a:t>Islam Liberal, </a:t>
            </a:r>
            <a:r>
              <a:rPr lang="en-US" i="1" dirty="0" err="1" smtClean="0">
                <a:solidFill>
                  <a:srgbClr val="CCFFFF"/>
                </a:solidFill>
                <a:latin typeface="Centaur" pitchFamily="18" charset="0"/>
              </a:rPr>
              <a:t>Pluralisme</a:t>
            </a:r>
            <a:r>
              <a:rPr lang="en-US" i="1" dirty="0" smtClean="0">
                <a:solidFill>
                  <a:srgbClr val="CCFFFF"/>
                </a:solidFill>
                <a:latin typeface="Centaur" pitchFamily="18" charset="0"/>
              </a:rPr>
              <a:t> Agama &amp; </a:t>
            </a:r>
            <a:r>
              <a:rPr lang="en-US" i="1" dirty="0" err="1" smtClean="0">
                <a:solidFill>
                  <a:srgbClr val="CCFFFF"/>
                </a:solidFill>
                <a:latin typeface="Centaur" pitchFamily="18" charset="0"/>
              </a:rPr>
              <a:t>Diabolisme</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Intelektual</a:t>
            </a:r>
            <a:r>
              <a:rPr lang="en-US" dirty="0" smtClean="0">
                <a:solidFill>
                  <a:srgbClr val="CCFFFF"/>
                </a:solidFill>
                <a:latin typeface="Centaur" pitchFamily="18" charset="0"/>
              </a:rPr>
              <a:t>. Surabaya: </a:t>
            </a:r>
            <a:r>
              <a:rPr lang="en-US" dirty="0" err="1" smtClean="0">
                <a:solidFill>
                  <a:srgbClr val="CCFFFF"/>
                </a:solidFill>
                <a:latin typeface="Centaur" pitchFamily="18" charset="0"/>
              </a:rPr>
              <a:t>Risalah</a:t>
            </a:r>
            <a:r>
              <a:rPr lang="en-US" dirty="0" smtClean="0">
                <a:solidFill>
                  <a:srgbClr val="CCFFFF"/>
                </a:solidFill>
                <a:latin typeface="Centaur" pitchFamily="18" charset="0"/>
              </a:rPr>
              <a:t> </a:t>
            </a:r>
            <a:r>
              <a:rPr lang="en-US" dirty="0" err="1" smtClean="0">
                <a:solidFill>
                  <a:srgbClr val="CCFFFF"/>
                </a:solidFill>
                <a:latin typeface="Centaur" pitchFamily="18" charset="0"/>
              </a:rPr>
              <a:t>Gusti</a:t>
            </a:r>
            <a:r>
              <a:rPr lang="en-US" dirty="0" smtClean="0">
                <a:solidFill>
                  <a:srgbClr val="CCFFFF"/>
                </a:solidFill>
                <a:latin typeface="Centaur" pitchFamily="18" charset="0"/>
              </a:rPr>
              <a:t>.</a:t>
            </a:r>
          </a:p>
        </p:txBody>
      </p:sp>
      <p:sp>
        <p:nvSpPr>
          <p:cNvPr id="5" name="Slide Number Placeholder 4"/>
          <p:cNvSpPr>
            <a:spLocks noGrp="1"/>
          </p:cNvSpPr>
          <p:nvPr>
            <p:ph type="sldNum" sz="quarter" idx="12"/>
          </p:nvPr>
        </p:nvSpPr>
        <p:spPr/>
        <p:txBody>
          <a:bodyPr/>
          <a:lstStyle/>
          <a:p>
            <a:fld id="{B9D356F0-8035-43A6-B9CD-30AAF35D6D17}" type="slidenum">
              <a:rPr lang="en-US" smtClean="0"/>
              <a:pPr/>
              <a:t>72</a:t>
            </a:fld>
            <a:endParaRPr lang="en-US"/>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304800"/>
            <a:ext cx="8229600" cy="5821363"/>
          </a:xfrm>
        </p:spPr>
        <p:txBody>
          <a:bodyPr>
            <a:noAutofit/>
          </a:bodyPr>
          <a:lstStyle/>
          <a:p>
            <a:pPr algn="just"/>
            <a:r>
              <a:rPr lang="en-US" sz="2500" dirty="0" err="1" smtClean="0">
                <a:solidFill>
                  <a:srgbClr val="CCFFFF"/>
                </a:solidFill>
                <a:latin typeface="Centaur" pitchFamily="18" charset="0"/>
              </a:rPr>
              <a:t>Adian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Husaini</a:t>
            </a:r>
            <a:r>
              <a:rPr lang="en-US" sz="2500" dirty="0" smtClean="0">
                <a:solidFill>
                  <a:srgbClr val="CCFFFF"/>
                </a:solidFill>
                <a:latin typeface="Centaur" pitchFamily="18" charset="0"/>
              </a:rPr>
              <a:t>, M.A., </a:t>
            </a:r>
            <a:r>
              <a:rPr lang="en-US" sz="2500" dirty="0" err="1" smtClean="0">
                <a:solidFill>
                  <a:srgbClr val="CCFFFF"/>
                </a:solidFill>
                <a:latin typeface="Centaur" pitchFamily="18" charset="0"/>
              </a:rPr>
              <a:t>Nuim</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Hidayat</a:t>
            </a:r>
            <a:r>
              <a:rPr lang="en-US" sz="2500" dirty="0" smtClean="0">
                <a:solidFill>
                  <a:srgbClr val="CCFFFF"/>
                </a:solidFill>
                <a:latin typeface="Centaur" pitchFamily="18" charset="0"/>
              </a:rPr>
              <a:t>. (2002). </a:t>
            </a:r>
            <a:r>
              <a:rPr lang="en-US" sz="2500" i="1" dirty="0" smtClean="0">
                <a:solidFill>
                  <a:srgbClr val="CCFFFF"/>
                </a:solidFill>
                <a:latin typeface="Centaur" pitchFamily="18" charset="0"/>
              </a:rPr>
              <a:t>Islam Liberal </a:t>
            </a:r>
            <a:r>
              <a:rPr lang="en-US" sz="2500" i="1" dirty="0" err="1" smtClean="0">
                <a:solidFill>
                  <a:srgbClr val="CCFFFF"/>
                </a:solidFill>
                <a:latin typeface="Centaur" pitchFamily="18" charset="0"/>
              </a:rPr>
              <a:t>Sejarah</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Konsepsi</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Penyimpangan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Jawabannya</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Gema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Insani</a:t>
            </a:r>
            <a:r>
              <a:rPr lang="en-US" sz="2500" dirty="0" smtClean="0">
                <a:solidFill>
                  <a:srgbClr val="CCFFFF"/>
                </a:solidFill>
                <a:latin typeface="Centaur" pitchFamily="18" charset="0"/>
              </a:rPr>
              <a:t>.</a:t>
            </a:r>
          </a:p>
          <a:p>
            <a:pPr algn="just"/>
            <a:r>
              <a:rPr lang="en-US" sz="2500" dirty="0" err="1" smtClean="0">
                <a:solidFill>
                  <a:srgbClr val="CCFFFF"/>
                </a:solidFill>
                <a:latin typeface="Centaur" pitchFamily="18" charset="0"/>
              </a:rPr>
              <a:t>Adnin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Armas</a:t>
            </a:r>
            <a:r>
              <a:rPr lang="en-US" sz="2500" dirty="0" smtClean="0">
                <a:solidFill>
                  <a:srgbClr val="CCFFFF"/>
                </a:solidFill>
                <a:latin typeface="Centaur" pitchFamily="18" charset="0"/>
              </a:rPr>
              <a:t>, M.A. (2003). </a:t>
            </a:r>
            <a:r>
              <a:rPr lang="en-US" sz="2500" i="1" dirty="0" err="1" smtClean="0">
                <a:solidFill>
                  <a:srgbClr val="CCFFFF"/>
                </a:solidFill>
                <a:latin typeface="Centaur" pitchFamily="18" charset="0"/>
              </a:rPr>
              <a:t>Pengaruh</a:t>
            </a:r>
            <a:r>
              <a:rPr lang="en-US" sz="2500" i="1" dirty="0" smtClean="0">
                <a:solidFill>
                  <a:srgbClr val="CCFFFF"/>
                </a:solidFill>
                <a:latin typeface="Centaur" pitchFamily="18" charset="0"/>
              </a:rPr>
              <a:t> Kristen-</a:t>
            </a:r>
            <a:r>
              <a:rPr lang="en-US" sz="2500" i="1" dirty="0" err="1" smtClean="0">
                <a:solidFill>
                  <a:srgbClr val="CCFFFF"/>
                </a:solidFill>
                <a:latin typeface="Centaur" pitchFamily="18" charset="0"/>
              </a:rPr>
              <a:t>Orientalis</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Terhadap</a:t>
            </a:r>
            <a:r>
              <a:rPr lang="en-US" sz="2500" i="1" dirty="0" smtClean="0">
                <a:solidFill>
                  <a:srgbClr val="CCFFFF"/>
                </a:solidFill>
                <a:latin typeface="Centaur" pitchFamily="18" charset="0"/>
              </a:rPr>
              <a:t> Islam Liberal, Dialog </a:t>
            </a:r>
            <a:r>
              <a:rPr lang="en-US" sz="2500" i="1" dirty="0" err="1" smtClean="0">
                <a:solidFill>
                  <a:srgbClr val="CCFFFF"/>
                </a:solidFill>
                <a:latin typeface="Centaur" pitchFamily="18" charset="0"/>
              </a:rPr>
              <a:t>Interaktif</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dengan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Aktivis</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Jaringan</a:t>
            </a:r>
            <a:r>
              <a:rPr lang="en-US" sz="2500" i="1" dirty="0" smtClean="0">
                <a:solidFill>
                  <a:srgbClr val="CCFFFF"/>
                </a:solidFill>
                <a:latin typeface="Centaur" pitchFamily="18" charset="0"/>
              </a:rPr>
              <a:t> Islam Liberal. </a:t>
            </a:r>
            <a:r>
              <a:rPr lang="en-US" sz="2500" dirty="0" smtClean="0">
                <a:solidFill>
                  <a:srgbClr val="CCFFFF"/>
                </a:solidFill>
                <a:latin typeface="Centaur" pitchFamily="18" charset="0"/>
              </a:rPr>
              <a:t>Jakarta: </a:t>
            </a:r>
            <a:r>
              <a:rPr lang="en-US" sz="2500" dirty="0" err="1" smtClean="0">
                <a:solidFill>
                  <a:srgbClr val="CCFFFF"/>
                </a:solidFill>
                <a:latin typeface="Centaur" pitchFamily="18" charset="0"/>
              </a:rPr>
              <a:t>Gema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Insani</a:t>
            </a:r>
            <a:r>
              <a:rPr lang="en-US" sz="2500" dirty="0" smtClean="0">
                <a:solidFill>
                  <a:srgbClr val="CCFFFF"/>
                </a:solidFill>
                <a:latin typeface="Centaur" pitchFamily="18" charset="0"/>
              </a:rPr>
              <a:t> Press.</a:t>
            </a:r>
          </a:p>
          <a:p>
            <a:pPr algn="just"/>
            <a:r>
              <a:rPr lang="en-US" sz="2500" dirty="0" smtClean="0">
                <a:solidFill>
                  <a:srgbClr val="CCFFFF"/>
                </a:solidFill>
                <a:latin typeface="Centaur" pitchFamily="18" charset="0"/>
              </a:rPr>
              <a:t>Ahmad </a:t>
            </a:r>
            <a:r>
              <a:rPr lang="en-US" sz="2500" dirty="0" err="1" smtClean="0">
                <a:solidFill>
                  <a:srgbClr val="CCFFFF"/>
                </a:solidFill>
                <a:latin typeface="Centaur" pitchFamily="18" charset="0"/>
              </a:rPr>
              <a:t>Suhelmi</a:t>
            </a:r>
            <a:r>
              <a:rPr lang="en-US" sz="2500" dirty="0" smtClean="0">
                <a:solidFill>
                  <a:srgbClr val="CCFFFF"/>
                </a:solidFill>
                <a:latin typeface="Centaur" pitchFamily="18" charset="0"/>
              </a:rPr>
              <a:t>, MA. (2002). </a:t>
            </a:r>
            <a:r>
              <a:rPr lang="en-US" sz="2500" i="1" dirty="0" err="1" smtClean="0">
                <a:solidFill>
                  <a:srgbClr val="CCFFFF"/>
                </a:solidFill>
                <a:latin typeface="Centaur" pitchFamily="18" charset="0"/>
              </a:rPr>
              <a:t>Polemik</a:t>
            </a:r>
            <a:r>
              <a:rPr lang="en-US" sz="2500" i="1" dirty="0" smtClean="0">
                <a:solidFill>
                  <a:srgbClr val="CCFFFF"/>
                </a:solidFill>
                <a:latin typeface="Centaur" pitchFamily="18" charset="0"/>
              </a:rPr>
              <a:t> Negara Islam: </a:t>
            </a:r>
            <a:r>
              <a:rPr lang="en-US" sz="2500" i="1" dirty="0" err="1" smtClean="0">
                <a:solidFill>
                  <a:srgbClr val="CCFFFF"/>
                </a:solidFill>
                <a:latin typeface="Centaur" pitchFamily="18" charset="0"/>
              </a:rPr>
              <a:t>Soekarno</a:t>
            </a:r>
            <a:r>
              <a:rPr lang="en-US" sz="2500" i="1" dirty="0" smtClean="0">
                <a:solidFill>
                  <a:srgbClr val="CCFFFF"/>
                </a:solidFill>
                <a:latin typeface="Centaur" pitchFamily="18" charset="0"/>
              </a:rPr>
              <a:t> versus </a:t>
            </a:r>
            <a:r>
              <a:rPr lang="en-US" sz="2500" i="1" dirty="0" err="1" smtClean="0">
                <a:solidFill>
                  <a:srgbClr val="CCFFFF"/>
                </a:solidFill>
                <a:latin typeface="Centaur" pitchFamily="18" charset="0"/>
              </a:rPr>
              <a:t>Natsir</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Teraju</a:t>
            </a:r>
            <a:r>
              <a:rPr lang="en-US" sz="2500" dirty="0" smtClean="0">
                <a:solidFill>
                  <a:srgbClr val="CCFFFF"/>
                </a:solidFill>
                <a:latin typeface="Centaur" pitchFamily="18" charset="0"/>
              </a:rPr>
              <a:t>.</a:t>
            </a:r>
          </a:p>
          <a:p>
            <a:pPr algn="just"/>
            <a:r>
              <a:rPr lang="en-US" sz="2500" dirty="0" smtClean="0">
                <a:solidFill>
                  <a:srgbClr val="CCFFFF"/>
                </a:solidFill>
                <a:latin typeface="Centaur" pitchFamily="18" charset="0"/>
              </a:rPr>
              <a:t>Ahmad </a:t>
            </a:r>
            <a:r>
              <a:rPr lang="en-US" sz="2500" dirty="0" err="1" smtClean="0">
                <a:solidFill>
                  <a:srgbClr val="CCFFFF"/>
                </a:solidFill>
                <a:latin typeface="Centaur" pitchFamily="18" charset="0"/>
              </a:rPr>
              <a:t>Suhelmi</a:t>
            </a:r>
            <a:r>
              <a:rPr lang="en-US" sz="2500" dirty="0" smtClean="0">
                <a:solidFill>
                  <a:srgbClr val="CCFFFF"/>
                </a:solidFill>
                <a:latin typeface="Centaur" pitchFamily="18" charset="0"/>
              </a:rPr>
              <a:t>, MA. (1999). </a:t>
            </a:r>
            <a:r>
              <a:rPr lang="en-US" sz="2500" i="1" dirty="0" err="1" smtClean="0">
                <a:solidFill>
                  <a:srgbClr val="CCFFFF"/>
                </a:solidFill>
                <a:latin typeface="Centaur" pitchFamily="18" charset="0"/>
              </a:rPr>
              <a:t>Soekarno</a:t>
            </a:r>
            <a:r>
              <a:rPr lang="en-US" sz="2500" i="1" dirty="0" smtClean="0">
                <a:solidFill>
                  <a:srgbClr val="CCFFFF"/>
                </a:solidFill>
                <a:latin typeface="Centaur" pitchFamily="18" charset="0"/>
              </a:rPr>
              <a:t> versus </a:t>
            </a:r>
            <a:r>
              <a:rPr lang="en-US" sz="2500" i="1" dirty="0" err="1" smtClean="0">
                <a:solidFill>
                  <a:srgbClr val="CCFFFF"/>
                </a:solidFill>
                <a:latin typeface="Centaur" pitchFamily="18" charset="0"/>
              </a:rPr>
              <a:t>Natsir</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Kemenangan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Barisan</a:t>
            </a:r>
            <a:r>
              <a:rPr lang="en-US" sz="2500" i="1" dirty="0" smtClean="0">
                <a:solidFill>
                  <a:srgbClr val="CCFFFF"/>
                </a:solidFill>
                <a:latin typeface="Centaur" pitchFamily="18" charset="0"/>
              </a:rPr>
              <a:t> Megawati </a:t>
            </a:r>
            <a:r>
              <a:rPr lang="en-US" sz="2500" i="1" dirty="0" err="1" smtClean="0">
                <a:solidFill>
                  <a:srgbClr val="CCFFFF"/>
                </a:solidFill>
                <a:latin typeface="Centaur" pitchFamily="18" charset="0"/>
              </a:rPr>
              <a:t>Reinkarnasi</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Nasionalis</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Sekuler</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Darul</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Falah</a:t>
            </a:r>
            <a:r>
              <a:rPr lang="en-US" sz="2500" dirty="0" smtClean="0">
                <a:solidFill>
                  <a:srgbClr val="CCFFFF"/>
                </a:solidFill>
                <a:latin typeface="Centaur" pitchFamily="18" charset="0"/>
              </a:rPr>
              <a:t>.</a:t>
            </a:r>
          </a:p>
          <a:p>
            <a:pPr algn="just"/>
            <a:r>
              <a:rPr lang="en-US" sz="2500" dirty="0" err="1" smtClean="0">
                <a:solidFill>
                  <a:srgbClr val="CCFFFF"/>
                </a:solidFill>
                <a:latin typeface="Centaur" pitchFamily="18" charset="0"/>
              </a:rPr>
              <a:t>Ajip</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Rosidi</a:t>
            </a:r>
            <a:r>
              <a:rPr lang="en-US" sz="2500" dirty="0" smtClean="0">
                <a:solidFill>
                  <a:srgbClr val="CCFFFF"/>
                </a:solidFill>
                <a:latin typeface="Centaur" pitchFamily="18" charset="0"/>
              </a:rPr>
              <a:t>. (1989). </a:t>
            </a:r>
            <a:r>
              <a:rPr lang="en-US" sz="2500" i="1" dirty="0" smtClean="0">
                <a:solidFill>
                  <a:srgbClr val="CCFFFF"/>
                </a:solidFill>
                <a:latin typeface="Centaur" pitchFamily="18" charset="0"/>
              </a:rPr>
              <a:t>Muhammad </a:t>
            </a:r>
            <a:r>
              <a:rPr lang="en-US" sz="2500" i="1" dirty="0" err="1" smtClean="0">
                <a:solidFill>
                  <a:srgbClr val="CCFFFF"/>
                </a:solidFill>
                <a:latin typeface="Centaur" pitchFamily="18" charset="0"/>
              </a:rPr>
              <a:t>Natsir</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Sebuah</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Biografi</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Jakarta:Umninda</a:t>
            </a:r>
            <a:r>
              <a:rPr lang="en-US" sz="2500" dirty="0" smtClean="0">
                <a:solidFill>
                  <a:srgbClr val="CCFFFF"/>
                </a:solidFill>
                <a:latin typeface="Centaur" pitchFamily="18" charset="0"/>
              </a:rPr>
              <a:t>.</a:t>
            </a:r>
          </a:p>
          <a:p>
            <a:pPr algn="just"/>
            <a:r>
              <a:rPr lang="en-US" sz="2500" dirty="0" smtClean="0">
                <a:solidFill>
                  <a:srgbClr val="CCFFFF"/>
                </a:solidFill>
                <a:latin typeface="Centaur" pitchFamily="18" charset="0"/>
              </a:rPr>
              <a:t>Anis </a:t>
            </a:r>
            <a:r>
              <a:rPr lang="en-US" sz="2500" dirty="0" err="1" smtClean="0">
                <a:solidFill>
                  <a:srgbClr val="CCFFFF"/>
                </a:solidFill>
                <a:latin typeface="Centaur" pitchFamily="18" charset="0"/>
              </a:rPr>
              <a:t>Malik</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Thoha</a:t>
            </a:r>
            <a:r>
              <a:rPr lang="en-US" sz="2500" dirty="0" smtClean="0">
                <a:solidFill>
                  <a:srgbClr val="CCFFFF"/>
                </a:solidFill>
                <a:latin typeface="Centaur" pitchFamily="18" charset="0"/>
              </a:rPr>
              <a:t>. (2005). </a:t>
            </a:r>
            <a:r>
              <a:rPr lang="en-US" sz="2500" i="1" dirty="0" err="1" smtClean="0">
                <a:solidFill>
                  <a:srgbClr val="CCFFFF"/>
                </a:solidFill>
                <a:latin typeface="Centaur" pitchFamily="18" charset="0"/>
              </a:rPr>
              <a:t>Tren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Pluralisme</a:t>
            </a:r>
            <a:r>
              <a:rPr lang="en-US" sz="2500" i="1" dirty="0" smtClean="0">
                <a:solidFill>
                  <a:srgbClr val="CCFFFF"/>
                </a:solidFill>
                <a:latin typeface="Centaur" pitchFamily="18" charset="0"/>
              </a:rPr>
              <a:t> Agama: </a:t>
            </a:r>
            <a:r>
              <a:rPr lang="en-US" sz="2500" i="1" dirty="0" err="1" smtClean="0">
                <a:solidFill>
                  <a:srgbClr val="CCFFFF"/>
                </a:solidFill>
                <a:latin typeface="Centaur" pitchFamily="18" charset="0"/>
              </a:rPr>
              <a:t>Tinjauan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Kritis</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Perspektif</a:t>
            </a:r>
            <a:r>
              <a:rPr lang="en-US" sz="2500" dirty="0" smtClean="0">
                <a:solidFill>
                  <a:srgbClr val="CCFFFF"/>
                </a:solidFill>
                <a:latin typeface="Centaur" pitchFamily="18" charset="0"/>
              </a:rPr>
              <a:t>.</a:t>
            </a:r>
          </a:p>
          <a:p>
            <a:pPr algn="just"/>
            <a:endParaRPr lang="en-US" sz="2500" dirty="0">
              <a:solidFill>
                <a:srgbClr val="CCFFFF"/>
              </a:solidFill>
              <a:latin typeface="Centaur"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73</a:t>
            </a:fld>
            <a:endParaRPr lang="en-US"/>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6" name="Content Placeholder 2"/>
          <p:cNvSpPr txBox="1">
            <a:spLocks/>
          </p:cNvSpPr>
          <p:nvPr/>
        </p:nvSpPr>
        <p:spPr>
          <a:xfrm>
            <a:off x="457200" y="304800"/>
            <a:ext cx="8229600" cy="5821363"/>
          </a:xfrm>
          <a:prstGeom prst="rect">
            <a:avLst/>
          </a:prstGeom>
        </p:spPr>
        <p:txBody>
          <a:bodyPr vert="horz" lIns="91440" tIns="45720" rIns="91440" bIns="45720" rtlCol="0">
            <a:noAutofit/>
          </a:bodyPr>
          <a:lstStyle/>
          <a:p>
            <a:pPr lvl="1">
              <a:buFont typeface="Arial" pitchFamily="34" charset="0"/>
              <a:buChar char="•"/>
            </a:pPr>
            <a:endParaRPr lang="en-US" sz="2500" dirty="0" smtClean="0">
              <a:solidFill>
                <a:srgbClr val="CCFFFF"/>
              </a:solidFill>
              <a:latin typeface="Centaur" pitchFamily="18" charset="0"/>
            </a:endParaRPr>
          </a:p>
        </p:txBody>
      </p:sp>
      <p:sp>
        <p:nvSpPr>
          <p:cNvPr id="8" name="Content Placeholder 2"/>
          <p:cNvSpPr>
            <a:spLocks noGrp="1"/>
          </p:cNvSpPr>
          <p:nvPr>
            <p:ph idx="1"/>
          </p:nvPr>
        </p:nvSpPr>
        <p:spPr>
          <a:xfrm>
            <a:off x="457200" y="381000"/>
            <a:ext cx="8229600" cy="5745163"/>
          </a:xfrm>
        </p:spPr>
        <p:txBody>
          <a:bodyPr>
            <a:noAutofit/>
          </a:bodyPr>
          <a:lstStyle/>
          <a:p>
            <a:pPr algn="just"/>
            <a:r>
              <a:rPr lang="en-US" sz="2500" dirty="0" smtClean="0">
                <a:solidFill>
                  <a:srgbClr val="CCFFFF"/>
                </a:solidFill>
                <a:latin typeface="Centaur" pitchFamily="18" charset="0"/>
              </a:rPr>
              <a:t>Anwar </a:t>
            </a:r>
            <a:r>
              <a:rPr lang="en-US" sz="2500" dirty="0" err="1" smtClean="0">
                <a:solidFill>
                  <a:srgbClr val="CCFFFF"/>
                </a:solidFill>
                <a:latin typeface="Centaur" pitchFamily="18" charset="0"/>
              </a:rPr>
              <a:t>Harjono</a:t>
            </a:r>
            <a:r>
              <a:rPr lang="en-US" sz="2500" dirty="0" smtClean="0">
                <a:solidFill>
                  <a:srgbClr val="CCFFFF"/>
                </a:solidFill>
                <a:latin typeface="Centaur" pitchFamily="18" charset="0"/>
              </a:rPr>
              <a:t>. (2001). </a:t>
            </a:r>
            <a:r>
              <a:rPr lang="en-US" sz="2500" i="1" dirty="0" err="1" smtClean="0">
                <a:solidFill>
                  <a:srgbClr val="CCFFFF"/>
                </a:solidFill>
                <a:latin typeface="Centaur" pitchFamily="18" charset="0"/>
              </a:rPr>
              <a:t>Pemikiran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perjuangan</a:t>
            </a:r>
            <a:r>
              <a:rPr lang="en-US" sz="2500" i="1" dirty="0" smtClean="0">
                <a:solidFill>
                  <a:srgbClr val="CCFFFF"/>
                </a:solidFill>
                <a:latin typeface="Centaur" pitchFamily="18" charset="0"/>
              </a:rPr>
              <a:t> Mohammad </a:t>
            </a:r>
            <a:r>
              <a:rPr lang="en-US" sz="2500" i="1" dirty="0" err="1" smtClean="0">
                <a:solidFill>
                  <a:srgbClr val="CCFFFF"/>
                </a:solidFill>
                <a:latin typeface="Centaur" pitchFamily="18" charset="0"/>
              </a:rPr>
              <a:t>Natsir</a:t>
            </a:r>
            <a:r>
              <a:rPr lang="en-US" sz="2500" i="1" dirty="0" smtClean="0">
                <a:solidFill>
                  <a:srgbClr val="CCFFFF"/>
                </a:solidFill>
                <a:latin typeface="Centaur" pitchFamily="18" charset="0"/>
              </a:rPr>
              <a:t>. </a:t>
            </a:r>
            <a:r>
              <a:rPr lang="en-US" sz="2500" dirty="0" smtClean="0">
                <a:solidFill>
                  <a:srgbClr val="CCFFFF"/>
                </a:solidFill>
                <a:latin typeface="Centaur" pitchFamily="18" charset="0"/>
              </a:rPr>
              <a:t>Jakarta: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Firdaus</a:t>
            </a:r>
            <a:r>
              <a:rPr lang="en-US" sz="2500" dirty="0" smtClean="0">
                <a:solidFill>
                  <a:srgbClr val="CCFFFF"/>
                </a:solidFill>
                <a:latin typeface="Centaur" pitchFamily="18" charset="0"/>
              </a:rPr>
              <a:t>.</a:t>
            </a:r>
          </a:p>
          <a:p>
            <a:pPr algn="just"/>
            <a:r>
              <a:rPr lang="en-US" sz="2500" dirty="0" err="1" smtClean="0">
                <a:solidFill>
                  <a:srgbClr val="CCFFFF"/>
                </a:solidFill>
                <a:latin typeface="Centaur" pitchFamily="18" charset="0"/>
              </a:rPr>
              <a:t>Azyumardi</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Azra</a:t>
            </a:r>
            <a:r>
              <a:rPr lang="en-US" sz="2500" dirty="0" smtClean="0">
                <a:solidFill>
                  <a:srgbClr val="CCFFFF"/>
                </a:solidFill>
                <a:latin typeface="Centaur" pitchFamily="18" charset="0"/>
              </a:rPr>
              <a:t>. (1999). </a:t>
            </a:r>
            <a:r>
              <a:rPr lang="en-US" sz="2500" i="1" dirty="0" smtClean="0">
                <a:solidFill>
                  <a:srgbClr val="CCFFFF"/>
                </a:solidFill>
                <a:latin typeface="Centaur" pitchFamily="18" charset="0"/>
              </a:rPr>
              <a:t>Islam </a:t>
            </a:r>
            <a:r>
              <a:rPr lang="en-US" sz="2500" i="1" dirty="0" err="1" smtClean="0">
                <a:solidFill>
                  <a:srgbClr val="CCFFFF"/>
                </a:solidFill>
                <a:latin typeface="Centaur" pitchFamily="18" charset="0"/>
              </a:rPr>
              <a:t>Reformis</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Dinamika</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Intelektual</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Gerakan</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PT </a:t>
            </a:r>
            <a:r>
              <a:rPr lang="en-US" sz="2500" dirty="0" err="1" smtClean="0">
                <a:solidFill>
                  <a:srgbClr val="CCFFFF"/>
                </a:solidFill>
                <a:latin typeface="Centaur" pitchFamily="18" charset="0"/>
              </a:rPr>
              <a:t>RajaGrfindo</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Persada</a:t>
            </a:r>
            <a:r>
              <a:rPr lang="en-US" sz="2500" dirty="0" smtClean="0">
                <a:solidFill>
                  <a:srgbClr val="CCFFFF"/>
                </a:solidFill>
                <a:latin typeface="Centaur" pitchFamily="18" charset="0"/>
              </a:rPr>
              <a:t>.</a:t>
            </a:r>
          </a:p>
          <a:p>
            <a:pPr algn="just"/>
            <a:r>
              <a:rPr lang="en-US" sz="2500" dirty="0" smtClean="0">
                <a:solidFill>
                  <a:srgbClr val="CCFFFF"/>
                </a:solidFill>
                <a:latin typeface="Centaur" pitchFamily="18" charset="0"/>
              </a:rPr>
              <a:t>Budi </a:t>
            </a:r>
            <a:r>
              <a:rPr lang="en-US" sz="2500" dirty="0" err="1" smtClean="0">
                <a:solidFill>
                  <a:srgbClr val="CCFFFF"/>
                </a:solidFill>
                <a:latin typeface="Centaur" pitchFamily="18" charset="0"/>
              </a:rPr>
              <a:t>Handrianto</a:t>
            </a:r>
            <a:r>
              <a:rPr lang="en-US" sz="2500" dirty="0" smtClean="0">
                <a:solidFill>
                  <a:srgbClr val="CCFFFF"/>
                </a:solidFill>
                <a:latin typeface="Centaur" pitchFamily="18" charset="0"/>
              </a:rPr>
              <a:t>. (2007). </a:t>
            </a:r>
            <a:r>
              <a:rPr lang="en-US" sz="2500" i="1" dirty="0" smtClean="0">
                <a:solidFill>
                  <a:srgbClr val="CCFFFF"/>
                </a:solidFill>
                <a:latin typeface="Centaur" pitchFamily="18" charset="0"/>
              </a:rPr>
              <a:t>50 </a:t>
            </a:r>
            <a:r>
              <a:rPr lang="en-US" sz="2500" i="1" dirty="0" err="1" smtClean="0">
                <a:solidFill>
                  <a:srgbClr val="CCFFFF"/>
                </a:solidFill>
                <a:latin typeface="Centaur" pitchFamily="18" charset="0"/>
              </a:rPr>
              <a:t>Tokoh</a:t>
            </a:r>
            <a:r>
              <a:rPr lang="en-US" sz="2500" i="1" dirty="0" smtClean="0">
                <a:solidFill>
                  <a:srgbClr val="CCFFFF"/>
                </a:solidFill>
                <a:latin typeface="Centaur" pitchFamily="18" charset="0"/>
              </a:rPr>
              <a:t> Islam Liberal Indonesia </a:t>
            </a:r>
            <a:r>
              <a:rPr lang="en-US" sz="2500" i="1" dirty="0" err="1" smtClean="0">
                <a:solidFill>
                  <a:srgbClr val="CCFFFF"/>
                </a:solidFill>
                <a:latin typeface="Centaur" pitchFamily="18" charset="0"/>
              </a:rPr>
              <a:t>Pengusung</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Ide</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Sekularisme</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Pluralisme</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Liberalisme</a:t>
            </a:r>
            <a:r>
              <a:rPr lang="en-US" sz="2500" i="1" dirty="0" smtClean="0">
                <a:solidFill>
                  <a:srgbClr val="CCFFFF"/>
                </a:solidFill>
                <a:latin typeface="Centaur" pitchFamily="18" charset="0"/>
              </a:rPr>
              <a:t> Agama.</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Timur</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Hujjah</a:t>
            </a:r>
            <a:r>
              <a:rPr lang="en-US" sz="2500" dirty="0" smtClean="0">
                <a:solidFill>
                  <a:srgbClr val="CCFFFF"/>
                </a:solidFill>
                <a:latin typeface="Centaur" pitchFamily="18" charset="0"/>
              </a:rPr>
              <a:t> Press.</a:t>
            </a:r>
          </a:p>
          <a:p>
            <a:pPr algn="just"/>
            <a:r>
              <a:rPr lang="en-US" sz="2500" dirty="0" err="1" smtClean="0">
                <a:solidFill>
                  <a:srgbClr val="CCFFFF"/>
                </a:solidFill>
                <a:latin typeface="Centaur" pitchFamily="18" charset="0"/>
              </a:rPr>
              <a:t>Daud</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Rasyid</a:t>
            </a:r>
            <a:r>
              <a:rPr lang="en-US" sz="2500" dirty="0" smtClean="0">
                <a:solidFill>
                  <a:srgbClr val="CCFFFF"/>
                </a:solidFill>
                <a:latin typeface="Centaur" pitchFamily="18" charset="0"/>
              </a:rPr>
              <a:t>, MA. (2002). </a:t>
            </a:r>
            <a:r>
              <a:rPr lang="en-US" sz="2500" i="1" dirty="0" err="1" smtClean="0">
                <a:solidFill>
                  <a:srgbClr val="CCFFFF"/>
                </a:solidFill>
                <a:latin typeface="Centaur" pitchFamily="18" charset="0"/>
              </a:rPr>
              <a:t>Pembaruan</a:t>
            </a:r>
            <a:r>
              <a:rPr lang="en-US" sz="2500" i="1" dirty="0" smtClean="0">
                <a:solidFill>
                  <a:srgbClr val="CCFFFF"/>
                </a:solidFill>
                <a:latin typeface="Centaur" pitchFamily="18" charset="0"/>
              </a:rPr>
              <a:t> Islam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Orientalisme</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dalam</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Sorotan</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Akbar Media </a:t>
            </a:r>
            <a:r>
              <a:rPr lang="en-US" sz="2500" dirty="0" err="1" smtClean="0">
                <a:solidFill>
                  <a:srgbClr val="CCFFFF"/>
                </a:solidFill>
                <a:latin typeface="Centaur" pitchFamily="18" charset="0"/>
              </a:rPr>
              <a:t>Ekasarana</a:t>
            </a:r>
            <a:r>
              <a:rPr lang="en-US" sz="2500" dirty="0" smtClean="0">
                <a:solidFill>
                  <a:srgbClr val="CCFFFF"/>
                </a:solidFill>
                <a:latin typeface="Centaur" pitchFamily="18" charset="0"/>
              </a:rPr>
              <a:t>.</a:t>
            </a:r>
          </a:p>
          <a:p>
            <a:pPr algn="just"/>
            <a:r>
              <a:rPr lang="en-US" sz="2500" dirty="0" err="1" smtClean="0">
                <a:solidFill>
                  <a:srgbClr val="CCFFFF"/>
                </a:solidFill>
                <a:latin typeface="Centaur" pitchFamily="18" charset="0"/>
              </a:rPr>
              <a:t>Dedi</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Hariadi</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Topik</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Mulyana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Nurhasan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Zaidi</a:t>
            </a:r>
            <a:r>
              <a:rPr lang="en-US" sz="2500" dirty="0" smtClean="0">
                <a:solidFill>
                  <a:srgbClr val="CCFFFF"/>
                </a:solidFill>
                <a:latin typeface="Centaur" pitchFamily="18" charset="0"/>
              </a:rPr>
              <a:t>. (2007). </a:t>
            </a:r>
            <a:r>
              <a:rPr lang="en-US" sz="2500" i="1" dirty="0" err="1" smtClean="0">
                <a:solidFill>
                  <a:srgbClr val="CCFFFF"/>
                </a:solidFill>
                <a:latin typeface="Centaur" pitchFamily="18" charset="0"/>
              </a:rPr>
              <a:t>Sikap</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Kami</a:t>
            </a:r>
            <a:r>
              <a:rPr lang="en-US" sz="2500" i="1" dirty="0" smtClean="0">
                <a:solidFill>
                  <a:srgbClr val="CCFFFF"/>
                </a:solidFill>
                <a:latin typeface="Centaur" pitchFamily="18" charset="0"/>
              </a:rPr>
              <a:t> </a:t>
            </a:r>
            <a:r>
              <a:rPr lang="en-US" sz="2500" dirty="0" smtClean="0">
                <a:solidFill>
                  <a:srgbClr val="CCFFFF"/>
                </a:solidFill>
                <a:latin typeface="Centaur" pitchFamily="18" charset="0"/>
              </a:rPr>
              <a:t>Kumpulan </a:t>
            </a:r>
            <a:r>
              <a:rPr lang="en-US" sz="2500" dirty="0" err="1" smtClean="0">
                <a:solidFill>
                  <a:srgbClr val="CCFFFF"/>
                </a:solidFill>
                <a:latin typeface="Centaur" pitchFamily="18" charset="0"/>
              </a:rPr>
              <a:t>Sikap</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Dakwah</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Politik</a:t>
            </a:r>
            <a:r>
              <a:rPr lang="en-US" sz="2500" dirty="0" smtClean="0">
                <a:solidFill>
                  <a:srgbClr val="CCFFFF"/>
                </a:solidFill>
                <a:latin typeface="Centaur" pitchFamily="18" charset="0"/>
              </a:rPr>
              <a:t> PK &amp; PKS </a:t>
            </a:r>
            <a:r>
              <a:rPr lang="en-US" sz="2500" dirty="0" err="1" smtClean="0">
                <a:solidFill>
                  <a:srgbClr val="CCFFFF"/>
                </a:solidFill>
                <a:latin typeface="Centaur" pitchFamily="18" charset="0"/>
              </a:rPr>
              <a:t>Periode</a:t>
            </a:r>
            <a:r>
              <a:rPr lang="en-US" sz="2500" dirty="0" smtClean="0">
                <a:solidFill>
                  <a:srgbClr val="CCFFFF"/>
                </a:solidFill>
                <a:latin typeface="Centaur" pitchFamily="18" charset="0"/>
              </a:rPr>
              <a:t> 1998-2005. Bandung: </a:t>
            </a:r>
            <a:r>
              <a:rPr lang="en-US" sz="2500" dirty="0" err="1" smtClean="0">
                <a:solidFill>
                  <a:srgbClr val="CCFFFF"/>
                </a:solidFill>
                <a:latin typeface="Centaur" pitchFamily="18" charset="0"/>
              </a:rPr>
              <a:t>Harakatuna</a:t>
            </a:r>
            <a:r>
              <a:rPr lang="en-US" sz="2500" dirty="0" smtClean="0">
                <a:solidFill>
                  <a:srgbClr val="CCFFFF"/>
                </a:solidFill>
                <a:latin typeface="Centaur" pitchFamily="18" charset="0"/>
              </a:rPr>
              <a:t> Publishing.</a:t>
            </a:r>
          </a:p>
          <a:p>
            <a:pPr algn="just"/>
            <a:r>
              <a:rPr lang="en-US" sz="2500" dirty="0" err="1" smtClean="0">
                <a:solidFill>
                  <a:srgbClr val="CCFFFF"/>
                </a:solidFill>
                <a:latin typeface="Centaur" pitchFamily="18" charset="0"/>
              </a:rPr>
              <a:t>Deliar</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Noer</a:t>
            </a:r>
            <a:r>
              <a:rPr lang="en-US" sz="2500" dirty="0" smtClean="0">
                <a:solidFill>
                  <a:srgbClr val="CCFFFF"/>
                </a:solidFill>
                <a:latin typeface="Centaur" pitchFamily="18" charset="0"/>
              </a:rPr>
              <a:t>. (1980). </a:t>
            </a:r>
            <a:r>
              <a:rPr lang="en-US" sz="2500" i="1" dirty="0" err="1" smtClean="0">
                <a:solidFill>
                  <a:srgbClr val="CCFFFF"/>
                </a:solidFill>
                <a:latin typeface="Centaur" pitchFamily="18" charset="0"/>
              </a:rPr>
              <a:t>Gerakan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Moderen</a:t>
            </a:r>
            <a:r>
              <a:rPr lang="en-US" sz="2500" i="1" dirty="0" smtClean="0">
                <a:solidFill>
                  <a:srgbClr val="CCFFFF"/>
                </a:solidFill>
                <a:latin typeface="Centaur" pitchFamily="18" charset="0"/>
              </a:rPr>
              <a:t> Islam </a:t>
            </a:r>
            <a:r>
              <a:rPr lang="en-US" sz="2500" i="1" dirty="0" err="1" smtClean="0">
                <a:solidFill>
                  <a:srgbClr val="CCFFFF"/>
                </a:solidFill>
                <a:latin typeface="Centaur" pitchFamily="18" charset="0"/>
              </a:rPr>
              <a:t>di</a:t>
            </a:r>
            <a:r>
              <a:rPr lang="en-US" sz="2500" i="1" dirty="0" smtClean="0">
                <a:solidFill>
                  <a:srgbClr val="CCFFFF"/>
                </a:solidFill>
                <a:latin typeface="Centaur" pitchFamily="18" charset="0"/>
              </a:rPr>
              <a:t> Indonesia 1900-1942.</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LP3ES Indonesia.</a:t>
            </a:r>
          </a:p>
          <a:p>
            <a:pPr algn="just"/>
            <a:endParaRPr lang="en-US" sz="2500" dirty="0">
              <a:solidFill>
                <a:srgbClr val="CCFFFF"/>
              </a:solidFill>
              <a:latin typeface="Centaur" pitchFamily="18" charset="0"/>
            </a:endParaRPr>
          </a:p>
        </p:txBody>
      </p:sp>
      <p:sp>
        <p:nvSpPr>
          <p:cNvPr id="9" name="Slide Number Placeholder 8"/>
          <p:cNvSpPr>
            <a:spLocks noGrp="1"/>
          </p:cNvSpPr>
          <p:nvPr>
            <p:ph type="sldNum" sz="quarter" idx="12"/>
          </p:nvPr>
        </p:nvSpPr>
        <p:spPr/>
        <p:txBody>
          <a:bodyPr/>
          <a:lstStyle/>
          <a:p>
            <a:fld id="{B9D356F0-8035-43A6-B9CD-30AAF35D6D17}" type="slidenum">
              <a:rPr lang="en-US" smtClean="0"/>
              <a:pPr/>
              <a:t>74</a:t>
            </a:fld>
            <a:endParaRPr lang="en-US"/>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516563"/>
          </a:xfrm>
        </p:spPr>
        <p:txBody>
          <a:bodyPr>
            <a:noAutofit/>
          </a:bodyPr>
          <a:lstStyle/>
          <a:p>
            <a:pPr algn="just"/>
            <a:r>
              <a:rPr lang="en-US" sz="2500" dirty="0" err="1" smtClean="0">
                <a:solidFill>
                  <a:srgbClr val="CCFFFF"/>
                </a:solidFill>
                <a:latin typeface="Centaur" pitchFamily="18" charset="0"/>
              </a:rPr>
              <a:t>Endang</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Saifuddin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Anshari</a:t>
            </a:r>
            <a:r>
              <a:rPr lang="en-US" sz="2500" dirty="0" smtClean="0">
                <a:solidFill>
                  <a:srgbClr val="CCFFFF"/>
                </a:solidFill>
                <a:latin typeface="Centaur" pitchFamily="18" charset="0"/>
              </a:rPr>
              <a:t>, M. </a:t>
            </a:r>
            <a:r>
              <a:rPr lang="en-US" sz="2500" dirty="0" err="1" smtClean="0">
                <a:solidFill>
                  <a:srgbClr val="CCFFFF"/>
                </a:solidFill>
                <a:latin typeface="Centaur" pitchFamily="18" charset="0"/>
              </a:rPr>
              <a:t>Amien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Rais</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penyunting</a:t>
            </a:r>
            <a:r>
              <a:rPr lang="en-US" sz="2500" dirty="0" smtClean="0">
                <a:solidFill>
                  <a:srgbClr val="CCFFFF"/>
                </a:solidFill>
                <a:latin typeface="Centaur" pitchFamily="18" charset="0"/>
              </a:rPr>
              <a:t>). (1988). </a:t>
            </a:r>
            <a:r>
              <a:rPr lang="en-US" sz="2500" i="1" dirty="0" smtClean="0">
                <a:solidFill>
                  <a:srgbClr val="CCFFFF"/>
                </a:solidFill>
                <a:latin typeface="Centaur" pitchFamily="18" charset="0"/>
              </a:rPr>
              <a:t>Pak </a:t>
            </a:r>
            <a:r>
              <a:rPr lang="en-US" sz="2500" i="1" dirty="0" err="1" smtClean="0">
                <a:solidFill>
                  <a:srgbClr val="CCFFFF"/>
                </a:solidFill>
                <a:latin typeface="Centaur" pitchFamily="18" charset="0"/>
              </a:rPr>
              <a:t>Natsir</a:t>
            </a:r>
            <a:r>
              <a:rPr lang="en-US" sz="2500" i="1" dirty="0" smtClean="0">
                <a:solidFill>
                  <a:srgbClr val="CCFFFF"/>
                </a:solidFill>
                <a:latin typeface="Centaur" pitchFamily="18" charset="0"/>
              </a:rPr>
              <a:t> 80 </a:t>
            </a:r>
            <a:r>
              <a:rPr lang="en-US" sz="2500" i="1" dirty="0" err="1" smtClean="0">
                <a:solidFill>
                  <a:srgbClr val="CCFFFF"/>
                </a:solidFill>
                <a:latin typeface="Centaur" pitchFamily="18" charset="0"/>
              </a:rPr>
              <a:t>Tahun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buku</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pertama</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Pandangan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Penilaian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Generasi</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Muda</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Media </a:t>
            </a:r>
            <a:r>
              <a:rPr lang="en-US" sz="2500" dirty="0" err="1" smtClean="0">
                <a:solidFill>
                  <a:srgbClr val="CCFFFF"/>
                </a:solidFill>
                <a:latin typeface="Centaur" pitchFamily="18" charset="0"/>
              </a:rPr>
              <a:t>Dakwah</a:t>
            </a:r>
            <a:endParaRPr lang="en-US" sz="2500" dirty="0" smtClean="0">
              <a:solidFill>
                <a:srgbClr val="CCFFFF"/>
              </a:solidFill>
              <a:latin typeface="Centaur" pitchFamily="18" charset="0"/>
            </a:endParaRPr>
          </a:p>
          <a:p>
            <a:pPr algn="just"/>
            <a:r>
              <a:rPr lang="en-US" sz="2500" dirty="0" smtClean="0">
                <a:solidFill>
                  <a:srgbClr val="CCFFFF"/>
                </a:solidFill>
                <a:latin typeface="Centaur" pitchFamily="18" charset="0"/>
              </a:rPr>
              <a:t>Greg Barton, </a:t>
            </a:r>
            <a:r>
              <a:rPr lang="en-US" sz="2500" dirty="0" err="1" smtClean="0">
                <a:solidFill>
                  <a:srgbClr val="CCFFFF"/>
                </a:solidFill>
                <a:latin typeface="Centaur" pitchFamily="18" charset="0"/>
              </a:rPr>
              <a:t>Ph.D</a:t>
            </a:r>
            <a:r>
              <a:rPr lang="en-US" sz="2500" dirty="0" smtClean="0">
                <a:solidFill>
                  <a:srgbClr val="CCFFFF"/>
                </a:solidFill>
                <a:latin typeface="Centaur" pitchFamily="18" charset="0"/>
              </a:rPr>
              <a:t>, (1999</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Gagasan</a:t>
            </a:r>
            <a:r>
              <a:rPr lang="en-US" sz="2500" i="1" dirty="0" smtClean="0">
                <a:solidFill>
                  <a:srgbClr val="CCFFFF"/>
                </a:solidFill>
                <a:latin typeface="Centaur" pitchFamily="18" charset="0"/>
              </a:rPr>
              <a:t> Islam Liberal Di Indonesia </a:t>
            </a:r>
            <a:r>
              <a:rPr lang="en-US" sz="2500" i="1" dirty="0" err="1" smtClean="0">
                <a:solidFill>
                  <a:srgbClr val="CCFFFF"/>
                </a:solidFill>
                <a:latin typeface="Centaur" pitchFamily="18" charset="0"/>
              </a:rPr>
              <a:t>Pemikiran</a:t>
            </a:r>
            <a:r>
              <a:rPr lang="en-US" sz="2500" i="1" dirty="0" smtClean="0">
                <a:solidFill>
                  <a:srgbClr val="CCFFFF"/>
                </a:solidFill>
                <a:latin typeface="Centaur" pitchFamily="18" charset="0"/>
              </a:rPr>
              <a:t> Neo-</a:t>
            </a:r>
            <a:r>
              <a:rPr lang="en-US" sz="2500" i="1" dirty="0" err="1" smtClean="0">
                <a:solidFill>
                  <a:srgbClr val="CCFFFF"/>
                </a:solidFill>
                <a:latin typeface="Centaur" pitchFamily="18" charset="0"/>
              </a:rPr>
              <a:t>Modernisme</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Nurcholish</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Madjid</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Djohan</a:t>
            </a:r>
            <a:r>
              <a:rPr lang="en-US" sz="2500" i="1" dirty="0" smtClean="0">
                <a:solidFill>
                  <a:srgbClr val="CCFFFF"/>
                </a:solidFill>
                <a:latin typeface="Centaur" pitchFamily="18" charset="0"/>
              </a:rPr>
              <a:t> Effendi, Ahmad </a:t>
            </a:r>
            <a:r>
              <a:rPr lang="en-US" sz="2500" i="1" dirty="0" err="1" smtClean="0">
                <a:solidFill>
                  <a:srgbClr val="CCFFFF"/>
                </a:solidFill>
                <a:latin typeface="Centaur" pitchFamily="18" charset="0"/>
              </a:rPr>
              <a:t>Wahib</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Abdurrahman Wahid. </a:t>
            </a:r>
            <a:r>
              <a:rPr lang="en-US" sz="2500" dirty="0" smtClean="0">
                <a:solidFill>
                  <a:srgbClr val="CCFFFF"/>
                </a:solidFill>
                <a:latin typeface="Centaur" pitchFamily="18" charset="0"/>
              </a:rPr>
              <a:t>Jakarta: </a:t>
            </a:r>
            <a:r>
              <a:rPr lang="en-US" sz="2500" dirty="0" err="1" smtClean="0">
                <a:solidFill>
                  <a:srgbClr val="CCFFFF"/>
                </a:solidFill>
                <a:latin typeface="Centaur" pitchFamily="18" charset="0"/>
              </a:rPr>
              <a:t>Kerjasama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Paradima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dengan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Antara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Yayasan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Adikarya</a:t>
            </a:r>
            <a:r>
              <a:rPr lang="en-US" sz="2500" dirty="0" smtClean="0">
                <a:solidFill>
                  <a:srgbClr val="CCFFFF"/>
                </a:solidFill>
                <a:latin typeface="Centaur" pitchFamily="18" charset="0"/>
              </a:rPr>
              <a:t> IKAPI </a:t>
            </a:r>
            <a:r>
              <a:rPr lang="en-US" sz="2500" dirty="0" err="1" smtClean="0">
                <a:solidFill>
                  <a:srgbClr val="CCFFFF"/>
                </a:solidFill>
                <a:latin typeface="Centaur" pitchFamily="18" charset="0"/>
              </a:rPr>
              <a:t>dan</a:t>
            </a:r>
            <a:r>
              <a:rPr lang="en-US" sz="2500" dirty="0" smtClean="0">
                <a:solidFill>
                  <a:srgbClr val="CCFFFF"/>
                </a:solidFill>
                <a:latin typeface="Centaur" pitchFamily="18" charset="0"/>
              </a:rPr>
              <a:t> The Ford Foundation.</a:t>
            </a:r>
          </a:p>
          <a:p>
            <a:pPr algn="just"/>
            <a:r>
              <a:rPr lang="en-US" sz="2500" dirty="0" smtClean="0">
                <a:solidFill>
                  <a:srgbClr val="CCFFFF"/>
                </a:solidFill>
                <a:latin typeface="Centaur" pitchFamily="18" charset="0"/>
              </a:rPr>
              <a:t>Hafiz </a:t>
            </a:r>
            <a:r>
              <a:rPr lang="en-US" sz="2500" dirty="0" err="1" smtClean="0">
                <a:solidFill>
                  <a:srgbClr val="CCFFFF"/>
                </a:solidFill>
                <a:latin typeface="Centaur" pitchFamily="18" charset="0"/>
              </a:rPr>
              <a:t>Firdaus</a:t>
            </a:r>
            <a:r>
              <a:rPr lang="en-US" sz="2500" dirty="0" smtClean="0">
                <a:solidFill>
                  <a:srgbClr val="CCFFFF"/>
                </a:solidFill>
                <a:latin typeface="Centaur" pitchFamily="18" charset="0"/>
              </a:rPr>
              <a:t> Abdullah. (2007). </a:t>
            </a:r>
            <a:r>
              <a:rPr lang="en-US" sz="2500" i="1" dirty="0" err="1" smtClean="0">
                <a:solidFill>
                  <a:srgbClr val="CCFFFF"/>
                </a:solidFill>
                <a:latin typeface="Centaur" pitchFamily="18" charset="0"/>
              </a:rPr>
              <a:t>Membongkar</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Aliran</a:t>
            </a:r>
            <a:r>
              <a:rPr lang="en-US" sz="2500" i="1" dirty="0" smtClean="0">
                <a:solidFill>
                  <a:srgbClr val="CCFFFF"/>
                </a:solidFill>
                <a:latin typeface="Centaur" pitchFamily="18" charset="0"/>
              </a:rPr>
              <a:t> Islam Liberal.</a:t>
            </a:r>
            <a:r>
              <a:rPr lang="en-US" sz="2500" dirty="0" smtClean="0">
                <a:solidFill>
                  <a:srgbClr val="CCFFFF"/>
                </a:solidFill>
                <a:latin typeface="Centaur" pitchFamily="18" charset="0"/>
              </a:rPr>
              <a:t> Thailand: Bin </a:t>
            </a:r>
            <a:r>
              <a:rPr lang="en-US" sz="2500" dirty="0" err="1" smtClean="0">
                <a:solidFill>
                  <a:srgbClr val="CCFFFF"/>
                </a:solidFill>
                <a:latin typeface="Centaur" pitchFamily="18" charset="0"/>
              </a:rPr>
              <a:t>Halabi</a:t>
            </a:r>
            <a:r>
              <a:rPr lang="en-US" sz="2500" dirty="0" smtClean="0">
                <a:solidFill>
                  <a:srgbClr val="CCFFFF"/>
                </a:solidFill>
                <a:latin typeface="Centaur" pitchFamily="18" charset="0"/>
              </a:rPr>
              <a:t> Press.</a:t>
            </a:r>
          </a:p>
          <a:p>
            <a:pPr algn="just"/>
            <a:r>
              <a:rPr lang="en-US" sz="2500" dirty="0" smtClean="0">
                <a:solidFill>
                  <a:srgbClr val="CCFFFF"/>
                </a:solidFill>
                <a:latin typeface="Centaur" pitchFamily="18" charset="0"/>
              </a:rPr>
              <a:t>HAMKA. (1967). </a:t>
            </a:r>
            <a:r>
              <a:rPr lang="en-US" sz="2500" i="1" dirty="0" err="1" smtClean="0">
                <a:solidFill>
                  <a:srgbClr val="CCFFFF"/>
                </a:solidFill>
                <a:latin typeface="Centaur" pitchFamily="18" charset="0"/>
              </a:rPr>
              <a:t>Pandangan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Hidup</a:t>
            </a:r>
            <a:r>
              <a:rPr lang="en-US" sz="2500" i="1" dirty="0" smtClean="0">
                <a:solidFill>
                  <a:srgbClr val="CCFFFF"/>
                </a:solidFill>
                <a:latin typeface="Centaur" pitchFamily="18" charset="0"/>
              </a:rPr>
              <a:t> Muslim</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cetakan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pertama</a:t>
            </a:r>
            <a:r>
              <a:rPr lang="en-US" sz="2500" dirty="0" smtClean="0">
                <a:solidFill>
                  <a:srgbClr val="CCFFFF"/>
                </a:solidFill>
                <a:latin typeface="Centaur" pitchFamily="18" charset="0"/>
              </a:rPr>
              <a:t>. Kota </a:t>
            </a:r>
            <a:r>
              <a:rPr lang="en-US" sz="2500" dirty="0" err="1" smtClean="0">
                <a:solidFill>
                  <a:srgbClr val="CCFFFF"/>
                </a:solidFill>
                <a:latin typeface="Centaur" pitchFamily="18" charset="0"/>
              </a:rPr>
              <a:t>Bharu</a:t>
            </a:r>
            <a:r>
              <a:rPr lang="en-US" sz="2500" dirty="0" smtClean="0">
                <a:solidFill>
                  <a:srgbClr val="CCFFFF"/>
                </a:solidFill>
                <a:latin typeface="Centaur" pitchFamily="18" charset="0"/>
              </a:rPr>
              <a:t>, Kelantan: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Aman</a:t>
            </a:r>
            <a:r>
              <a:rPr lang="en-US" sz="2500" dirty="0" smtClean="0">
                <a:solidFill>
                  <a:srgbClr val="CCFFFF"/>
                </a:solidFill>
                <a:latin typeface="Centaur" pitchFamily="18" charset="0"/>
              </a:rPr>
              <a:t> Press SDN. BHD.</a:t>
            </a:r>
          </a:p>
          <a:p>
            <a:pPr algn="just"/>
            <a:r>
              <a:rPr lang="en-US" sz="2500" dirty="0" smtClean="0">
                <a:solidFill>
                  <a:srgbClr val="CCFFFF"/>
                </a:solidFill>
                <a:latin typeface="Centaur" pitchFamily="18" charset="0"/>
              </a:rPr>
              <a:t>Hartono Ahmad </a:t>
            </a:r>
            <a:r>
              <a:rPr lang="en-US" sz="2500" dirty="0" err="1" smtClean="0">
                <a:solidFill>
                  <a:srgbClr val="CCFFFF"/>
                </a:solidFill>
                <a:latin typeface="Centaur" pitchFamily="18" charset="0"/>
              </a:rPr>
              <a:t>Jaiz</a:t>
            </a:r>
            <a:r>
              <a:rPr lang="en-US" sz="2500" dirty="0" smtClean="0">
                <a:solidFill>
                  <a:srgbClr val="CCFFFF"/>
                </a:solidFill>
                <a:latin typeface="Centaur" pitchFamily="18" charset="0"/>
              </a:rPr>
              <a:t>. (2005). </a:t>
            </a:r>
            <a:r>
              <a:rPr lang="en-US" sz="2500" i="1" dirty="0" err="1" smtClean="0">
                <a:solidFill>
                  <a:srgbClr val="CCFFFF"/>
                </a:solidFill>
                <a:latin typeface="Centaur" pitchFamily="18" charset="0"/>
              </a:rPr>
              <a:t>Menangkal</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Bahaya</a:t>
            </a:r>
            <a:r>
              <a:rPr lang="en-US" sz="2500" i="1" dirty="0" smtClean="0">
                <a:solidFill>
                  <a:srgbClr val="CCFFFF"/>
                </a:solidFill>
                <a:latin typeface="Centaur" pitchFamily="18" charset="0"/>
              </a:rPr>
              <a:t> JIL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FLA.</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Al-</a:t>
            </a:r>
            <a:r>
              <a:rPr lang="en-US" sz="2500" dirty="0" err="1" smtClean="0">
                <a:solidFill>
                  <a:srgbClr val="CCFFFF"/>
                </a:solidFill>
                <a:latin typeface="Centaur" pitchFamily="18" charset="0"/>
              </a:rPr>
              <a:t>Kautsar</a:t>
            </a:r>
            <a:r>
              <a:rPr lang="en-US" sz="2500" dirty="0" smtClean="0">
                <a:solidFill>
                  <a:srgbClr val="CCFFFF"/>
                </a:solidFill>
                <a:latin typeface="Centaur" pitchFamily="18" charset="0"/>
              </a:rPr>
              <a:t>.</a:t>
            </a:r>
          </a:p>
          <a:p>
            <a:pPr algn="just"/>
            <a:endParaRPr lang="en-US" sz="2500" dirty="0">
              <a:solidFill>
                <a:srgbClr val="CCFFFF"/>
              </a:solidFill>
              <a:latin typeface="Centaur"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75</a:t>
            </a:fld>
            <a:endParaRPr lang="en-US"/>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381000"/>
            <a:ext cx="8229600" cy="5745163"/>
          </a:xfrm>
        </p:spPr>
        <p:txBody>
          <a:bodyPr>
            <a:noAutofit/>
          </a:bodyPr>
          <a:lstStyle/>
          <a:p>
            <a:pPr algn="just"/>
            <a:r>
              <a:rPr lang="en-US" sz="2500" dirty="0" smtClean="0">
                <a:solidFill>
                  <a:srgbClr val="CCFFFF"/>
                </a:solidFill>
                <a:latin typeface="Centaur" pitchFamily="18" charset="0"/>
              </a:rPr>
              <a:t>Howard M </a:t>
            </a:r>
            <a:r>
              <a:rPr lang="en-US" sz="2500" dirty="0" err="1" smtClean="0">
                <a:solidFill>
                  <a:srgbClr val="CCFFFF"/>
                </a:solidFill>
                <a:latin typeface="Centaur" pitchFamily="18" charset="0"/>
              </a:rPr>
              <a:t>Federspil</a:t>
            </a:r>
            <a:r>
              <a:rPr lang="en-US" sz="2500" dirty="0" smtClean="0">
                <a:solidFill>
                  <a:srgbClr val="CCFFFF"/>
                </a:solidFill>
                <a:latin typeface="Centaur" pitchFamily="18" charset="0"/>
              </a:rPr>
              <a:t>. (1970). </a:t>
            </a:r>
            <a:r>
              <a:rPr lang="en-US" sz="2500" i="1" dirty="0" err="1" smtClean="0">
                <a:solidFill>
                  <a:srgbClr val="CCFFFF"/>
                </a:solidFill>
                <a:latin typeface="Centaur" pitchFamily="18" charset="0"/>
              </a:rPr>
              <a:t>Persatuan</a:t>
            </a:r>
            <a:r>
              <a:rPr lang="en-US" sz="2500" i="1" dirty="0" smtClean="0">
                <a:solidFill>
                  <a:srgbClr val="CCFFFF"/>
                </a:solidFill>
                <a:latin typeface="Centaur" pitchFamily="18" charset="0"/>
              </a:rPr>
              <a:t> Islam; Islamic reform in Twentieth Century Indonesia. </a:t>
            </a:r>
            <a:r>
              <a:rPr lang="en-US" sz="2500" dirty="0" smtClean="0">
                <a:solidFill>
                  <a:srgbClr val="CCFFFF"/>
                </a:solidFill>
                <a:latin typeface="Centaur" pitchFamily="18" charset="0"/>
              </a:rPr>
              <a:t>Ithaca, New York., Modern Indonesia Project, Cornell University.</a:t>
            </a:r>
          </a:p>
          <a:p>
            <a:pPr algn="just"/>
            <a:r>
              <a:rPr lang="en-US" sz="2500" dirty="0" err="1" smtClean="0">
                <a:solidFill>
                  <a:srgbClr val="CCFFFF"/>
                </a:solidFill>
                <a:latin typeface="Centaur" pitchFamily="18" charset="0"/>
              </a:rPr>
              <a:t>Jusuf</a:t>
            </a:r>
            <a:r>
              <a:rPr lang="en-US" sz="2500" dirty="0" smtClean="0">
                <a:solidFill>
                  <a:srgbClr val="CCFFFF"/>
                </a:solidFill>
                <a:latin typeface="Centaur" pitchFamily="18" charset="0"/>
              </a:rPr>
              <a:t> Abdullah </a:t>
            </a:r>
            <a:r>
              <a:rPr lang="en-US" sz="2500" dirty="0" err="1" smtClean="0">
                <a:solidFill>
                  <a:srgbClr val="CCFFFF"/>
                </a:solidFill>
                <a:latin typeface="Centaur" pitchFamily="18" charset="0"/>
              </a:rPr>
              <a:t>Puar</a:t>
            </a:r>
            <a:r>
              <a:rPr lang="en-US" sz="2500" dirty="0" smtClean="0">
                <a:solidFill>
                  <a:srgbClr val="CCFFFF"/>
                </a:solidFill>
                <a:latin typeface="Centaur" pitchFamily="18" charset="0"/>
              </a:rPr>
              <a:t>. (1978). </a:t>
            </a:r>
            <a:r>
              <a:rPr lang="en-US" sz="2500" i="1" dirty="0" smtClean="0">
                <a:solidFill>
                  <a:srgbClr val="CCFFFF"/>
                </a:solidFill>
                <a:latin typeface="Centaur" pitchFamily="18" charset="0"/>
              </a:rPr>
              <a:t>Muhammad </a:t>
            </a:r>
            <a:r>
              <a:rPr lang="en-US" sz="2500" i="1" dirty="0" err="1" smtClean="0">
                <a:solidFill>
                  <a:srgbClr val="CCFFFF"/>
                </a:solidFill>
                <a:latin typeface="Centaur" pitchFamily="18" charset="0"/>
              </a:rPr>
              <a:t>Natsir</a:t>
            </a:r>
            <a:r>
              <a:rPr lang="en-US" sz="2500" i="1" dirty="0" smtClean="0">
                <a:solidFill>
                  <a:srgbClr val="CCFFFF"/>
                </a:solidFill>
                <a:latin typeface="Centaur" pitchFamily="18" charset="0"/>
              </a:rPr>
              <a:t> 70 </a:t>
            </a:r>
            <a:r>
              <a:rPr lang="en-US" sz="2500" i="1" dirty="0" err="1" smtClean="0">
                <a:solidFill>
                  <a:srgbClr val="CCFFFF"/>
                </a:solidFill>
                <a:latin typeface="Centaur" pitchFamily="18" charset="0"/>
              </a:rPr>
              <a:t>Tahun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Kenang-kenangan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Hidup</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Perjuangan</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Antara</a:t>
            </a:r>
            <a:r>
              <a:rPr lang="en-US" sz="2500" dirty="0" smtClean="0">
                <a:solidFill>
                  <a:srgbClr val="CCFFFF"/>
                </a:solidFill>
                <a:latin typeface="Centaur" pitchFamily="18" charset="0"/>
              </a:rPr>
              <a:t>.</a:t>
            </a:r>
          </a:p>
          <a:p>
            <a:pPr algn="just"/>
            <a:r>
              <a:rPr lang="en-US" sz="2500" dirty="0" err="1" smtClean="0">
                <a:solidFill>
                  <a:srgbClr val="CCFFFF"/>
                </a:solidFill>
                <a:latin typeface="Centaur" pitchFamily="18" charset="0"/>
              </a:rPr>
              <a:t>Luthfi</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Assyaukanie</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penyunting</a:t>
            </a:r>
            <a:r>
              <a:rPr lang="en-US" sz="2500" dirty="0" smtClean="0">
                <a:solidFill>
                  <a:srgbClr val="CCFFFF"/>
                </a:solidFill>
                <a:latin typeface="Centaur" pitchFamily="18" charset="0"/>
              </a:rPr>
              <a:t>). (2002). </a:t>
            </a:r>
            <a:r>
              <a:rPr lang="en-US" sz="2500" i="1" dirty="0" err="1" smtClean="0">
                <a:solidFill>
                  <a:srgbClr val="CCFFFF"/>
                </a:solidFill>
                <a:latin typeface="Centaur" pitchFamily="18" charset="0"/>
              </a:rPr>
              <a:t>Wajah</a:t>
            </a:r>
            <a:r>
              <a:rPr lang="en-US" sz="2500" i="1" dirty="0" smtClean="0">
                <a:solidFill>
                  <a:srgbClr val="CCFFFF"/>
                </a:solidFill>
                <a:latin typeface="Centaur" pitchFamily="18" charset="0"/>
              </a:rPr>
              <a:t> Liberal Islam Di Indonesia.</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Jaringan</a:t>
            </a:r>
            <a:r>
              <a:rPr lang="en-US" sz="2500" dirty="0" smtClean="0">
                <a:solidFill>
                  <a:srgbClr val="CCFFFF"/>
                </a:solidFill>
                <a:latin typeface="Centaur" pitchFamily="18" charset="0"/>
              </a:rPr>
              <a:t> Liberal Islam.</a:t>
            </a:r>
          </a:p>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 (1955). </a:t>
            </a:r>
            <a:r>
              <a:rPr lang="en-US" sz="2500" i="1" dirty="0" smtClean="0">
                <a:solidFill>
                  <a:srgbClr val="CCFFFF"/>
                </a:solidFill>
                <a:latin typeface="Centaur" pitchFamily="18" charset="0"/>
              </a:rPr>
              <a:t>Capita Selecta.</a:t>
            </a:r>
            <a:r>
              <a:rPr lang="en-US" sz="2500" dirty="0" smtClean="0">
                <a:solidFill>
                  <a:srgbClr val="CCFFFF"/>
                </a:solidFill>
                <a:latin typeface="Centaur" pitchFamily="18" charset="0"/>
              </a:rPr>
              <a:t> Djakarta: </a:t>
            </a:r>
            <a:r>
              <a:rPr lang="en-US" sz="2500" dirty="0" err="1" smtClean="0">
                <a:solidFill>
                  <a:srgbClr val="CCFFFF"/>
                </a:solidFill>
                <a:latin typeface="Centaur" pitchFamily="18" charset="0"/>
              </a:rPr>
              <a:t>Bulan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Bintang</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Tjetakan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ketiga</a:t>
            </a:r>
            <a:r>
              <a:rPr lang="en-US" sz="2500" dirty="0" smtClean="0">
                <a:solidFill>
                  <a:srgbClr val="CCFFFF"/>
                </a:solidFill>
                <a:latin typeface="Centaur" pitchFamily="18" charset="0"/>
              </a:rPr>
              <a:t>, 1973.</a:t>
            </a:r>
          </a:p>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 (1980). </a:t>
            </a:r>
            <a:r>
              <a:rPr lang="en-US" sz="2500" i="1" dirty="0" err="1" smtClean="0">
                <a:solidFill>
                  <a:srgbClr val="CCFFFF"/>
                </a:solidFill>
                <a:latin typeface="Centaur" pitchFamily="18" charset="0"/>
              </a:rPr>
              <a:t>Fiqhud-Da‘wah</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Singapura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Pustaka</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Nasional</a:t>
            </a:r>
            <a:r>
              <a:rPr lang="en-US" sz="2500" dirty="0" smtClean="0">
                <a:solidFill>
                  <a:srgbClr val="CCFFFF"/>
                </a:solidFill>
                <a:latin typeface="Centaur" pitchFamily="18" charset="0"/>
              </a:rPr>
              <a:t> PTE LTD.</a:t>
            </a:r>
          </a:p>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 (1980). </a:t>
            </a:r>
            <a:r>
              <a:rPr lang="en-US" sz="2500" i="1" dirty="0" smtClean="0">
                <a:solidFill>
                  <a:srgbClr val="CCFFFF"/>
                </a:solidFill>
                <a:latin typeface="Centaur" pitchFamily="18" charset="0"/>
              </a:rPr>
              <a:t>Islam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Kristen </a:t>
            </a:r>
            <a:r>
              <a:rPr lang="en-US" sz="2500" i="1" dirty="0" err="1" smtClean="0">
                <a:solidFill>
                  <a:srgbClr val="CCFFFF"/>
                </a:solidFill>
                <a:latin typeface="Centaur" pitchFamily="18" charset="0"/>
              </a:rPr>
              <a:t>di</a:t>
            </a:r>
            <a:r>
              <a:rPr lang="en-US" sz="2500" i="1" dirty="0" smtClean="0">
                <a:solidFill>
                  <a:srgbClr val="CCFFFF"/>
                </a:solidFill>
                <a:latin typeface="Centaur" pitchFamily="18" charset="0"/>
              </a:rPr>
              <a:t> Indonesia.</a:t>
            </a:r>
            <a:r>
              <a:rPr lang="en-US" sz="2500" dirty="0" smtClean="0">
                <a:solidFill>
                  <a:srgbClr val="CCFFFF"/>
                </a:solidFill>
                <a:latin typeface="Centaur" pitchFamily="18" charset="0"/>
              </a:rPr>
              <a:t> Jakarta: Media </a:t>
            </a:r>
            <a:r>
              <a:rPr lang="en-US" sz="2500" dirty="0" err="1" smtClean="0">
                <a:solidFill>
                  <a:srgbClr val="CCFFFF"/>
                </a:solidFill>
                <a:latin typeface="Centaur" pitchFamily="18" charset="0"/>
              </a:rPr>
              <a:t>Dakwah</a:t>
            </a:r>
            <a:r>
              <a:rPr lang="en-US" sz="2500" dirty="0" smtClean="0">
                <a:solidFill>
                  <a:srgbClr val="CCFFFF"/>
                </a:solidFill>
                <a:latin typeface="Centaur" pitchFamily="18" charset="0"/>
              </a:rPr>
              <a:t>.</a:t>
            </a:r>
          </a:p>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.(1980). </a:t>
            </a:r>
            <a:r>
              <a:rPr lang="en-US" sz="2500" i="1" dirty="0" err="1" smtClean="0">
                <a:solidFill>
                  <a:srgbClr val="CCFFFF"/>
                </a:solidFill>
                <a:latin typeface="Centaur" pitchFamily="18" charset="0"/>
              </a:rPr>
              <a:t>Mencari</a:t>
            </a:r>
            <a:r>
              <a:rPr lang="en-US" sz="2500" i="1" dirty="0" smtClean="0">
                <a:solidFill>
                  <a:srgbClr val="CCFFFF"/>
                </a:solidFill>
                <a:latin typeface="Centaur" pitchFamily="18" charset="0"/>
              </a:rPr>
              <a:t> Modus </a:t>
            </a:r>
            <a:r>
              <a:rPr lang="en-US" sz="2500" i="1" dirty="0" err="1" smtClean="0">
                <a:solidFill>
                  <a:srgbClr val="CCFFFF"/>
                </a:solidFill>
                <a:latin typeface="Centaur" pitchFamily="18" charset="0"/>
              </a:rPr>
              <a:t>Viviendi</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Antar</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Ummat</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Beragama</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di</a:t>
            </a:r>
            <a:r>
              <a:rPr lang="en-US" sz="2500" i="1" dirty="0" smtClean="0">
                <a:solidFill>
                  <a:srgbClr val="CCFFFF"/>
                </a:solidFill>
                <a:latin typeface="Centaur" pitchFamily="18" charset="0"/>
              </a:rPr>
              <a:t> Indonesia.</a:t>
            </a:r>
            <a:r>
              <a:rPr lang="en-US" sz="2500" dirty="0" smtClean="0">
                <a:solidFill>
                  <a:srgbClr val="CCFFFF"/>
                </a:solidFill>
                <a:latin typeface="Centaur" pitchFamily="18" charset="0"/>
              </a:rPr>
              <a:t> Jakarta: Media </a:t>
            </a:r>
            <a:r>
              <a:rPr lang="en-US" sz="2500" dirty="0" err="1" smtClean="0">
                <a:solidFill>
                  <a:srgbClr val="CCFFFF"/>
                </a:solidFill>
                <a:latin typeface="Centaur" pitchFamily="18" charset="0"/>
              </a:rPr>
              <a:t>Dakwah</a:t>
            </a:r>
            <a:r>
              <a:rPr lang="en-US" sz="2500" dirty="0" smtClean="0">
                <a:solidFill>
                  <a:srgbClr val="CCFFFF"/>
                </a:solidFill>
                <a:latin typeface="Centaur" pitchFamily="18" charset="0"/>
              </a:rPr>
              <a:t>.</a:t>
            </a:r>
          </a:p>
          <a:p>
            <a:pPr algn="just"/>
            <a:endParaRPr lang="en-US" sz="2500" dirty="0">
              <a:solidFill>
                <a:srgbClr val="CCFFFF"/>
              </a:solidFill>
              <a:latin typeface="Centaur"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76</a:t>
            </a:fld>
            <a:endParaRPr lang="en-US"/>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457200"/>
            <a:ext cx="8229600" cy="5867400"/>
          </a:xfrm>
        </p:spPr>
        <p:txBody>
          <a:bodyPr>
            <a:noAutofit/>
          </a:bodyPr>
          <a:lstStyle/>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 (1980). </a:t>
            </a:r>
            <a:r>
              <a:rPr lang="en-US" sz="2500" i="1" dirty="0" smtClean="0">
                <a:solidFill>
                  <a:srgbClr val="CCFFFF"/>
                </a:solidFill>
                <a:latin typeface="Centaur" pitchFamily="18" charset="0"/>
              </a:rPr>
              <a:t>Kumpulan </a:t>
            </a:r>
            <a:r>
              <a:rPr lang="en-US" sz="2500" i="1" dirty="0" err="1" smtClean="0">
                <a:solidFill>
                  <a:srgbClr val="CCFFFF"/>
                </a:solidFill>
                <a:latin typeface="Centaur" pitchFamily="18" charset="0"/>
              </a:rPr>
              <a:t>Khutbah</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Hari</a:t>
            </a:r>
            <a:r>
              <a:rPr lang="en-US" sz="2500" i="1" dirty="0" smtClean="0">
                <a:solidFill>
                  <a:srgbClr val="CCFFFF"/>
                </a:solidFill>
                <a:latin typeface="Centaur" pitchFamily="18" charset="0"/>
              </a:rPr>
              <a:t> Raya. </a:t>
            </a:r>
            <a:r>
              <a:rPr lang="en-US" sz="2500" dirty="0" smtClean="0">
                <a:solidFill>
                  <a:srgbClr val="CCFFFF"/>
                </a:solidFill>
                <a:latin typeface="Centaur" pitchFamily="18" charset="0"/>
              </a:rPr>
              <a:t>Jakarta: Media </a:t>
            </a:r>
            <a:r>
              <a:rPr lang="en-US" sz="2500" dirty="0" err="1" smtClean="0">
                <a:solidFill>
                  <a:srgbClr val="CCFFFF"/>
                </a:solidFill>
                <a:latin typeface="Centaur" pitchFamily="18" charset="0"/>
              </a:rPr>
              <a:t>Dakwah</a:t>
            </a:r>
            <a:r>
              <a:rPr lang="en-US" sz="2500" dirty="0" smtClean="0">
                <a:solidFill>
                  <a:srgbClr val="CCFFFF"/>
                </a:solidFill>
                <a:latin typeface="Centaur" pitchFamily="18" charset="0"/>
              </a:rPr>
              <a:t>.</a:t>
            </a:r>
          </a:p>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dll</a:t>
            </a:r>
            <a:r>
              <a:rPr lang="en-US" sz="2500" dirty="0" smtClean="0">
                <a:solidFill>
                  <a:srgbClr val="CCFFFF"/>
                </a:solidFill>
                <a:latin typeface="Centaur" pitchFamily="18" charset="0"/>
              </a:rPr>
              <a:t>. (1989</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Surat</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kepada</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Paus</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Yohanes</a:t>
            </a:r>
            <a:r>
              <a:rPr lang="en-US" sz="2500" i="1" dirty="0" smtClean="0">
                <a:solidFill>
                  <a:srgbClr val="CCFFFF"/>
                </a:solidFill>
                <a:latin typeface="Centaur" pitchFamily="18" charset="0"/>
              </a:rPr>
              <a:t> </a:t>
            </a:r>
            <a:r>
              <a:rPr lang="en-US" sz="2500" i="1" dirty="0" err="1" smtClean="0">
                <a:solidFill>
                  <a:srgbClr val="CCFFFF"/>
                </a:solidFill>
                <a:latin typeface="Centaur" pitchFamily="18" charset="0"/>
              </a:rPr>
              <a:t>Paulus</a:t>
            </a:r>
            <a:r>
              <a:rPr lang="en-US" sz="2500" i="1" dirty="0" smtClean="0">
                <a:solidFill>
                  <a:srgbClr val="CCFFFF"/>
                </a:solidFill>
                <a:latin typeface="Centaur" pitchFamily="18" charset="0"/>
              </a:rPr>
              <a:t> II.</a:t>
            </a:r>
            <a:r>
              <a:rPr lang="en-US" sz="2500" dirty="0" smtClean="0">
                <a:solidFill>
                  <a:srgbClr val="CCFFFF"/>
                </a:solidFill>
                <a:latin typeface="Centaur" pitchFamily="18" charset="0"/>
              </a:rPr>
              <a:t> Jakarta: </a:t>
            </a:r>
            <a:r>
              <a:rPr lang="en-US" sz="2500" dirty="0" err="1" smtClean="0">
                <a:solidFill>
                  <a:srgbClr val="CCFFFF"/>
                </a:solidFill>
                <a:latin typeface="Centaur" pitchFamily="18" charset="0"/>
              </a:rPr>
              <a:t>Dewan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D‘awah</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Islamiah</a:t>
            </a:r>
            <a:r>
              <a:rPr lang="en-US" sz="2500" dirty="0" smtClean="0">
                <a:solidFill>
                  <a:srgbClr val="CCFFFF"/>
                </a:solidFill>
                <a:latin typeface="Centaur" pitchFamily="18" charset="0"/>
              </a:rPr>
              <a:t> Indonesia.</a:t>
            </a:r>
          </a:p>
          <a:p>
            <a:pPr algn="just"/>
            <a:r>
              <a:rPr lang="en-US" sz="2500" dirty="0" smtClean="0">
                <a:solidFill>
                  <a:srgbClr val="CCFFFF"/>
                </a:solidFill>
                <a:latin typeface="Centaur" pitchFamily="18" charset="0"/>
              </a:rPr>
              <a:t>M. </a:t>
            </a:r>
            <a:r>
              <a:rPr lang="en-US" sz="2500" dirty="0" err="1" smtClean="0">
                <a:solidFill>
                  <a:srgbClr val="CCFFFF"/>
                </a:solidFill>
                <a:latin typeface="Centaur" pitchFamily="18" charset="0"/>
              </a:rPr>
              <a:t>Natsir</a:t>
            </a:r>
            <a:r>
              <a:rPr lang="en-US" sz="2500" dirty="0" smtClean="0">
                <a:solidFill>
                  <a:srgbClr val="CCFFFF"/>
                </a:solidFill>
                <a:latin typeface="Centaur" pitchFamily="18" charset="0"/>
              </a:rPr>
              <a:t>. (1998). </a:t>
            </a:r>
            <a:r>
              <a:rPr lang="en-US" sz="2500" i="1" dirty="0" smtClean="0">
                <a:solidFill>
                  <a:srgbClr val="CCFFFF"/>
                </a:solidFill>
                <a:latin typeface="Centaur" pitchFamily="18" charset="0"/>
              </a:rPr>
              <a:t>Islam </a:t>
            </a:r>
            <a:r>
              <a:rPr lang="en-US" sz="2500" i="1" dirty="0" err="1" smtClean="0">
                <a:solidFill>
                  <a:srgbClr val="CCFFFF"/>
                </a:solidFill>
                <a:latin typeface="Centaur" pitchFamily="18" charset="0"/>
              </a:rPr>
              <a:t>dan</a:t>
            </a:r>
            <a:r>
              <a:rPr lang="en-US" sz="2500" i="1" dirty="0" smtClean="0">
                <a:solidFill>
                  <a:srgbClr val="CCFFFF"/>
                </a:solidFill>
                <a:latin typeface="Centaur" pitchFamily="18" charset="0"/>
              </a:rPr>
              <a:t> Akal </a:t>
            </a:r>
            <a:r>
              <a:rPr lang="en-US" sz="2500" i="1" dirty="0" err="1" smtClean="0">
                <a:solidFill>
                  <a:srgbClr val="CCFFFF"/>
                </a:solidFill>
                <a:latin typeface="Centaur" pitchFamily="18" charset="0"/>
              </a:rPr>
              <a:t>Merdeka</a:t>
            </a:r>
            <a:r>
              <a:rPr lang="en-US" sz="2500" i="1" dirty="0" smtClean="0">
                <a:solidFill>
                  <a:srgbClr val="CCFFFF"/>
                </a:solidFill>
                <a:latin typeface="Centaur" pitchFamily="18" charset="0"/>
              </a:rPr>
              <a:t>.</a:t>
            </a:r>
            <a:r>
              <a:rPr lang="en-US" sz="2500" dirty="0" smtClean="0">
                <a:solidFill>
                  <a:srgbClr val="CCFFFF"/>
                </a:solidFill>
                <a:latin typeface="Centaur" pitchFamily="18" charset="0"/>
              </a:rPr>
              <a:t> Jakarta: Media </a:t>
            </a:r>
            <a:r>
              <a:rPr lang="en-US" sz="2500" dirty="0" err="1" smtClean="0">
                <a:solidFill>
                  <a:srgbClr val="CCFFFF"/>
                </a:solidFill>
                <a:latin typeface="Centaur" pitchFamily="18" charset="0"/>
              </a:rPr>
              <a:t>Dakwah</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Cetakan</a:t>
            </a:r>
            <a:r>
              <a:rPr lang="en-US" sz="2500" dirty="0" smtClean="0">
                <a:solidFill>
                  <a:srgbClr val="CCFFFF"/>
                </a:solidFill>
                <a:latin typeface="Centaur" pitchFamily="18" charset="0"/>
              </a:rPr>
              <a:t> </a:t>
            </a:r>
            <a:r>
              <a:rPr lang="en-US" sz="2500" dirty="0" err="1" smtClean="0">
                <a:solidFill>
                  <a:srgbClr val="CCFFFF"/>
                </a:solidFill>
                <a:latin typeface="Centaur" pitchFamily="18" charset="0"/>
              </a:rPr>
              <a:t>Pertama</a:t>
            </a:r>
            <a:r>
              <a:rPr lang="en-US" sz="2500" dirty="0" smtClean="0">
                <a:solidFill>
                  <a:srgbClr val="CCFFFF"/>
                </a:solidFill>
                <a:latin typeface="Centaur" pitchFamily="18" charset="0"/>
              </a:rPr>
              <a:t>, 1947.</a:t>
            </a:r>
          </a:p>
          <a:p>
            <a:pPr algn="just"/>
            <a:r>
              <a:rPr lang="en-US" sz="2500" dirty="0" smtClean="0">
                <a:solidFill>
                  <a:srgbClr val="CCFFFF"/>
                </a:solidFill>
                <a:latin typeface="Centaur" pitchFamily="18" charset="0"/>
              </a:rPr>
              <a:t>Mark R. Woodward (ed.). (1996). </a:t>
            </a:r>
            <a:r>
              <a:rPr lang="en-US" sz="2500" i="1" dirty="0" smtClean="0">
                <a:solidFill>
                  <a:srgbClr val="CCFFFF"/>
                </a:solidFill>
                <a:latin typeface="Centaur" pitchFamily="18" charset="0"/>
              </a:rPr>
              <a:t>Toward a New Paradigm Recent Developments in Indonesia Islamic Thought.</a:t>
            </a:r>
            <a:r>
              <a:rPr lang="en-US" sz="2500" dirty="0" smtClean="0">
                <a:solidFill>
                  <a:srgbClr val="CCFFFF"/>
                </a:solidFill>
                <a:latin typeface="Centaur" pitchFamily="18" charset="0"/>
              </a:rPr>
              <a:t> Arizona: Arizona State University.</a:t>
            </a:r>
          </a:p>
          <a:p>
            <a:pPr algn="just"/>
            <a:r>
              <a:rPr lang="en-US" sz="2500" i="1" dirty="0" smtClean="0">
                <a:solidFill>
                  <a:srgbClr val="CCFFFF"/>
                </a:solidFill>
                <a:latin typeface="Centaur" pitchFamily="18" charset="0"/>
              </a:rPr>
              <a:t>Moderation in Islam in the Context of Muslim Community in Singapore</a:t>
            </a:r>
            <a:r>
              <a:rPr lang="en-US" sz="2500" dirty="0" smtClean="0">
                <a:solidFill>
                  <a:srgbClr val="CCFFFF"/>
                </a:solidFill>
                <a:latin typeface="Centaur" pitchFamily="18" charset="0"/>
              </a:rPr>
              <a:t> (2004). Singapore: </a:t>
            </a:r>
            <a:r>
              <a:rPr lang="en-US" sz="2500" dirty="0" err="1" smtClean="0">
                <a:solidFill>
                  <a:srgbClr val="CCFFFF"/>
                </a:solidFill>
                <a:latin typeface="Centaur" pitchFamily="18" charset="0"/>
              </a:rPr>
              <a:t>Pergas</a:t>
            </a:r>
            <a:r>
              <a:rPr lang="en-US" sz="2500" dirty="0" smtClean="0">
                <a:solidFill>
                  <a:srgbClr val="CCFFFF"/>
                </a:solidFill>
                <a:latin typeface="Centaur" pitchFamily="18" charset="0"/>
              </a:rPr>
              <a:t>.</a:t>
            </a:r>
          </a:p>
          <a:p>
            <a:pPr algn="just"/>
            <a:r>
              <a:rPr lang="en-US" sz="2500" dirty="0" smtClean="0">
                <a:solidFill>
                  <a:srgbClr val="CCFFFF"/>
                </a:solidFill>
                <a:latin typeface="Centaur" pitchFamily="18" charset="0"/>
              </a:rPr>
              <a:t>Mohammed </a:t>
            </a:r>
            <a:r>
              <a:rPr lang="en-US" sz="2500" dirty="0" err="1" smtClean="0">
                <a:solidFill>
                  <a:srgbClr val="CCFFFF"/>
                </a:solidFill>
                <a:latin typeface="Centaur" pitchFamily="18" charset="0"/>
              </a:rPr>
              <a:t>Arkoun</a:t>
            </a:r>
            <a:r>
              <a:rPr lang="en-US" sz="2500" dirty="0" smtClean="0">
                <a:solidFill>
                  <a:srgbClr val="CCFFFF"/>
                </a:solidFill>
                <a:latin typeface="Centaur" pitchFamily="18" charset="0"/>
              </a:rPr>
              <a:t>. (1994). </a:t>
            </a:r>
            <a:r>
              <a:rPr lang="en-US" sz="2500" i="1" dirty="0" smtClean="0">
                <a:solidFill>
                  <a:srgbClr val="CCFFFF"/>
                </a:solidFill>
                <a:latin typeface="Centaur" pitchFamily="18" charset="0"/>
              </a:rPr>
              <a:t>Rethinking Islam Common Questions, Uncommon Answers</a:t>
            </a:r>
            <a:r>
              <a:rPr lang="en-US" sz="2500" dirty="0" smtClean="0">
                <a:solidFill>
                  <a:srgbClr val="CCFFFF"/>
                </a:solidFill>
                <a:latin typeface="Centaur" pitchFamily="18" charset="0"/>
              </a:rPr>
              <a:t> UK: </a:t>
            </a:r>
            <a:r>
              <a:rPr lang="en-US" sz="2500" dirty="0" err="1" smtClean="0">
                <a:solidFill>
                  <a:srgbClr val="CCFFFF"/>
                </a:solidFill>
                <a:latin typeface="Centaur" pitchFamily="18" charset="0"/>
              </a:rPr>
              <a:t>Westview</a:t>
            </a:r>
            <a:r>
              <a:rPr lang="en-US" sz="2500" dirty="0" smtClean="0">
                <a:solidFill>
                  <a:srgbClr val="CCFFFF"/>
                </a:solidFill>
                <a:latin typeface="Centaur" pitchFamily="18" charset="0"/>
              </a:rPr>
              <a:t> Press.</a:t>
            </a:r>
          </a:p>
          <a:p>
            <a:pPr algn="just"/>
            <a:r>
              <a:rPr lang="en-US" sz="2500" dirty="0" smtClean="0">
                <a:solidFill>
                  <a:srgbClr val="CCFFFF"/>
                </a:solidFill>
                <a:latin typeface="Centaur" pitchFamily="18" charset="0"/>
              </a:rPr>
              <a:t>Muhammad </a:t>
            </a:r>
            <a:r>
              <a:rPr lang="en-US" sz="2500" dirty="0" err="1" smtClean="0">
                <a:solidFill>
                  <a:srgbClr val="CCFFFF"/>
                </a:solidFill>
                <a:latin typeface="Centaur" pitchFamily="18" charset="0"/>
              </a:rPr>
              <a:t>Iqbal</a:t>
            </a:r>
            <a:r>
              <a:rPr lang="en-US" sz="2500" dirty="0" smtClean="0">
                <a:solidFill>
                  <a:srgbClr val="CCFFFF"/>
                </a:solidFill>
                <a:latin typeface="Centaur" pitchFamily="18" charset="0"/>
              </a:rPr>
              <a:t>. (1968 reprint). </a:t>
            </a:r>
            <a:r>
              <a:rPr lang="en-US" sz="2500" i="1" dirty="0" smtClean="0">
                <a:solidFill>
                  <a:srgbClr val="CCFFFF"/>
                </a:solidFill>
                <a:latin typeface="Centaur" pitchFamily="18" charset="0"/>
              </a:rPr>
              <a:t>The Reconstruction of Religious Thought In Islam.</a:t>
            </a:r>
            <a:r>
              <a:rPr lang="en-US" sz="2500" dirty="0" smtClean="0">
                <a:solidFill>
                  <a:srgbClr val="CCFFFF"/>
                </a:solidFill>
                <a:latin typeface="Centaur" pitchFamily="18" charset="0"/>
              </a:rPr>
              <a:t> Lahore: SH. Muhammad </a:t>
            </a:r>
            <a:r>
              <a:rPr lang="en-US" sz="2500" dirty="0" err="1" smtClean="0">
                <a:solidFill>
                  <a:srgbClr val="CCFFFF"/>
                </a:solidFill>
                <a:latin typeface="Centaur" pitchFamily="18" charset="0"/>
              </a:rPr>
              <a:t>Ashraf</a:t>
            </a:r>
            <a:r>
              <a:rPr lang="en-US" sz="2500" dirty="0" smtClean="0">
                <a:solidFill>
                  <a:srgbClr val="CCFFFF"/>
                </a:solidFill>
                <a:latin typeface="Centaur" pitchFamily="18" charset="0"/>
              </a:rPr>
              <a:t>.</a:t>
            </a:r>
          </a:p>
          <a:p>
            <a:pPr algn="just"/>
            <a:endParaRPr lang="en-US" sz="2500" dirty="0" smtClean="0">
              <a:solidFill>
                <a:srgbClr val="CCFFFF"/>
              </a:solidFill>
              <a:latin typeface="Centaur" pitchFamily="18" charset="0"/>
            </a:endParaRPr>
          </a:p>
          <a:p>
            <a:pPr algn="just"/>
            <a:endParaRPr lang="en-US" sz="2500" dirty="0" smtClean="0">
              <a:solidFill>
                <a:srgbClr val="CCFFFF"/>
              </a:solidFill>
              <a:latin typeface="Centaur" pitchFamily="18" charset="0"/>
            </a:endParaRPr>
          </a:p>
          <a:p>
            <a:pPr algn="just"/>
            <a:endParaRPr lang="en-US" sz="2500" dirty="0">
              <a:solidFill>
                <a:srgbClr val="CCFFFF"/>
              </a:solidFill>
              <a:latin typeface="Centaur"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77</a:t>
            </a:fld>
            <a:endParaRPr lang="en-US"/>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609600"/>
            <a:ext cx="8229600" cy="5867400"/>
          </a:xfrm>
        </p:spPr>
        <p:txBody>
          <a:bodyPr>
            <a:normAutofit fontScale="85000" lnSpcReduction="20000"/>
          </a:bodyPr>
          <a:lstStyle/>
          <a:p>
            <a:pPr algn="just"/>
            <a:r>
              <a:rPr lang="en-US" dirty="0" err="1" smtClean="0">
                <a:solidFill>
                  <a:srgbClr val="CCFFFF"/>
                </a:solidFill>
                <a:latin typeface="Centaur" pitchFamily="18" charset="0"/>
              </a:rPr>
              <a:t>Nurcholish</a:t>
            </a:r>
            <a:r>
              <a:rPr lang="en-US" dirty="0" smtClean="0">
                <a:solidFill>
                  <a:srgbClr val="CCFFFF"/>
                </a:solidFill>
                <a:latin typeface="Centaur" pitchFamily="18" charset="0"/>
              </a:rPr>
              <a:t> </a:t>
            </a:r>
            <a:r>
              <a:rPr lang="en-US" dirty="0" err="1" smtClean="0">
                <a:solidFill>
                  <a:srgbClr val="CCFFFF"/>
                </a:solidFill>
                <a:latin typeface="Centaur" pitchFamily="18" charset="0"/>
              </a:rPr>
              <a:t>Madjid</a:t>
            </a:r>
            <a:r>
              <a:rPr lang="en-US" dirty="0" smtClean="0">
                <a:solidFill>
                  <a:srgbClr val="CCFFFF"/>
                </a:solidFill>
                <a:latin typeface="Centaur" pitchFamily="18" charset="0"/>
              </a:rPr>
              <a:t>, </a:t>
            </a:r>
            <a:r>
              <a:rPr lang="en-US" i="1" dirty="0" smtClean="0">
                <a:solidFill>
                  <a:srgbClr val="CCFFFF"/>
                </a:solidFill>
                <a:latin typeface="Centaur" pitchFamily="18" charset="0"/>
              </a:rPr>
              <a:t>et. al.</a:t>
            </a:r>
            <a:r>
              <a:rPr lang="en-US" dirty="0" smtClean="0">
                <a:solidFill>
                  <a:srgbClr val="CCFFFF"/>
                </a:solidFill>
                <a:latin typeface="Centaur" pitchFamily="18" charset="0"/>
              </a:rPr>
              <a:t> (2004). </a:t>
            </a:r>
            <a:r>
              <a:rPr lang="en-US" i="1" dirty="0" err="1" smtClean="0">
                <a:solidFill>
                  <a:srgbClr val="CCFFFF"/>
                </a:solidFill>
                <a:latin typeface="Centaur" pitchFamily="18" charset="0"/>
              </a:rPr>
              <a:t>Fiqh</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Lintas</a:t>
            </a:r>
            <a:r>
              <a:rPr lang="en-US" i="1" dirty="0" smtClean="0">
                <a:solidFill>
                  <a:srgbClr val="CCFFFF"/>
                </a:solidFill>
                <a:latin typeface="Centaur" pitchFamily="18" charset="0"/>
              </a:rPr>
              <a:t> Agama,</a:t>
            </a:r>
            <a:r>
              <a:rPr lang="en-US" dirty="0" smtClean="0">
                <a:solidFill>
                  <a:srgbClr val="CCFFFF"/>
                </a:solidFill>
                <a:latin typeface="Centaur" pitchFamily="18" charset="0"/>
              </a:rPr>
              <a:t> </a:t>
            </a:r>
            <a:r>
              <a:rPr lang="en-US" dirty="0" err="1" smtClean="0">
                <a:solidFill>
                  <a:srgbClr val="CCFFFF"/>
                </a:solidFill>
                <a:latin typeface="Centaur" pitchFamily="18" charset="0"/>
              </a:rPr>
              <a:t>Membangun</a:t>
            </a:r>
            <a:r>
              <a:rPr lang="en-US" dirty="0" smtClean="0">
                <a:solidFill>
                  <a:srgbClr val="CCFFFF"/>
                </a:solidFill>
                <a:latin typeface="Centaur" pitchFamily="18" charset="0"/>
              </a:rPr>
              <a:t> </a:t>
            </a:r>
            <a:r>
              <a:rPr lang="en-US" dirty="0" err="1" smtClean="0">
                <a:solidFill>
                  <a:srgbClr val="CCFFFF"/>
                </a:solidFill>
                <a:latin typeface="Centaur" pitchFamily="18" charset="0"/>
              </a:rPr>
              <a:t>Masyarakat</a:t>
            </a:r>
            <a:r>
              <a:rPr lang="en-US" dirty="0" smtClean="0">
                <a:solidFill>
                  <a:srgbClr val="CCFFFF"/>
                </a:solidFill>
                <a:latin typeface="Centaur" pitchFamily="18" charset="0"/>
              </a:rPr>
              <a:t> </a:t>
            </a:r>
            <a:r>
              <a:rPr lang="en-US" dirty="0" err="1" smtClean="0">
                <a:solidFill>
                  <a:srgbClr val="CCFFFF"/>
                </a:solidFill>
                <a:latin typeface="Centaur" pitchFamily="18" charset="0"/>
              </a:rPr>
              <a:t>Inklusif-Pluralis</a:t>
            </a:r>
            <a:r>
              <a:rPr lang="en-US" dirty="0" smtClean="0">
                <a:solidFill>
                  <a:srgbClr val="CCFFFF"/>
                </a:solidFill>
                <a:latin typeface="Centaur" pitchFamily="18" charset="0"/>
              </a:rPr>
              <a:t>. Jakarta: </a:t>
            </a:r>
            <a:r>
              <a:rPr lang="en-US" dirty="0" err="1" smtClean="0">
                <a:solidFill>
                  <a:srgbClr val="CCFFFF"/>
                </a:solidFill>
                <a:latin typeface="Centaur" pitchFamily="18" charset="0"/>
              </a:rPr>
              <a:t>Yayasan</a:t>
            </a:r>
            <a:r>
              <a:rPr lang="en-US" dirty="0" smtClean="0">
                <a:solidFill>
                  <a:srgbClr val="CCFFFF"/>
                </a:solidFill>
                <a:latin typeface="Centaur" pitchFamily="18" charset="0"/>
              </a:rPr>
              <a:t> </a:t>
            </a:r>
            <a:r>
              <a:rPr lang="en-US" dirty="0" err="1" smtClean="0">
                <a:solidFill>
                  <a:srgbClr val="CCFFFF"/>
                </a:solidFill>
                <a:latin typeface="Centaur" pitchFamily="18" charset="0"/>
              </a:rPr>
              <a:t>Wakaf</a:t>
            </a:r>
            <a:r>
              <a:rPr lang="en-US" dirty="0" smtClean="0">
                <a:solidFill>
                  <a:srgbClr val="CCFFFF"/>
                </a:solidFill>
                <a:latin typeface="Centaur" pitchFamily="18" charset="0"/>
              </a:rPr>
              <a:t> </a:t>
            </a:r>
            <a:r>
              <a:rPr lang="en-US" dirty="0" err="1" smtClean="0">
                <a:solidFill>
                  <a:srgbClr val="CCFFFF"/>
                </a:solidFill>
                <a:latin typeface="Centaur" pitchFamily="18" charset="0"/>
              </a:rPr>
              <a:t>Paramadina</a:t>
            </a:r>
            <a:r>
              <a:rPr lang="en-US" dirty="0" smtClean="0">
                <a:solidFill>
                  <a:srgbClr val="CCFFFF"/>
                </a:solidFill>
                <a:latin typeface="Centaur" pitchFamily="18" charset="0"/>
              </a:rPr>
              <a:t> </a:t>
            </a:r>
            <a:r>
              <a:rPr lang="en-US" dirty="0" err="1" smtClean="0">
                <a:solidFill>
                  <a:srgbClr val="CCFFFF"/>
                </a:solidFill>
                <a:latin typeface="Centaur" pitchFamily="18" charset="0"/>
              </a:rPr>
              <a:t>berkerjasama</a:t>
            </a:r>
            <a:r>
              <a:rPr lang="en-US" dirty="0" smtClean="0">
                <a:solidFill>
                  <a:srgbClr val="CCFFFF"/>
                </a:solidFill>
                <a:latin typeface="Centaur" pitchFamily="18" charset="0"/>
              </a:rPr>
              <a:t> </a:t>
            </a:r>
            <a:r>
              <a:rPr lang="en-US" dirty="0" err="1" smtClean="0">
                <a:solidFill>
                  <a:srgbClr val="CCFFFF"/>
                </a:solidFill>
                <a:latin typeface="Centaur" pitchFamily="18" charset="0"/>
              </a:rPr>
              <a:t>dengan</a:t>
            </a:r>
            <a:r>
              <a:rPr lang="en-US" dirty="0" smtClean="0">
                <a:solidFill>
                  <a:srgbClr val="CCFFFF"/>
                </a:solidFill>
                <a:latin typeface="Centaur" pitchFamily="18" charset="0"/>
              </a:rPr>
              <a:t> The Asia Foundation.</a:t>
            </a:r>
          </a:p>
          <a:p>
            <a:pPr algn="just"/>
            <a:r>
              <a:rPr lang="en-US" dirty="0" err="1" smtClean="0">
                <a:solidFill>
                  <a:srgbClr val="CCFFFF"/>
                </a:solidFill>
                <a:latin typeface="Centaur" pitchFamily="18" charset="0"/>
              </a:rPr>
              <a:t>Siddiq</a:t>
            </a:r>
            <a:r>
              <a:rPr lang="en-US" dirty="0" smtClean="0">
                <a:solidFill>
                  <a:srgbClr val="CCFFFF"/>
                </a:solidFill>
                <a:latin typeface="Centaur" pitchFamily="18" charset="0"/>
              </a:rPr>
              <a:t> </a:t>
            </a:r>
            <a:r>
              <a:rPr lang="en-US" dirty="0" err="1" smtClean="0">
                <a:solidFill>
                  <a:srgbClr val="CCFFFF"/>
                </a:solidFill>
                <a:latin typeface="Centaur" pitchFamily="18" charset="0"/>
              </a:rPr>
              <a:t>Fadil</a:t>
            </a:r>
            <a:r>
              <a:rPr lang="en-US" dirty="0" smtClean="0">
                <a:solidFill>
                  <a:srgbClr val="CCFFFF"/>
                </a:solidFill>
                <a:latin typeface="Centaur" pitchFamily="18" charset="0"/>
              </a:rPr>
              <a:t>. (1988). </a:t>
            </a:r>
            <a:r>
              <a:rPr lang="en-US" i="1" dirty="0" smtClean="0">
                <a:solidFill>
                  <a:srgbClr val="CCFFFF"/>
                </a:solidFill>
                <a:latin typeface="Centaur" pitchFamily="18" charset="0"/>
              </a:rPr>
              <a:t>“</a:t>
            </a:r>
            <a:r>
              <a:rPr lang="en-US" i="1" dirty="0" err="1" smtClean="0">
                <a:solidFill>
                  <a:srgbClr val="CCFFFF"/>
                </a:solidFill>
                <a:latin typeface="Centaur" pitchFamily="18" charset="0"/>
              </a:rPr>
              <a:t>Gerakan</a:t>
            </a:r>
            <a:r>
              <a:rPr lang="en-US" i="1" dirty="0" smtClean="0">
                <a:solidFill>
                  <a:srgbClr val="CCFFFF"/>
                </a:solidFill>
                <a:latin typeface="Centaur" pitchFamily="18" charset="0"/>
              </a:rPr>
              <a:t> Islam </a:t>
            </a:r>
            <a:r>
              <a:rPr lang="en-US" i="1" dirty="0" err="1" smtClean="0">
                <a:solidFill>
                  <a:srgbClr val="CCFFFF"/>
                </a:solidFill>
                <a:latin typeface="Centaur" pitchFamily="18" charset="0"/>
              </a:rPr>
              <a:t>di</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Dunia</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Melayu</a:t>
            </a:r>
            <a:r>
              <a:rPr lang="en-US" i="1" dirty="0" smtClean="0">
                <a:solidFill>
                  <a:srgbClr val="CCFFFF"/>
                </a:solidFill>
                <a:latin typeface="Centaur" pitchFamily="18" charset="0"/>
              </a:rPr>
              <a:t> – </a:t>
            </a:r>
            <a:r>
              <a:rPr lang="en-US" i="1" dirty="0" err="1" smtClean="0">
                <a:solidFill>
                  <a:srgbClr val="CCFFFF"/>
                </a:solidFill>
                <a:latin typeface="Centaur" pitchFamily="18" charset="0"/>
              </a:rPr>
              <a:t>Tuntutan</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Zaman</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dan</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Cabaran</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Lingkungannya</a:t>
            </a:r>
            <a:r>
              <a:rPr lang="en-US" dirty="0" smtClean="0">
                <a:solidFill>
                  <a:srgbClr val="CCFFFF"/>
                </a:solidFill>
                <a:latin typeface="Centaur" pitchFamily="18" charset="0"/>
              </a:rPr>
              <a:t>” </a:t>
            </a:r>
            <a:r>
              <a:rPr lang="en-US" dirty="0" err="1" smtClean="0">
                <a:solidFill>
                  <a:srgbClr val="CCFFFF"/>
                </a:solidFill>
                <a:latin typeface="Centaur" pitchFamily="18" charset="0"/>
              </a:rPr>
              <a:t>dalam</a:t>
            </a:r>
            <a:r>
              <a:rPr lang="en-US" dirty="0" smtClean="0">
                <a:solidFill>
                  <a:srgbClr val="CCFFFF"/>
                </a:solidFill>
                <a:latin typeface="Centaur" pitchFamily="18" charset="0"/>
              </a:rPr>
              <a:t> </a:t>
            </a:r>
            <a:r>
              <a:rPr lang="en-US" dirty="0" err="1" smtClean="0">
                <a:solidFill>
                  <a:srgbClr val="CCFFFF"/>
                </a:solidFill>
                <a:latin typeface="Centaur" pitchFamily="18" charset="0"/>
              </a:rPr>
              <a:t>Endang</a:t>
            </a:r>
            <a:r>
              <a:rPr lang="en-US" dirty="0" smtClean="0">
                <a:solidFill>
                  <a:srgbClr val="CCFFFF"/>
                </a:solidFill>
                <a:latin typeface="Centaur" pitchFamily="18" charset="0"/>
              </a:rPr>
              <a:t> </a:t>
            </a:r>
            <a:r>
              <a:rPr lang="en-US" dirty="0" err="1" smtClean="0">
                <a:solidFill>
                  <a:srgbClr val="CCFFFF"/>
                </a:solidFill>
                <a:latin typeface="Centaur" pitchFamily="18" charset="0"/>
              </a:rPr>
              <a:t>Saifuddin</a:t>
            </a:r>
            <a:r>
              <a:rPr lang="en-US" dirty="0" smtClean="0">
                <a:solidFill>
                  <a:srgbClr val="CCFFFF"/>
                </a:solidFill>
                <a:latin typeface="Centaur" pitchFamily="18" charset="0"/>
              </a:rPr>
              <a:t> </a:t>
            </a:r>
            <a:r>
              <a:rPr lang="en-US" dirty="0" err="1" smtClean="0">
                <a:solidFill>
                  <a:srgbClr val="CCFFFF"/>
                </a:solidFill>
                <a:latin typeface="Centaur" pitchFamily="18" charset="0"/>
              </a:rPr>
              <a:t>Ansari</a:t>
            </a:r>
            <a:r>
              <a:rPr lang="en-US" dirty="0" smtClean="0">
                <a:solidFill>
                  <a:srgbClr val="CCFFFF"/>
                </a:solidFill>
                <a:latin typeface="Centaur" pitchFamily="18" charset="0"/>
              </a:rPr>
              <a:t> (ed.). Pak </a:t>
            </a:r>
            <a:r>
              <a:rPr lang="en-US" dirty="0" err="1" smtClean="0">
                <a:solidFill>
                  <a:srgbClr val="CCFFFF"/>
                </a:solidFill>
                <a:latin typeface="Centaur" pitchFamily="18" charset="0"/>
              </a:rPr>
              <a:t>Natsir</a:t>
            </a:r>
            <a:r>
              <a:rPr lang="en-US" dirty="0" smtClean="0">
                <a:solidFill>
                  <a:srgbClr val="CCFFFF"/>
                </a:solidFill>
                <a:latin typeface="Centaur" pitchFamily="18" charset="0"/>
              </a:rPr>
              <a:t> 80 </a:t>
            </a:r>
            <a:r>
              <a:rPr lang="en-US" dirty="0" err="1" smtClean="0">
                <a:solidFill>
                  <a:srgbClr val="CCFFFF"/>
                </a:solidFill>
                <a:latin typeface="Centaur" pitchFamily="18" charset="0"/>
              </a:rPr>
              <a:t>Tahun</a:t>
            </a:r>
            <a:r>
              <a:rPr lang="en-US" dirty="0" smtClean="0">
                <a:solidFill>
                  <a:srgbClr val="CCFFFF"/>
                </a:solidFill>
                <a:latin typeface="Centaur" pitchFamily="18" charset="0"/>
              </a:rPr>
              <a:t>, </a:t>
            </a:r>
            <a:r>
              <a:rPr lang="en-US" dirty="0" err="1" smtClean="0">
                <a:solidFill>
                  <a:srgbClr val="CCFFFF"/>
                </a:solidFill>
                <a:latin typeface="Centaur" pitchFamily="18" charset="0"/>
              </a:rPr>
              <a:t>Buku</a:t>
            </a:r>
            <a:r>
              <a:rPr lang="en-US" dirty="0" smtClean="0">
                <a:solidFill>
                  <a:srgbClr val="CCFFFF"/>
                </a:solidFill>
                <a:latin typeface="Centaur" pitchFamily="18" charset="0"/>
              </a:rPr>
              <a:t> </a:t>
            </a:r>
            <a:r>
              <a:rPr lang="en-US" dirty="0" err="1" smtClean="0">
                <a:solidFill>
                  <a:srgbClr val="CCFFFF"/>
                </a:solidFill>
                <a:latin typeface="Centaur" pitchFamily="18" charset="0"/>
              </a:rPr>
              <a:t>Kedua</a:t>
            </a:r>
            <a:r>
              <a:rPr lang="en-US" dirty="0" smtClean="0">
                <a:solidFill>
                  <a:srgbClr val="CCFFFF"/>
                </a:solidFill>
                <a:latin typeface="Centaur" pitchFamily="18" charset="0"/>
              </a:rPr>
              <a:t>. (1988). Jakarta: Media </a:t>
            </a:r>
            <a:r>
              <a:rPr lang="en-US" dirty="0" err="1" smtClean="0">
                <a:solidFill>
                  <a:srgbClr val="CCFFFF"/>
                </a:solidFill>
                <a:latin typeface="Centaur" pitchFamily="18" charset="0"/>
              </a:rPr>
              <a:t>Dakwah</a:t>
            </a:r>
            <a:r>
              <a:rPr lang="en-US" dirty="0" smtClean="0">
                <a:solidFill>
                  <a:srgbClr val="CCFFFF"/>
                </a:solidFill>
                <a:latin typeface="Centaur" pitchFamily="18" charset="0"/>
              </a:rPr>
              <a:t>.</a:t>
            </a:r>
          </a:p>
          <a:p>
            <a:pPr algn="just"/>
            <a:r>
              <a:rPr lang="en-US" dirty="0" err="1" smtClean="0">
                <a:solidFill>
                  <a:srgbClr val="CCFFFF"/>
                </a:solidFill>
                <a:latin typeface="Centaur" pitchFamily="18" charset="0"/>
              </a:rPr>
              <a:t>Syamsuddin</a:t>
            </a:r>
            <a:r>
              <a:rPr lang="en-US" dirty="0" smtClean="0">
                <a:solidFill>
                  <a:srgbClr val="CCFFFF"/>
                </a:solidFill>
                <a:latin typeface="Centaur" pitchFamily="18" charset="0"/>
              </a:rPr>
              <a:t> </a:t>
            </a:r>
            <a:r>
              <a:rPr lang="en-US" dirty="0" err="1" smtClean="0">
                <a:solidFill>
                  <a:srgbClr val="CCFFFF"/>
                </a:solidFill>
                <a:latin typeface="Centaur" pitchFamily="18" charset="0"/>
              </a:rPr>
              <a:t>Arif</a:t>
            </a:r>
            <a:r>
              <a:rPr lang="en-US" dirty="0" smtClean="0">
                <a:solidFill>
                  <a:srgbClr val="CCFFFF"/>
                </a:solidFill>
                <a:latin typeface="Centaur" pitchFamily="18" charset="0"/>
              </a:rPr>
              <a:t>. (2008). </a:t>
            </a:r>
            <a:r>
              <a:rPr lang="en-US" i="1" dirty="0" err="1" smtClean="0">
                <a:solidFill>
                  <a:srgbClr val="CCFFFF"/>
                </a:solidFill>
                <a:latin typeface="Centaur" pitchFamily="18" charset="0"/>
              </a:rPr>
              <a:t>Orientalis</a:t>
            </a:r>
            <a:r>
              <a:rPr lang="en-US" i="1" dirty="0" smtClean="0">
                <a:solidFill>
                  <a:srgbClr val="CCFFFF"/>
                </a:solidFill>
                <a:latin typeface="Centaur" pitchFamily="18" charset="0"/>
              </a:rPr>
              <a:t> &amp; </a:t>
            </a:r>
            <a:r>
              <a:rPr lang="en-US" i="1" dirty="0" err="1" smtClean="0">
                <a:solidFill>
                  <a:srgbClr val="CCFFFF"/>
                </a:solidFill>
                <a:latin typeface="Centaur" pitchFamily="18" charset="0"/>
              </a:rPr>
              <a:t>Diabolisme</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Pemikiran</a:t>
            </a:r>
            <a:r>
              <a:rPr lang="en-US" i="1" dirty="0" smtClean="0">
                <a:solidFill>
                  <a:srgbClr val="CCFFFF"/>
                </a:solidFill>
                <a:latin typeface="Centaur" pitchFamily="18" charset="0"/>
              </a:rPr>
              <a:t>.</a:t>
            </a:r>
            <a:r>
              <a:rPr lang="en-US" dirty="0" smtClean="0">
                <a:solidFill>
                  <a:srgbClr val="CCFFFF"/>
                </a:solidFill>
                <a:latin typeface="Centaur" pitchFamily="18" charset="0"/>
              </a:rPr>
              <a:t> Jakarta, </a:t>
            </a:r>
            <a:r>
              <a:rPr lang="en-US" dirty="0" err="1" smtClean="0">
                <a:solidFill>
                  <a:srgbClr val="CCFFFF"/>
                </a:solidFill>
                <a:latin typeface="Centaur" pitchFamily="18" charset="0"/>
              </a:rPr>
              <a:t>Gema</a:t>
            </a:r>
            <a:r>
              <a:rPr lang="en-US" dirty="0" smtClean="0">
                <a:solidFill>
                  <a:srgbClr val="CCFFFF"/>
                </a:solidFill>
                <a:latin typeface="Centaur" pitchFamily="18" charset="0"/>
              </a:rPr>
              <a:t> </a:t>
            </a:r>
            <a:r>
              <a:rPr lang="en-US" dirty="0" err="1" smtClean="0">
                <a:solidFill>
                  <a:srgbClr val="CCFFFF"/>
                </a:solidFill>
                <a:latin typeface="Centaur" pitchFamily="18" charset="0"/>
              </a:rPr>
              <a:t>Insani</a:t>
            </a:r>
            <a:r>
              <a:rPr lang="en-US" dirty="0" smtClean="0">
                <a:solidFill>
                  <a:srgbClr val="CCFFFF"/>
                </a:solidFill>
                <a:latin typeface="Centaur" pitchFamily="18" charset="0"/>
              </a:rPr>
              <a:t>.</a:t>
            </a:r>
          </a:p>
          <a:p>
            <a:pPr algn="just"/>
            <a:r>
              <a:rPr lang="en-US" i="1" dirty="0" err="1" smtClean="0">
                <a:solidFill>
                  <a:srgbClr val="CCFFFF"/>
                </a:solidFill>
                <a:latin typeface="Centaur" pitchFamily="18" charset="0"/>
              </a:rPr>
              <a:t>Tashwirul</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Afkar</a:t>
            </a:r>
            <a:r>
              <a:rPr lang="en-US" dirty="0" smtClean="0">
                <a:solidFill>
                  <a:srgbClr val="CCFFFF"/>
                </a:solidFill>
                <a:latin typeface="Centaur" pitchFamily="18" charset="0"/>
              </a:rPr>
              <a:t>, </a:t>
            </a:r>
            <a:r>
              <a:rPr lang="en-US" dirty="0" err="1" smtClean="0">
                <a:solidFill>
                  <a:srgbClr val="CCFFFF"/>
                </a:solidFill>
                <a:latin typeface="Centaur" pitchFamily="18" charset="0"/>
              </a:rPr>
              <a:t>Jurnal</a:t>
            </a:r>
            <a:r>
              <a:rPr lang="en-US" dirty="0" smtClean="0">
                <a:solidFill>
                  <a:srgbClr val="CCFFFF"/>
                </a:solidFill>
                <a:latin typeface="Centaur" pitchFamily="18" charset="0"/>
              </a:rPr>
              <a:t> </a:t>
            </a:r>
            <a:r>
              <a:rPr lang="en-US" dirty="0" err="1" smtClean="0">
                <a:solidFill>
                  <a:srgbClr val="CCFFFF"/>
                </a:solidFill>
                <a:latin typeface="Centaur" pitchFamily="18" charset="0"/>
              </a:rPr>
              <a:t>Refleksi</a:t>
            </a:r>
            <a:r>
              <a:rPr lang="en-US" dirty="0" smtClean="0">
                <a:solidFill>
                  <a:srgbClr val="CCFFFF"/>
                </a:solidFill>
                <a:latin typeface="Centaur" pitchFamily="18" charset="0"/>
              </a:rPr>
              <a:t> </a:t>
            </a:r>
            <a:r>
              <a:rPr lang="en-US" dirty="0" err="1" smtClean="0">
                <a:solidFill>
                  <a:srgbClr val="CCFFFF"/>
                </a:solidFill>
                <a:latin typeface="Centaur" pitchFamily="18" charset="0"/>
              </a:rPr>
              <a:t>Pemikiran</a:t>
            </a:r>
            <a:r>
              <a:rPr lang="en-US" dirty="0" smtClean="0">
                <a:solidFill>
                  <a:srgbClr val="CCFFFF"/>
                </a:solidFill>
                <a:latin typeface="Centaur" pitchFamily="18" charset="0"/>
              </a:rPr>
              <a:t> </a:t>
            </a:r>
            <a:r>
              <a:rPr lang="en-US" dirty="0" err="1" smtClean="0">
                <a:solidFill>
                  <a:srgbClr val="CCFFFF"/>
                </a:solidFill>
                <a:latin typeface="Centaur" pitchFamily="18" charset="0"/>
              </a:rPr>
              <a:t>Keagamaan</a:t>
            </a:r>
            <a:r>
              <a:rPr lang="en-US" dirty="0" smtClean="0">
                <a:solidFill>
                  <a:srgbClr val="CCFFFF"/>
                </a:solidFill>
                <a:latin typeface="Centaur" pitchFamily="18" charset="0"/>
              </a:rPr>
              <a:t> &amp; </a:t>
            </a:r>
            <a:r>
              <a:rPr lang="en-US" dirty="0" err="1" smtClean="0">
                <a:solidFill>
                  <a:srgbClr val="CCFFFF"/>
                </a:solidFill>
                <a:latin typeface="Centaur" pitchFamily="18" charset="0"/>
              </a:rPr>
              <a:t>Kebudayaan</a:t>
            </a:r>
            <a:r>
              <a:rPr lang="en-US" dirty="0" smtClean="0">
                <a:solidFill>
                  <a:srgbClr val="CCFFFF"/>
                </a:solidFill>
                <a:latin typeface="Centaur" pitchFamily="18" charset="0"/>
              </a:rPr>
              <a:t>. (2000). </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Memotret</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Mesir</a:t>
            </a:r>
            <a:r>
              <a:rPr lang="en-US" i="1" dirty="0" smtClean="0">
                <a:solidFill>
                  <a:srgbClr val="CCFFFF"/>
                </a:solidFill>
                <a:latin typeface="Centaur" pitchFamily="18" charset="0"/>
              </a:rPr>
              <a:t>,</a:t>
            </a:r>
            <a:r>
              <a:rPr lang="en-US" dirty="0" smtClean="0">
                <a:solidFill>
                  <a:srgbClr val="CCFFFF"/>
                </a:solidFill>
                <a:latin typeface="Centaur" pitchFamily="18" charset="0"/>
              </a:rPr>
              <a:t> </a:t>
            </a:r>
            <a:r>
              <a:rPr lang="en-US" i="1" dirty="0" err="1" smtClean="0">
                <a:solidFill>
                  <a:srgbClr val="CCFFFF"/>
                </a:solidFill>
                <a:latin typeface="Centaur" pitchFamily="18" charset="0"/>
              </a:rPr>
              <a:t>Mengusung</a:t>
            </a:r>
            <a:r>
              <a:rPr lang="en-US" i="1" dirty="0" smtClean="0">
                <a:solidFill>
                  <a:srgbClr val="CCFFFF"/>
                </a:solidFill>
                <a:latin typeface="Centaur" pitchFamily="18" charset="0"/>
              </a:rPr>
              <a:t> Islam Liberal</a:t>
            </a:r>
            <a:r>
              <a:rPr lang="en-US" dirty="0" smtClean="0">
                <a:solidFill>
                  <a:srgbClr val="CCFFFF"/>
                </a:solidFill>
                <a:latin typeface="Centaur" pitchFamily="18" charset="0"/>
              </a:rPr>
              <a:t>, </a:t>
            </a:r>
            <a:r>
              <a:rPr lang="en-US" dirty="0" err="1" smtClean="0">
                <a:solidFill>
                  <a:srgbClr val="CCFFFF"/>
                </a:solidFill>
                <a:latin typeface="Centaur" pitchFamily="18" charset="0"/>
              </a:rPr>
              <a:t>Edisi</a:t>
            </a:r>
            <a:r>
              <a:rPr lang="en-US" dirty="0" smtClean="0">
                <a:solidFill>
                  <a:srgbClr val="CCFFFF"/>
                </a:solidFill>
                <a:latin typeface="Centaur" pitchFamily="18" charset="0"/>
              </a:rPr>
              <a:t> no.8, ISSN 1410-9166.</a:t>
            </a:r>
          </a:p>
          <a:p>
            <a:pPr algn="just"/>
            <a:r>
              <a:rPr lang="en-US" dirty="0" smtClean="0">
                <a:solidFill>
                  <a:srgbClr val="CCFFFF"/>
                </a:solidFill>
                <a:latin typeface="Centaur" pitchFamily="18" charset="0"/>
              </a:rPr>
              <a:t>William E. </a:t>
            </a:r>
            <a:r>
              <a:rPr lang="en-US" dirty="0" err="1" smtClean="0">
                <a:solidFill>
                  <a:srgbClr val="CCFFFF"/>
                </a:solidFill>
                <a:latin typeface="Centaur" pitchFamily="18" charset="0"/>
              </a:rPr>
              <a:t>Sherpard</a:t>
            </a:r>
            <a:r>
              <a:rPr lang="en-US" dirty="0" smtClean="0">
                <a:solidFill>
                  <a:srgbClr val="CCFFFF"/>
                </a:solidFill>
                <a:latin typeface="Centaur" pitchFamily="18" charset="0"/>
              </a:rPr>
              <a:t>. (1987). </a:t>
            </a:r>
            <a:r>
              <a:rPr lang="en-US" i="1" dirty="0" smtClean="0">
                <a:solidFill>
                  <a:srgbClr val="CCFFFF"/>
                </a:solidFill>
                <a:latin typeface="Centaur" pitchFamily="18" charset="0"/>
              </a:rPr>
              <a:t>Islam and Ideology: Towards a Typology</a:t>
            </a:r>
            <a:r>
              <a:rPr lang="en-US" dirty="0" smtClean="0">
                <a:solidFill>
                  <a:srgbClr val="CCFFFF"/>
                </a:solidFill>
                <a:latin typeface="Centaur" pitchFamily="18" charset="0"/>
              </a:rPr>
              <a:t> in </a:t>
            </a:r>
            <a:r>
              <a:rPr lang="en-US" i="1" dirty="0" smtClean="0">
                <a:solidFill>
                  <a:srgbClr val="CCFFFF"/>
                </a:solidFill>
                <a:latin typeface="Centaur" pitchFamily="18" charset="0"/>
              </a:rPr>
              <a:t>Int. J. Middle East Stud</a:t>
            </a:r>
            <a:r>
              <a:rPr lang="en-US" dirty="0" smtClean="0">
                <a:solidFill>
                  <a:srgbClr val="CCFFFF"/>
                </a:solidFill>
                <a:latin typeface="Centaur" pitchFamily="18" charset="0"/>
              </a:rPr>
              <a:t>. 19, p.307-336 printed in the United States of America.</a:t>
            </a:r>
          </a:p>
          <a:p>
            <a:pPr algn="just"/>
            <a:endParaRPr lang="en-US" dirty="0" smtClean="0">
              <a:solidFill>
                <a:srgbClr val="CCFFFF"/>
              </a:solidFill>
              <a:latin typeface="Centaur" pitchFamily="18" charset="0"/>
            </a:endParaRPr>
          </a:p>
          <a:p>
            <a:pPr algn="just"/>
            <a:endParaRPr lang="en-US" dirty="0">
              <a:solidFill>
                <a:srgbClr val="CCFFFF"/>
              </a:solidFill>
              <a:latin typeface="Centaur"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78</a:t>
            </a:fld>
            <a:endParaRPr lang="en-US"/>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838200"/>
            <a:ext cx="8229600" cy="5287963"/>
          </a:xfrm>
        </p:spPr>
        <p:txBody>
          <a:bodyPr>
            <a:normAutofit fontScale="92500" lnSpcReduction="10000"/>
          </a:bodyPr>
          <a:lstStyle/>
          <a:p>
            <a:pPr algn="just"/>
            <a:r>
              <a:rPr lang="en-US" dirty="0" smtClean="0">
                <a:solidFill>
                  <a:srgbClr val="CCFFFF"/>
                </a:solidFill>
                <a:latin typeface="Centaur" pitchFamily="18" charset="0"/>
              </a:rPr>
              <a:t>William </a:t>
            </a:r>
            <a:r>
              <a:rPr lang="en-US" dirty="0" err="1" smtClean="0">
                <a:solidFill>
                  <a:srgbClr val="CCFFFF"/>
                </a:solidFill>
                <a:latin typeface="Centaur" pitchFamily="18" charset="0"/>
              </a:rPr>
              <a:t>Liddle</a:t>
            </a:r>
            <a:r>
              <a:rPr lang="en-US" dirty="0" smtClean="0">
                <a:solidFill>
                  <a:srgbClr val="CCFFFF"/>
                </a:solidFill>
                <a:latin typeface="Centaur" pitchFamily="18" charset="0"/>
              </a:rPr>
              <a:t>. (1996). </a:t>
            </a:r>
            <a:r>
              <a:rPr lang="en-US" i="1" dirty="0" smtClean="0">
                <a:solidFill>
                  <a:srgbClr val="CCFFFF"/>
                </a:solidFill>
                <a:latin typeface="Centaur" pitchFamily="18" charset="0"/>
              </a:rPr>
              <a:t>Media </a:t>
            </a:r>
            <a:r>
              <a:rPr lang="en-US" i="1" dirty="0" err="1" smtClean="0">
                <a:solidFill>
                  <a:srgbClr val="CCFFFF"/>
                </a:solidFill>
                <a:latin typeface="Centaur" pitchFamily="18" charset="0"/>
              </a:rPr>
              <a:t>Dakwah</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Scripturalism</a:t>
            </a:r>
            <a:r>
              <a:rPr lang="en-US" i="1" dirty="0" smtClean="0">
                <a:solidFill>
                  <a:srgbClr val="CCFFFF"/>
                </a:solidFill>
                <a:latin typeface="Centaur" pitchFamily="18" charset="0"/>
              </a:rPr>
              <a:t>: One Form of Islamic Political Thought and Action in New Order Indonesia</a:t>
            </a:r>
            <a:r>
              <a:rPr lang="en-US" dirty="0" smtClean="0">
                <a:solidFill>
                  <a:srgbClr val="CCFFFF"/>
                </a:solidFill>
                <a:latin typeface="Centaur" pitchFamily="18" charset="0"/>
              </a:rPr>
              <a:t> in Mark R. Woodward, (ed.). </a:t>
            </a:r>
            <a:r>
              <a:rPr lang="en-US" i="1" dirty="0" smtClean="0">
                <a:solidFill>
                  <a:srgbClr val="CCFFFF"/>
                </a:solidFill>
                <a:latin typeface="Centaur" pitchFamily="18" charset="0"/>
              </a:rPr>
              <a:t>Toward a New Paradigm Recent Developments in Indonesian Islamic Thought</a:t>
            </a:r>
            <a:r>
              <a:rPr lang="en-US" dirty="0" smtClean="0">
                <a:solidFill>
                  <a:srgbClr val="CCFFFF"/>
                </a:solidFill>
                <a:latin typeface="Centaur" pitchFamily="18" charset="0"/>
              </a:rPr>
              <a:t>. Arizona: Arizona State University.</a:t>
            </a:r>
          </a:p>
          <a:p>
            <a:pPr algn="just"/>
            <a:r>
              <a:rPr lang="en-US" dirty="0" err="1" smtClean="0">
                <a:solidFill>
                  <a:srgbClr val="CCFFFF"/>
                </a:solidFill>
                <a:latin typeface="Centaur" pitchFamily="18" charset="0"/>
              </a:rPr>
              <a:t>Yusril</a:t>
            </a:r>
            <a:r>
              <a:rPr lang="en-US" dirty="0" smtClean="0">
                <a:solidFill>
                  <a:srgbClr val="CCFFFF"/>
                </a:solidFill>
                <a:latin typeface="Centaur" pitchFamily="18" charset="0"/>
              </a:rPr>
              <a:t> </a:t>
            </a:r>
            <a:r>
              <a:rPr lang="en-US" dirty="0" err="1" smtClean="0">
                <a:solidFill>
                  <a:srgbClr val="CCFFFF"/>
                </a:solidFill>
                <a:latin typeface="Centaur" pitchFamily="18" charset="0"/>
              </a:rPr>
              <a:t>Ihza</a:t>
            </a:r>
            <a:r>
              <a:rPr lang="en-US" dirty="0" smtClean="0">
                <a:solidFill>
                  <a:srgbClr val="CCFFFF"/>
                </a:solidFill>
                <a:latin typeface="Centaur" pitchFamily="18" charset="0"/>
              </a:rPr>
              <a:t>. </a:t>
            </a:r>
            <a:r>
              <a:rPr lang="en-US" i="1" dirty="0" smtClean="0">
                <a:solidFill>
                  <a:srgbClr val="CCFFFF"/>
                </a:solidFill>
                <a:latin typeface="Centaur" pitchFamily="18" charset="0"/>
              </a:rPr>
              <a:t>“Combining </a:t>
            </a:r>
            <a:r>
              <a:rPr lang="en-US" i="1" dirty="0" err="1" smtClean="0">
                <a:solidFill>
                  <a:srgbClr val="CCFFFF"/>
                </a:solidFill>
                <a:latin typeface="Centaur" pitchFamily="18" charset="0"/>
              </a:rPr>
              <a:t>Activisam</a:t>
            </a:r>
            <a:r>
              <a:rPr lang="en-US" i="1" dirty="0" smtClean="0">
                <a:solidFill>
                  <a:srgbClr val="CCFFFF"/>
                </a:solidFill>
                <a:latin typeface="Centaur" pitchFamily="18" charset="0"/>
              </a:rPr>
              <a:t> and Intellectualism: The Biography of Mohammad </a:t>
            </a:r>
            <a:r>
              <a:rPr lang="en-US" i="1" dirty="0" err="1" smtClean="0">
                <a:solidFill>
                  <a:srgbClr val="CCFFFF"/>
                </a:solidFill>
                <a:latin typeface="Centaur" pitchFamily="18" charset="0"/>
              </a:rPr>
              <a:t>Natsir</a:t>
            </a:r>
            <a:r>
              <a:rPr lang="en-US" i="1" dirty="0" smtClean="0">
                <a:solidFill>
                  <a:srgbClr val="CCFFFF"/>
                </a:solidFill>
                <a:latin typeface="Centaur" pitchFamily="18" charset="0"/>
              </a:rPr>
              <a:t> (1908-1993)</a:t>
            </a:r>
            <a:r>
              <a:rPr lang="en-US" dirty="0" smtClean="0">
                <a:solidFill>
                  <a:srgbClr val="CCFFFF"/>
                </a:solidFill>
                <a:latin typeface="Centaur" pitchFamily="18" charset="0"/>
              </a:rPr>
              <a:t> pp. 112-144 in </a:t>
            </a:r>
            <a:r>
              <a:rPr lang="en-US" i="1" dirty="0" err="1" smtClean="0">
                <a:solidFill>
                  <a:srgbClr val="CCFFFF"/>
                </a:solidFill>
                <a:latin typeface="Centaur" pitchFamily="18" charset="0"/>
              </a:rPr>
              <a:t>Studia</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Islamika</a:t>
            </a:r>
            <a:r>
              <a:rPr lang="en-US" dirty="0" smtClean="0">
                <a:solidFill>
                  <a:srgbClr val="CCFFFF"/>
                </a:solidFill>
                <a:latin typeface="Centaur" pitchFamily="18" charset="0"/>
              </a:rPr>
              <a:t>, Volume 2, Number 1, 1995.</a:t>
            </a:r>
          </a:p>
          <a:p>
            <a:pPr algn="just"/>
            <a:r>
              <a:rPr lang="en-US" dirty="0" smtClean="0">
                <a:solidFill>
                  <a:srgbClr val="CCFFFF"/>
                </a:solidFill>
                <a:latin typeface="Centaur" pitchFamily="18" charset="0"/>
              </a:rPr>
              <a:t>Yusuf al-</a:t>
            </a:r>
            <a:r>
              <a:rPr lang="en-US" dirty="0" err="1" smtClean="0">
                <a:solidFill>
                  <a:srgbClr val="CCFFFF"/>
                </a:solidFill>
                <a:latin typeface="Centaur" pitchFamily="18" charset="0"/>
              </a:rPr>
              <a:t>Qaradawi</a:t>
            </a:r>
            <a:r>
              <a:rPr lang="en-US" dirty="0" smtClean="0">
                <a:solidFill>
                  <a:srgbClr val="CCFFFF"/>
                </a:solidFill>
                <a:latin typeface="Centaur" pitchFamily="18" charset="0"/>
              </a:rPr>
              <a:t>. (2000). </a:t>
            </a:r>
            <a:r>
              <a:rPr lang="en-US" i="1" dirty="0" err="1" smtClean="0">
                <a:solidFill>
                  <a:srgbClr val="CCFFFF"/>
                </a:solidFill>
                <a:latin typeface="Centaur" pitchFamily="18" charset="0"/>
              </a:rPr>
              <a:t>Fatawa</a:t>
            </a:r>
            <a:r>
              <a:rPr lang="en-US" i="1" dirty="0" smtClean="0">
                <a:solidFill>
                  <a:srgbClr val="CCFFFF"/>
                </a:solidFill>
                <a:latin typeface="Centaur" pitchFamily="18" charset="0"/>
              </a:rPr>
              <a:t> </a:t>
            </a:r>
            <a:r>
              <a:rPr lang="en-US" i="1" dirty="0" err="1" smtClean="0">
                <a:solidFill>
                  <a:srgbClr val="CCFFFF"/>
                </a:solidFill>
                <a:latin typeface="Centaur" pitchFamily="18" charset="0"/>
              </a:rPr>
              <a:t>Mu‘asirah</a:t>
            </a:r>
            <a:r>
              <a:rPr lang="en-US" i="1" dirty="0" smtClean="0">
                <a:solidFill>
                  <a:srgbClr val="CCFFFF"/>
                </a:solidFill>
                <a:latin typeface="Centaur" pitchFamily="18" charset="0"/>
              </a:rPr>
              <a:t>,</a:t>
            </a:r>
            <a:r>
              <a:rPr lang="en-US" dirty="0" smtClean="0">
                <a:solidFill>
                  <a:srgbClr val="CCFFFF"/>
                </a:solidFill>
                <a:latin typeface="Centaur" pitchFamily="18" charset="0"/>
              </a:rPr>
              <a:t> </a:t>
            </a:r>
            <a:r>
              <a:rPr lang="en-US" dirty="0" err="1" smtClean="0">
                <a:solidFill>
                  <a:srgbClr val="CCFFFF"/>
                </a:solidFill>
                <a:latin typeface="Centaur" pitchFamily="18" charset="0"/>
              </a:rPr>
              <a:t>Jld</a:t>
            </a:r>
            <a:r>
              <a:rPr lang="en-US" dirty="0" smtClean="0">
                <a:solidFill>
                  <a:srgbClr val="CCFFFF"/>
                </a:solidFill>
                <a:latin typeface="Centaur" pitchFamily="18" charset="0"/>
              </a:rPr>
              <a:t> 2. Beirut: al-</a:t>
            </a:r>
            <a:r>
              <a:rPr lang="en-US" dirty="0" err="1" smtClean="0">
                <a:solidFill>
                  <a:srgbClr val="CCFFFF"/>
                </a:solidFill>
                <a:latin typeface="Centaur" pitchFamily="18" charset="0"/>
              </a:rPr>
              <a:t>Maktab</a:t>
            </a:r>
            <a:r>
              <a:rPr lang="en-US" dirty="0" smtClean="0">
                <a:solidFill>
                  <a:srgbClr val="CCFFFF"/>
                </a:solidFill>
                <a:latin typeface="Centaur" pitchFamily="18" charset="0"/>
              </a:rPr>
              <a:t> al-</a:t>
            </a:r>
            <a:r>
              <a:rPr lang="en-US" dirty="0" err="1" smtClean="0">
                <a:solidFill>
                  <a:srgbClr val="CCFFFF"/>
                </a:solidFill>
                <a:latin typeface="Centaur" pitchFamily="18" charset="0"/>
              </a:rPr>
              <a:t>Islami</a:t>
            </a:r>
            <a:r>
              <a:rPr lang="en-US" dirty="0" smtClean="0">
                <a:solidFill>
                  <a:srgbClr val="CCFFFF"/>
                </a:solidFill>
                <a:latin typeface="Centaur" pitchFamily="18" charset="0"/>
              </a:rPr>
              <a:t>.</a:t>
            </a:r>
          </a:p>
          <a:p>
            <a:endParaRPr lang="en-US" dirty="0">
              <a:latin typeface="Centaur"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79</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Early life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Autofit/>
          </a:bodyPr>
          <a:lstStyle/>
          <a:p>
            <a:pPr algn="just">
              <a:buFont typeface="Wingdings" pitchFamily="2" charset="2"/>
              <a:buChar char="q"/>
            </a:pPr>
            <a:r>
              <a:rPr lang="en-US" sz="1800" dirty="0" err="1" smtClean="0">
                <a:solidFill>
                  <a:srgbClr val="CCFFFF"/>
                </a:solidFill>
                <a:latin typeface="Constantia" pitchFamily="18" charset="0"/>
              </a:rPr>
              <a:t>Natsir</a:t>
            </a:r>
            <a:r>
              <a:rPr lang="en-US" sz="1800" dirty="0" smtClean="0">
                <a:solidFill>
                  <a:srgbClr val="CCFFFF"/>
                </a:solidFill>
                <a:latin typeface="Constantia" pitchFamily="18" charset="0"/>
              </a:rPr>
              <a:t> was born in </a:t>
            </a:r>
            <a:r>
              <a:rPr lang="en-US" sz="1800" dirty="0" err="1" smtClean="0">
                <a:solidFill>
                  <a:srgbClr val="CCFFFF"/>
                </a:solidFill>
                <a:latin typeface="Constantia" pitchFamily="18" charset="0"/>
              </a:rPr>
              <a:t>Solok</a:t>
            </a:r>
            <a:r>
              <a:rPr lang="en-US" sz="1800" dirty="0" smtClean="0">
                <a:solidFill>
                  <a:srgbClr val="CCFFFF"/>
                </a:solidFill>
                <a:latin typeface="Constantia" pitchFamily="18" charset="0"/>
              </a:rPr>
              <a:t>, West Sumatra</a:t>
            </a:r>
            <a:r>
              <a:rPr lang="en-US" sz="1800" dirty="0">
                <a:solidFill>
                  <a:srgbClr val="CCFFFF"/>
                </a:solidFill>
                <a:latin typeface="Constantia" pitchFamily="18" charset="0"/>
              </a:rPr>
              <a:t> </a:t>
            </a:r>
            <a:r>
              <a:rPr lang="en-US" sz="1800" dirty="0" smtClean="0">
                <a:solidFill>
                  <a:srgbClr val="CCFFFF"/>
                </a:solidFill>
                <a:latin typeface="Constantia" pitchFamily="18" charset="0"/>
              </a:rPr>
              <a:t>on 17 July 1908. His parents were Mohammad </a:t>
            </a:r>
            <a:r>
              <a:rPr lang="en-US" sz="1800" dirty="0" err="1" smtClean="0">
                <a:solidFill>
                  <a:srgbClr val="CCFFFF"/>
                </a:solidFill>
                <a:latin typeface="Constantia" pitchFamily="18" charset="0"/>
              </a:rPr>
              <a:t>Idris</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Sutan</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Saripado</a:t>
            </a:r>
            <a:r>
              <a:rPr lang="en-US" sz="1800" dirty="0" smtClean="0">
                <a:solidFill>
                  <a:srgbClr val="CCFFFF"/>
                </a:solidFill>
                <a:latin typeface="Constantia" pitchFamily="18" charset="0"/>
              </a:rPr>
              <a:t>, a government employee, and </a:t>
            </a:r>
            <a:r>
              <a:rPr lang="en-US" sz="1800" dirty="0" err="1" smtClean="0">
                <a:solidFill>
                  <a:srgbClr val="CCFFFF"/>
                </a:solidFill>
                <a:latin typeface="Constantia" pitchFamily="18" charset="0"/>
              </a:rPr>
              <a:t>Khadijah</a:t>
            </a:r>
            <a:r>
              <a:rPr lang="en-US" sz="1800" dirty="0" smtClean="0">
                <a:solidFill>
                  <a:srgbClr val="CCFFFF"/>
                </a:solidFill>
                <a:latin typeface="Constantia" pitchFamily="18" charset="0"/>
              </a:rPr>
              <a:t>.</a:t>
            </a:r>
            <a:r>
              <a:rPr lang="en-US" sz="1800" baseline="30000" dirty="0">
                <a:solidFill>
                  <a:srgbClr val="CCFFFF"/>
                </a:solidFill>
                <a:latin typeface="Constantia" pitchFamily="18" charset="0"/>
              </a:rPr>
              <a:t> </a:t>
            </a:r>
            <a:r>
              <a:rPr lang="en-US" sz="1800" dirty="0" smtClean="0">
                <a:solidFill>
                  <a:srgbClr val="CCFFFF"/>
                </a:solidFill>
                <a:latin typeface="Constantia" pitchFamily="18" charset="0"/>
              </a:rPr>
              <a:t>In 1916, he studied at HIS (</a:t>
            </a:r>
            <a:r>
              <a:rPr lang="en-US" sz="1800" dirty="0" err="1" smtClean="0">
                <a:solidFill>
                  <a:srgbClr val="CCFFFF"/>
                </a:solidFill>
                <a:latin typeface="Constantia" pitchFamily="18" charset="0"/>
              </a:rPr>
              <a:t>Hollandsch-Inlandsche</a:t>
            </a:r>
            <a:r>
              <a:rPr lang="en-US" sz="1800" dirty="0" smtClean="0">
                <a:solidFill>
                  <a:srgbClr val="CCFFFF"/>
                </a:solidFill>
                <a:latin typeface="Constantia" pitchFamily="18" charset="0"/>
              </a:rPr>
              <a:t> School) </a:t>
            </a:r>
            <a:r>
              <a:rPr lang="en-US" sz="1800" dirty="0" err="1" smtClean="0">
                <a:solidFill>
                  <a:srgbClr val="CCFFFF"/>
                </a:solidFill>
                <a:latin typeface="Constantia" pitchFamily="18" charset="0"/>
              </a:rPr>
              <a:t>Adabiyah</a:t>
            </a:r>
            <a:r>
              <a:rPr lang="en-US" sz="1800" dirty="0" smtClean="0">
                <a:solidFill>
                  <a:srgbClr val="CCFFFF"/>
                </a:solidFill>
                <a:latin typeface="Constantia" pitchFamily="18" charset="0"/>
              </a:rPr>
              <a:t>, Padang. After a few months, he moved to HIS </a:t>
            </a:r>
            <a:r>
              <a:rPr lang="en-US" sz="1800" dirty="0" err="1" smtClean="0">
                <a:solidFill>
                  <a:srgbClr val="CCFFFF"/>
                </a:solidFill>
                <a:latin typeface="Constantia" pitchFamily="18" charset="0"/>
              </a:rPr>
              <a:t>Solok</a:t>
            </a:r>
            <a:r>
              <a:rPr lang="en-US" sz="1800" dirty="0" smtClean="0">
                <a:solidFill>
                  <a:srgbClr val="CCFFFF"/>
                </a:solidFill>
                <a:latin typeface="Constantia" pitchFamily="18" charset="0"/>
              </a:rPr>
              <a:t>, studying there by day and at the </a:t>
            </a:r>
            <a:r>
              <a:rPr lang="en-US" sz="1800" dirty="0" err="1" smtClean="0">
                <a:solidFill>
                  <a:srgbClr val="CCFFFF"/>
                </a:solidFill>
                <a:latin typeface="Constantia" pitchFamily="18" charset="0"/>
              </a:rPr>
              <a:t>Madrasah</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Diniyah</a:t>
            </a:r>
            <a:r>
              <a:rPr lang="en-US" sz="1800" dirty="0" smtClean="0">
                <a:solidFill>
                  <a:srgbClr val="CCFFFF"/>
                </a:solidFill>
                <a:latin typeface="Constantia" pitchFamily="18" charset="0"/>
              </a:rPr>
              <a:t> by night. Three years later, he moved to HIS Padang together with his older sister. In 1923, he continued his studies at MULO (Meer </a:t>
            </a:r>
            <a:r>
              <a:rPr lang="en-US" sz="1800" dirty="0" err="1" smtClean="0">
                <a:solidFill>
                  <a:srgbClr val="CCFFFF"/>
                </a:solidFill>
                <a:latin typeface="Constantia" pitchFamily="18" charset="0"/>
              </a:rPr>
              <a:t>Uitgebreid</a:t>
            </a:r>
            <a:r>
              <a:rPr lang="en-US" sz="1800" dirty="0" smtClean="0">
                <a:solidFill>
                  <a:srgbClr val="CCFFFF"/>
                </a:solidFill>
                <a:latin typeface="Constantia" pitchFamily="18" charset="0"/>
              </a:rPr>
              <a:t> Lager </a:t>
            </a:r>
            <a:r>
              <a:rPr lang="en-US" sz="1800" dirty="0" err="1" smtClean="0">
                <a:solidFill>
                  <a:srgbClr val="CCFFFF"/>
                </a:solidFill>
                <a:latin typeface="Constantia" pitchFamily="18" charset="0"/>
              </a:rPr>
              <a:t>Onderwijs</a:t>
            </a:r>
            <a:r>
              <a:rPr lang="en-US" sz="1800" dirty="0" smtClean="0">
                <a:solidFill>
                  <a:srgbClr val="CCFFFF"/>
                </a:solidFill>
                <a:latin typeface="Constantia" pitchFamily="18" charset="0"/>
              </a:rPr>
              <a:t>) and he joined </a:t>
            </a:r>
            <a:r>
              <a:rPr lang="en-US" sz="1800" dirty="0" err="1" smtClean="0">
                <a:solidFill>
                  <a:srgbClr val="CCFFFF"/>
                </a:solidFill>
                <a:latin typeface="Constantia" pitchFamily="18" charset="0"/>
              </a:rPr>
              <a:t>Pandu</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Nationale</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Islamietische</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Pavinderij</a:t>
            </a:r>
            <a:r>
              <a:rPr lang="en-US" sz="1800" dirty="0" smtClean="0">
                <a:solidFill>
                  <a:srgbClr val="CCFFFF"/>
                </a:solidFill>
                <a:latin typeface="Constantia" pitchFamily="18" charset="0"/>
              </a:rPr>
              <a:t> and </a:t>
            </a:r>
            <a:r>
              <a:rPr lang="en-US" sz="1800" dirty="0" err="1" smtClean="0">
                <a:solidFill>
                  <a:srgbClr val="CCFFFF"/>
                </a:solidFill>
                <a:latin typeface="Constantia" pitchFamily="18" charset="0"/>
              </a:rPr>
              <a:t>Jong</a:t>
            </a:r>
            <a:r>
              <a:rPr lang="en-US" sz="1800" dirty="0" smtClean="0">
                <a:solidFill>
                  <a:srgbClr val="CCFFFF"/>
                </a:solidFill>
                <a:latin typeface="Constantia" pitchFamily="18" charset="0"/>
              </a:rPr>
              <a:t> </a:t>
            </a:r>
            <a:r>
              <a:rPr lang="en-US" sz="1800" dirty="0" err="1" smtClean="0">
                <a:solidFill>
                  <a:srgbClr val="CCFFFF"/>
                </a:solidFill>
                <a:latin typeface="Constantia" pitchFamily="18" charset="0"/>
              </a:rPr>
              <a:t>Islamieten</a:t>
            </a:r>
            <a:r>
              <a:rPr lang="en-US" sz="1800" dirty="0" smtClean="0">
                <a:solidFill>
                  <a:srgbClr val="CCFFFF"/>
                </a:solidFill>
                <a:latin typeface="Constantia" pitchFamily="18" charset="0"/>
              </a:rPr>
              <a:t> Bond. He also learned to play violin.</a:t>
            </a:r>
          </a:p>
          <a:p>
            <a:pPr algn="just">
              <a:buFont typeface="Wingdings" pitchFamily="2" charset="2"/>
              <a:buChar char="q"/>
            </a:pPr>
            <a:r>
              <a:rPr lang="en-US" sz="1800" dirty="0" smtClean="0">
                <a:solidFill>
                  <a:srgbClr val="CCFFFF"/>
                </a:solidFill>
                <a:latin typeface="Constantia" pitchFamily="18" charset="0"/>
              </a:rPr>
              <a:t>After graduating he moved to Bandung, where he studied at an AMS (</a:t>
            </a:r>
            <a:r>
              <a:rPr lang="en-US" sz="1800" i="1" dirty="0" err="1" smtClean="0">
                <a:solidFill>
                  <a:srgbClr val="CCFFFF"/>
                </a:solidFill>
                <a:latin typeface="Constantia" pitchFamily="18" charset="0"/>
              </a:rPr>
              <a:t>Algememe</a:t>
            </a:r>
            <a:r>
              <a:rPr lang="en-US" sz="1800" i="1" dirty="0" smtClean="0">
                <a:solidFill>
                  <a:srgbClr val="CCFFFF"/>
                </a:solidFill>
                <a:latin typeface="Constantia" pitchFamily="18" charset="0"/>
              </a:rPr>
              <a:t> </a:t>
            </a:r>
            <a:r>
              <a:rPr lang="en-US" sz="1800" i="1" dirty="0" err="1" smtClean="0">
                <a:solidFill>
                  <a:srgbClr val="CCFFFF"/>
                </a:solidFill>
                <a:latin typeface="Constantia" pitchFamily="18" charset="0"/>
              </a:rPr>
              <a:t>Midelbare</a:t>
            </a:r>
            <a:r>
              <a:rPr lang="en-US" sz="1800" i="1" dirty="0" smtClean="0">
                <a:solidFill>
                  <a:srgbClr val="CCFFFF"/>
                </a:solidFill>
                <a:latin typeface="Constantia" pitchFamily="18" charset="0"/>
              </a:rPr>
              <a:t> School</a:t>
            </a:r>
            <a:r>
              <a:rPr lang="en-US" sz="1800" dirty="0" smtClean="0">
                <a:solidFill>
                  <a:srgbClr val="CCFFFF"/>
                </a:solidFill>
                <a:latin typeface="Constantia" pitchFamily="18" charset="0"/>
              </a:rPr>
              <a:t>, or senior high school). </a:t>
            </a:r>
            <a:r>
              <a:rPr lang="en-US" sz="1800" dirty="0" err="1" smtClean="0">
                <a:solidFill>
                  <a:srgbClr val="CCFFFF"/>
                </a:solidFill>
                <a:latin typeface="Constantia" pitchFamily="18" charset="0"/>
              </a:rPr>
              <a:t>Natsir</a:t>
            </a:r>
            <a:r>
              <a:rPr lang="en-US" sz="1800" dirty="0" smtClean="0">
                <a:solidFill>
                  <a:srgbClr val="CCFFFF"/>
                </a:solidFill>
                <a:latin typeface="Constantia" pitchFamily="18" charset="0"/>
              </a:rPr>
              <a:t> later said that he had chosen the school for its Western classics class.</a:t>
            </a:r>
            <a:r>
              <a:rPr lang="en-US" sz="1800" baseline="30000" dirty="0" smtClean="0">
                <a:solidFill>
                  <a:srgbClr val="CCFFFF"/>
                </a:solidFill>
                <a:latin typeface="Constantia" pitchFamily="18" charset="0"/>
              </a:rPr>
              <a:t> </a:t>
            </a:r>
            <a:r>
              <a:rPr lang="en-US" sz="1800" dirty="0" smtClean="0">
                <a:solidFill>
                  <a:srgbClr val="CCFFFF"/>
                </a:solidFill>
                <a:latin typeface="Constantia" pitchFamily="18" charset="0"/>
              </a:rPr>
              <a:t>From 1928 until 1932, he became a chairman of JIB Bandung.</a:t>
            </a:r>
            <a:r>
              <a:rPr lang="en-US" sz="1800" baseline="30000" dirty="0">
                <a:solidFill>
                  <a:srgbClr val="CCFFFF"/>
                </a:solidFill>
                <a:latin typeface="Constantia" pitchFamily="18" charset="0"/>
              </a:rPr>
              <a:t> </a:t>
            </a:r>
            <a:r>
              <a:rPr lang="en-US" sz="1800" dirty="0" smtClean="0">
                <a:solidFill>
                  <a:srgbClr val="CCFFFF"/>
                </a:solidFill>
                <a:latin typeface="Constantia" pitchFamily="18" charset="0"/>
              </a:rPr>
              <a:t>He then received a teaching permit after studying for two years at a native teacher's training college. Although he had previously studied Islam in West Sumatra, while in Bandung he took a deeper interest in the religion, including subjects such as the interpretation of the Quran, Islamic jurisprudence, and dialectics; he later studied under Ahmad Hassan, the leader of </a:t>
            </a:r>
            <a:r>
              <a:rPr lang="en-US" sz="1800" dirty="0" err="1" smtClean="0">
                <a:solidFill>
                  <a:srgbClr val="CCFFFF"/>
                </a:solidFill>
                <a:latin typeface="Constantia" pitchFamily="18" charset="0"/>
              </a:rPr>
              <a:t>Persatuan</a:t>
            </a:r>
            <a:r>
              <a:rPr lang="en-US" sz="1800" dirty="0" smtClean="0">
                <a:solidFill>
                  <a:srgbClr val="CCFFFF"/>
                </a:solidFill>
                <a:latin typeface="Constantia" pitchFamily="18" charset="0"/>
              </a:rPr>
              <a:t> Islam.</a:t>
            </a:r>
          </a:p>
          <a:p>
            <a:pPr algn="just">
              <a:buNone/>
            </a:pPr>
            <a:endParaRPr lang="en-US" sz="1800" dirty="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p:txBody>
          <a:bodyPr>
            <a:normAutofit/>
          </a:bodyPr>
          <a:lstStyle/>
          <a:p>
            <a:pPr algn="ctr">
              <a:buNone/>
            </a:pPr>
            <a:endParaRPr lang="en-US" sz="6600" dirty="0" smtClean="0">
              <a:solidFill>
                <a:srgbClr val="FFFF00"/>
              </a:solidFill>
              <a:latin typeface="Lucida Calligraphy" pitchFamily="66" charset="0"/>
            </a:endParaRPr>
          </a:p>
          <a:p>
            <a:pPr algn="ctr">
              <a:buNone/>
            </a:pPr>
            <a:r>
              <a:rPr lang="en-US" sz="6600" dirty="0" smtClean="0">
                <a:solidFill>
                  <a:srgbClr val="FFFF00"/>
                </a:solidFill>
                <a:latin typeface="Lucida Calligraphy" pitchFamily="66" charset="0"/>
              </a:rPr>
              <a:t>Thank You</a:t>
            </a:r>
            <a:endParaRPr lang="en-US" sz="6600" dirty="0">
              <a:solidFill>
                <a:srgbClr val="FFFF00"/>
              </a:solidFill>
              <a:latin typeface="Lucida Calligraphy" pitchFamily="66"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80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ISTAC\Desktop\Picture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Career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Content Placeholder 2"/>
          <p:cNvSpPr>
            <a:spLocks noGrp="1"/>
          </p:cNvSpPr>
          <p:nvPr>
            <p:ph idx="1"/>
          </p:nvPr>
        </p:nvSpPr>
        <p:spPr/>
        <p:txBody>
          <a:bodyPr>
            <a:normAutofit fontScale="77500" lnSpcReduction="20000"/>
          </a:bodyPr>
          <a:lstStyle/>
          <a:p>
            <a:pPr algn="just">
              <a:buFont typeface="Wingdings" pitchFamily="2" charset="2"/>
              <a:buChar char="q"/>
            </a:pPr>
            <a:r>
              <a:rPr lang="en-US" dirty="0" smtClean="0">
                <a:solidFill>
                  <a:srgbClr val="CCFFFF"/>
                </a:solidFill>
                <a:latin typeface="Constantia" pitchFamily="18" charset="0"/>
              </a:rPr>
              <a:t>While still in high school,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became involved in journalism. In 1929 he wrote two articles published in the </a:t>
            </a:r>
            <a:r>
              <a:rPr lang="en-US" i="1" dirty="0" err="1" smtClean="0">
                <a:solidFill>
                  <a:srgbClr val="CCFFFF"/>
                </a:solidFill>
                <a:latin typeface="Constantia" pitchFamily="18" charset="0"/>
              </a:rPr>
              <a:t>Algemeen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Indische</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Dagblad</a:t>
            </a:r>
            <a:r>
              <a:rPr lang="en-US" dirty="0" smtClean="0">
                <a:solidFill>
                  <a:srgbClr val="CCFFFF"/>
                </a:solidFill>
                <a:latin typeface="Constantia" pitchFamily="18" charset="0"/>
              </a:rPr>
              <a:t>, entitled "Qur'an en </a:t>
            </a:r>
            <a:r>
              <a:rPr lang="en-US" dirty="0" err="1" smtClean="0">
                <a:solidFill>
                  <a:srgbClr val="CCFFFF"/>
                </a:solidFill>
                <a:latin typeface="Constantia" pitchFamily="18" charset="0"/>
              </a:rPr>
              <a:t>Evangelie</a:t>
            </a:r>
            <a:r>
              <a:rPr lang="en-US" dirty="0" smtClean="0">
                <a:solidFill>
                  <a:srgbClr val="CCFFFF"/>
                </a:solidFill>
                <a:latin typeface="Constantia" pitchFamily="18" charset="0"/>
              </a:rPr>
              <a:t>" ("The Quran and the Evangelicals") and "Muhammad </a:t>
            </a:r>
            <a:r>
              <a:rPr lang="en-US" dirty="0" err="1" smtClean="0">
                <a:solidFill>
                  <a:srgbClr val="CCFFFF"/>
                </a:solidFill>
                <a:latin typeface="Constantia" pitchFamily="18" charset="0"/>
              </a:rPr>
              <a:t>als</a:t>
            </a:r>
            <a:r>
              <a:rPr lang="en-US" dirty="0" smtClean="0">
                <a:solidFill>
                  <a:srgbClr val="CCFFFF"/>
                </a:solidFill>
                <a:latin typeface="Constantia" pitchFamily="18" charset="0"/>
              </a:rPr>
              <a:t> </a:t>
            </a:r>
            <a:r>
              <a:rPr lang="en-US" dirty="0" err="1" smtClean="0">
                <a:solidFill>
                  <a:srgbClr val="CCFFFF"/>
                </a:solidFill>
                <a:latin typeface="Constantia" pitchFamily="18" charset="0"/>
              </a:rPr>
              <a:t>Profeet</a:t>
            </a:r>
            <a:r>
              <a:rPr lang="en-US" dirty="0" smtClean="0">
                <a:solidFill>
                  <a:srgbClr val="CCFFFF"/>
                </a:solidFill>
                <a:latin typeface="Constantia" pitchFamily="18" charset="0"/>
              </a:rPr>
              <a:t>" ("Muhammad as the Prophet"). He also collaborated with other thinkers to publish the newspaper </a:t>
            </a:r>
            <a:r>
              <a:rPr lang="en-US" i="1" dirty="0" err="1" smtClean="0">
                <a:solidFill>
                  <a:srgbClr val="CCFFFF"/>
                </a:solidFill>
                <a:latin typeface="Constantia" pitchFamily="18" charset="0"/>
              </a:rPr>
              <a:t>Pembela</a:t>
            </a:r>
            <a:r>
              <a:rPr lang="en-US" i="1" dirty="0" smtClean="0">
                <a:solidFill>
                  <a:srgbClr val="CCFFFF"/>
                </a:solidFill>
                <a:latin typeface="Constantia" pitchFamily="18" charset="0"/>
              </a:rPr>
              <a:t> Islam</a:t>
            </a:r>
            <a:r>
              <a:rPr lang="en-US" dirty="0" smtClean="0">
                <a:solidFill>
                  <a:srgbClr val="CCFFFF"/>
                </a:solidFill>
                <a:latin typeface="Constantia" pitchFamily="18" charset="0"/>
              </a:rPr>
              <a:t> (</a:t>
            </a:r>
            <a:r>
              <a:rPr lang="en-US" i="1" dirty="0" smtClean="0">
                <a:solidFill>
                  <a:srgbClr val="CCFFFF"/>
                </a:solidFill>
                <a:latin typeface="Constantia" pitchFamily="18" charset="0"/>
              </a:rPr>
              <a:t>Defenders of Islam</a:t>
            </a:r>
            <a:r>
              <a:rPr lang="en-US" dirty="0" smtClean="0">
                <a:solidFill>
                  <a:srgbClr val="CCFFFF"/>
                </a:solidFill>
                <a:latin typeface="Constantia" pitchFamily="18" charset="0"/>
              </a:rPr>
              <a:t>) from 1929 to 1935, and wrote extensively about his views on the religion for </a:t>
            </a:r>
            <a:r>
              <a:rPr lang="en-US" i="1" dirty="0" err="1" smtClean="0">
                <a:solidFill>
                  <a:srgbClr val="CCFFFF"/>
                </a:solidFill>
                <a:latin typeface="Constantia" pitchFamily="18" charset="0"/>
              </a:rPr>
              <a:t>Pandji</a:t>
            </a:r>
            <a:r>
              <a:rPr lang="en-US" i="1" dirty="0" smtClean="0">
                <a:solidFill>
                  <a:srgbClr val="CCFFFF"/>
                </a:solidFill>
                <a:latin typeface="Constantia" pitchFamily="18" charset="0"/>
              </a:rPr>
              <a:t> Islam</a:t>
            </a:r>
            <a:r>
              <a:rPr lang="en-US" dirty="0" smtClean="0">
                <a:solidFill>
                  <a:srgbClr val="CCFFFF"/>
                </a:solidFill>
                <a:latin typeface="Constantia" pitchFamily="18" charset="0"/>
              </a:rPr>
              <a:t> (</a:t>
            </a:r>
            <a:r>
              <a:rPr lang="en-US" i="1" dirty="0" smtClean="0">
                <a:solidFill>
                  <a:srgbClr val="CCFFFF"/>
                </a:solidFill>
                <a:latin typeface="Constantia" pitchFamily="18" charset="0"/>
              </a:rPr>
              <a:t>Banner of Islam</a:t>
            </a:r>
            <a:r>
              <a:rPr lang="en-US" dirty="0" smtClean="0">
                <a:solidFill>
                  <a:srgbClr val="CCFFFF"/>
                </a:solidFill>
                <a:latin typeface="Constantia" pitchFamily="18" charset="0"/>
              </a:rPr>
              <a:t>), </a:t>
            </a:r>
            <a:r>
              <a:rPr lang="en-US" i="1" dirty="0" err="1" smtClean="0">
                <a:solidFill>
                  <a:srgbClr val="CCFFFF"/>
                </a:solidFill>
                <a:latin typeface="Constantia" pitchFamily="18" charset="0"/>
              </a:rPr>
              <a:t>Pedoman</a:t>
            </a:r>
            <a:r>
              <a:rPr lang="en-US" i="1" dirty="0" smtClean="0">
                <a:solidFill>
                  <a:srgbClr val="CCFFFF"/>
                </a:solidFill>
                <a:latin typeface="Constantia" pitchFamily="18" charset="0"/>
              </a:rPr>
              <a:t> </a:t>
            </a:r>
            <a:r>
              <a:rPr lang="en-US" i="1" dirty="0" err="1" smtClean="0">
                <a:solidFill>
                  <a:srgbClr val="CCFFFF"/>
                </a:solidFill>
                <a:latin typeface="Constantia" pitchFamily="18" charset="0"/>
              </a:rPr>
              <a:t>Masyarakat</a:t>
            </a:r>
            <a:r>
              <a:rPr lang="en-US" dirty="0" smtClean="0">
                <a:solidFill>
                  <a:srgbClr val="CCFFFF"/>
                </a:solidFill>
                <a:latin typeface="Constantia" pitchFamily="18" charset="0"/>
              </a:rPr>
              <a:t> (</a:t>
            </a:r>
            <a:r>
              <a:rPr lang="en-US" i="1" dirty="0" smtClean="0">
                <a:solidFill>
                  <a:srgbClr val="CCFFFF"/>
                </a:solidFill>
                <a:latin typeface="Constantia" pitchFamily="18" charset="0"/>
              </a:rPr>
              <a:t>Guide for the People</a:t>
            </a:r>
            <a:r>
              <a:rPr lang="en-US" dirty="0" smtClean="0">
                <a:solidFill>
                  <a:srgbClr val="CCFFFF"/>
                </a:solidFill>
                <a:latin typeface="Constantia" pitchFamily="18" charset="0"/>
              </a:rPr>
              <a:t>), and </a:t>
            </a:r>
            <a:r>
              <a:rPr lang="en-US" i="1" dirty="0" smtClean="0">
                <a:solidFill>
                  <a:srgbClr val="CCFFFF"/>
                </a:solidFill>
                <a:latin typeface="Constantia" pitchFamily="18" charset="0"/>
              </a:rPr>
              <a:t>Al-</a:t>
            </a:r>
            <a:r>
              <a:rPr lang="en-US" i="1" dirty="0" err="1" smtClean="0">
                <a:solidFill>
                  <a:srgbClr val="CCFFFF"/>
                </a:solidFill>
                <a:latin typeface="Constantia" pitchFamily="18" charset="0"/>
              </a:rPr>
              <a:t>Manār</a:t>
            </a:r>
            <a:r>
              <a:rPr lang="en-US" dirty="0" smtClean="0">
                <a:solidFill>
                  <a:srgbClr val="CCFFFF"/>
                </a:solidFill>
                <a:latin typeface="Constantia" pitchFamily="18" charset="0"/>
              </a:rPr>
              <a:t> (</a:t>
            </a:r>
            <a:r>
              <a:rPr lang="en-US" i="1" dirty="0" smtClean="0">
                <a:solidFill>
                  <a:srgbClr val="CCFFFF"/>
                </a:solidFill>
                <a:latin typeface="Constantia" pitchFamily="18" charset="0"/>
              </a:rPr>
              <a:t>The Torch</a:t>
            </a:r>
            <a:r>
              <a:rPr lang="en-US" dirty="0" smtClean="0">
                <a:solidFill>
                  <a:srgbClr val="CCFFFF"/>
                </a:solidFill>
                <a:latin typeface="Constantia" pitchFamily="18" charset="0"/>
              </a:rPr>
              <a:t>). Aside from writing, </a:t>
            </a:r>
            <a:r>
              <a:rPr lang="en-US" dirty="0" err="1" smtClean="0">
                <a:solidFill>
                  <a:srgbClr val="CCFFFF"/>
                </a:solidFill>
                <a:latin typeface="Constantia" pitchFamily="18" charset="0"/>
              </a:rPr>
              <a:t>Natsir</a:t>
            </a:r>
            <a:r>
              <a:rPr lang="en-US" dirty="0" smtClean="0">
                <a:solidFill>
                  <a:srgbClr val="CCFFFF"/>
                </a:solidFill>
                <a:latin typeface="Constantia" pitchFamily="18" charset="0"/>
              </a:rPr>
              <a:t> founded </a:t>
            </a:r>
            <a:r>
              <a:rPr lang="en-US" dirty="0" err="1" smtClean="0">
                <a:solidFill>
                  <a:srgbClr val="CCFFFF"/>
                </a:solidFill>
                <a:latin typeface="Constantia" pitchFamily="18" charset="0"/>
              </a:rPr>
              <a:t>Pendidikan</a:t>
            </a:r>
            <a:r>
              <a:rPr lang="en-US" dirty="0" smtClean="0">
                <a:solidFill>
                  <a:srgbClr val="CCFFFF"/>
                </a:solidFill>
                <a:latin typeface="Constantia" pitchFamily="18" charset="0"/>
              </a:rPr>
              <a:t> Islam (Islamic Education), a private school, in 1930; the school was shut down after the Japanese occupation of Indonesia</a:t>
            </a:r>
            <a:r>
              <a:rPr lang="en-US" dirty="0">
                <a:solidFill>
                  <a:srgbClr val="CCFFFF"/>
                </a:solidFill>
                <a:latin typeface="Constantia" pitchFamily="18" charset="0"/>
              </a:rPr>
              <a:t>.</a:t>
            </a:r>
            <a:endParaRPr lang="en-US" b="1" dirty="0" smtClean="0">
              <a:solidFill>
                <a:srgbClr val="CCFFFF"/>
              </a:solidFill>
              <a:latin typeface="Constantia" pitchFamily="18" charset="0"/>
            </a:endParaRPr>
          </a:p>
        </p:txBody>
      </p:sp>
      <p:sp>
        <p:nvSpPr>
          <p:cNvPr id="5" name="Slide Number Placeholder 4"/>
          <p:cNvSpPr>
            <a:spLocks noGrp="1"/>
          </p:cNvSpPr>
          <p:nvPr>
            <p:ph type="sldNum" sz="quarter" idx="12"/>
          </p:nvPr>
        </p:nvSpPr>
        <p:spPr/>
        <p:txBody>
          <a:bodyPr/>
          <a:lstStyle/>
          <a:p>
            <a:fld id="{B9D356F0-8035-43A6-B9CD-30AAF35D6D17}" type="slidenum">
              <a:rPr lang="en-US" smtClean="0"/>
              <a:pPr/>
              <a:t>9</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5495</Words>
  <Application>Microsoft Office PowerPoint</Application>
  <PresentationFormat>On-screen Show (4:3)</PresentationFormat>
  <Paragraphs>261</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M. NATSIR(1908 -1993): HIS LIFE &amp; THOUGHT</vt:lpstr>
      <vt:lpstr>Slide 2</vt:lpstr>
      <vt:lpstr>Slide 3</vt:lpstr>
      <vt:lpstr>Slide 4</vt:lpstr>
      <vt:lpstr>Slide 5</vt:lpstr>
      <vt:lpstr>Brief Biography of M. Natsir According to Wikipedia</vt:lpstr>
      <vt:lpstr>Slide 7</vt:lpstr>
      <vt:lpstr>Early life</vt:lpstr>
      <vt:lpstr>Career</vt:lpstr>
      <vt:lpstr>Slide 10</vt:lpstr>
      <vt:lpstr>Slide 11</vt:lpstr>
      <vt:lpstr>Slide 12</vt:lpstr>
      <vt:lpstr>Politics and views</vt:lpstr>
      <vt:lpstr>Writings</vt:lpstr>
      <vt:lpstr>Legacy</vt:lpstr>
      <vt:lpstr>Personal life</vt:lpstr>
      <vt:lpstr>THE INTELLECTUALITY OF M. NATSIR: A MUCH-NEEDED MODEL FOR THIS ERA OF CORRUPTION &amp; TURBULENCE</vt:lpstr>
      <vt:lpstr>A Rare Breed of Muslim National Leader:</vt:lpstr>
      <vt:lpstr>National Hero</vt:lpstr>
      <vt:lpstr>The True Tajdid vs The False Tajdid </vt:lpstr>
      <vt:lpstr>Slide 21</vt:lpstr>
      <vt:lpstr>Intellectuality Built Upon a Sound `Aqidah &amp; Correct Understanding of Islam</vt:lpstr>
      <vt:lpstr>Slide 23</vt:lpstr>
      <vt:lpstr>Slide 24</vt:lpstr>
      <vt:lpstr>M. Natsir as a Leader of the Ummah</vt:lpstr>
      <vt:lpstr>Slide 26</vt:lpstr>
      <vt:lpstr>Slide 27</vt:lpstr>
      <vt:lpstr>Slide 28</vt:lpstr>
      <vt:lpstr>Slide 29</vt:lpstr>
      <vt:lpstr>Slide 30</vt:lpstr>
      <vt:lpstr>Formation of `Ulama’-Intellectual &amp; Intellectual-’Ulama’</vt:lpstr>
      <vt:lpstr>Slide 32</vt:lpstr>
      <vt:lpstr>The Concept of Reason/Intellect From Islamic Perspective</vt:lpstr>
      <vt:lpstr>Slide 34</vt:lpstr>
      <vt:lpstr>Slide 35</vt:lpstr>
      <vt:lpstr>Slide 36</vt:lpstr>
      <vt:lpstr>Slide 37</vt:lpstr>
      <vt:lpstr>The Danger of Religious Pluralism</vt:lpstr>
      <vt:lpstr>Slide 39</vt:lpstr>
      <vt:lpstr>Slide 40</vt:lpstr>
      <vt:lpstr>The Concept of Islam an a Comprehensive Worldview</vt:lpstr>
      <vt:lpstr>Slide 42</vt:lpstr>
      <vt:lpstr>Slide 43</vt:lpstr>
      <vt:lpstr>Slide 44</vt:lpstr>
      <vt:lpstr>Slide 45</vt:lpstr>
      <vt:lpstr>Slide 46</vt:lpstr>
      <vt:lpstr>Islam as a Revolution in Belief &amp; Worldview</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Conclusion </vt:lpstr>
      <vt:lpstr>Slide 65</vt:lpstr>
      <vt:lpstr>Slide 66</vt:lpstr>
      <vt:lpstr>Slide 67</vt:lpstr>
      <vt:lpstr>Slide 68</vt:lpstr>
      <vt:lpstr>Slide 69</vt:lpstr>
      <vt:lpstr>Slide 70</vt:lpstr>
      <vt:lpstr>Slide 71</vt:lpstr>
      <vt:lpstr>Bibliography </vt:lpstr>
      <vt:lpstr>Slide 73</vt:lpstr>
      <vt:lpstr>Slide 74</vt:lpstr>
      <vt:lpstr>Slide 75</vt:lpstr>
      <vt:lpstr>Slide 76</vt:lpstr>
      <vt:lpstr>Slide 77</vt:lpstr>
      <vt:lpstr>Slide 78</vt:lpstr>
      <vt:lpstr>Slide 79</vt:lpstr>
      <vt:lpstr>Slide 80</vt:lpstr>
    </vt:vector>
  </TitlesOfParts>
  <Company>IIUM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Natsir: His Life &amp; Thought</dc:title>
  <dc:creator>ISTAC</dc:creator>
  <cp:lastModifiedBy>ISTAC</cp:lastModifiedBy>
  <cp:revision>41</cp:revision>
  <dcterms:created xsi:type="dcterms:W3CDTF">2012-03-13T03:09:33Z</dcterms:created>
  <dcterms:modified xsi:type="dcterms:W3CDTF">2012-03-14T01:43:35Z</dcterms:modified>
</cp:coreProperties>
</file>