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3"/>
  </p:notesMasterIdLst>
  <p:handoutMasterIdLst>
    <p:handoutMasterId r:id="rId34"/>
  </p:handoutMasterIdLst>
  <p:sldIdLst>
    <p:sldId id="256"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554"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1D5E35-0C52-434E-8245-122ED854588D}" type="datetimeFigureOut">
              <a:rPr lang="en-US" smtClean="0"/>
              <a:t>4/4/2012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8BFC2-F79B-4C48-AFE3-C0B882A02D00}"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029A7D-0EDD-4FC0-BD37-6627D529D6EE}" type="datetimeFigureOut">
              <a:rPr lang="en-US" smtClean="0"/>
              <a:t>4/4/2012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7B7B10-45CC-4297-9A6D-D789888F7AF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6EA2B3-9C3C-4AF5-85C9-87E367C0E3A9}" type="datetime1">
              <a:rPr lang="en-US" smtClean="0"/>
              <a:t>4/4/2012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FA631BC-A921-4CDA-8AF3-AA9CFA08A39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4289F4-26E8-47AD-B7ED-094E516AD639}" type="datetime1">
              <a:rPr lang="en-US" smtClean="0"/>
              <a:t>4/4/2012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76AA4A-C3DF-4FF2-96CC-4E9BC9DF19CA}" type="datetime1">
              <a:rPr lang="en-US" smtClean="0"/>
              <a:t>4/4/2012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BFFF4B-EDAF-4DB5-A7B7-A8C5AA8FF8DB}" type="datetime1">
              <a:rPr lang="en-US" smtClean="0"/>
              <a:t>4/4/2012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41F3E5-4833-4664-AB97-11ABD9BB2C79}" type="datetime1">
              <a:rPr lang="en-US" smtClean="0"/>
              <a:t>4/4/2012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A631BC-A921-4CDA-8AF3-AA9CFA08A398}"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80C613-8E69-487A-AC59-156C2E471C67}" type="datetime1">
              <a:rPr lang="en-US" smtClean="0"/>
              <a:t>4/4/2012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6D1E0B-1705-46E3-9B7A-1B75440311B7}" type="datetime1">
              <a:rPr lang="en-US" smtClean="0"/>
              <a:t>4/4/2012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E95874-BA7E-427A-8DF9-70A7A150A573}" type="datetime1">
              <a:rPr lang="en-US" smtClean="0"/>
              <a:t>4/4/2012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D3884-2BA5-482F-8076-E40D16FB996C}" type="datetime1">
              <a:rPr lang="en-US" smtClean="0"/>
              <a:t>4/4/2012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0AF295F-BFAD-4982-9B13-52346A4E7A94}" type="datetime1">
              <a:rPr lang="en-US" smtClean="0"/>
              <a:t>4/4/2012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A631BC-A921-4CDA-8AF3-AA9CFA08A39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E0D704-6336-4826-BCFA-23DF206BF4A3}" type="datetime1">
              <a:rPr lang="en-US" smtClean="0"/>
              <a:t>4/4/2012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FA631BC-A921-4CDA-8AF3-AA9CFA08A398}"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4451F3A-84EF-4342-A164-EA46B082F8AB}" type="datetime1">
              <a:rPr lang="en-US" smtClean="0"/>
              <a:t>4/4/2012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A631BC-A921-4CDA-8AF3-AA9CFA08A398}"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386150"/>
            <a:ext cx="7851648" cy="1828800"/>
          </a:xfrm>
        </p:spPr>
        <p:txBody>
          <a:bodyPr>
            <a:noAutofit/>
          </a:bodyPr>
          <a:lstStyle/>
          <a:p>
            <a:pPr algn="ctr"/>
            <a:r>
              <a:rPr lang="en-US" sz="7200" dirty="0" smtClean="0"/>
              <a:t>PLAGIARISM : </a:t>
            </a:r>
            <a:r>
              <a:rPr lang="en-US" sz="7200" dirty="0" smtClean="0"/>
              <a:t/>
            </a:r>
            <a:br>
              <a:rPr lang="en-US" sz="7200" dirty="0" smtClean="0"/>
            </a:br>
            <a:r>
              <a:rPr lang="en-US" sz="7200" dirty="0" smtClean="0"/>
              <a:t>THE </a:t>
            </a:r>
            <a:r>
              <a:rPr lang="en-US" sz="7200" dirty="0" smtClean="0"/>
              <a:t>NEW EPIDEMIC OF ACADEMIC </a:t>
            </a:r>
            <a:r>
              <a:rPr lang="en-US" sz="7200" dirty="0" smtClean="0"/>
              <a:t>FRAUD</a:t>
            </a:r>
            <a:endParaRPr lang="en-US" sz="7200" dirty="0"/>
          </a:p>
        </p:txBody>
      </p:sp>
      <p:sp>
        <p:nvSpPr>
          <p:cNvPr id="4" name="Subtitle 2"/>
          <p:cNvSpPr>
            <a:spLocks noGrp="1"/>
          </p:cNvSpPr>
          <p:nvPr>
            <p:ph type="subTitle" idx="1"/>
          </p:nvPr>
        </p:nvSpPr>
        <p:spPr>
          <a:xfrm>
            <a:off x="533400" y="5248300"/>
            <a:ext cx="7854696" cy="1752600"/>
          </a:xfrm>
        </p:spPr>
        <p:txBody>
          <a:bodyPr/>
          <a:lstStyle/>
          <a:p>
            <a:pPr algn="ctr"/>
            <a:r>
              <a:rPr lang="en-US" dirty="0" smtClean="0"/>
              <a:t>M. </a:t>
            </a:r>
            <a:r>
              <a:rPr lang="en-US" dirty="0" err="1" smtClean="0"/>
              <a:t>Kamal</a:t>
            </a:r>
            <a:r>
              <a:rPr lang="en-US" dirty="0" smtClean="0"/>
              <a:t> Hassan</a:t>
            </a:r>
          </a:p>
          <a:p>
            <a:pPr algn="ctr"/>
            <a:r>
              <a:rPr lang="en-US" dirty="0" smtClean="0"/>
              <a:t>ISTAC, IIUM</a:t>
            </a:r>
          </a:p>
          <a:p>
            <a:pPr algn="ctr"/>
            <a:r>
              <a:rPr lang="en-US" dirty="0" smtClean="0"/>
              <a:t>4 April 2012</a:t>
            </a:r>
            <a:endParaRPr lang="en-US" dirty="0"/>
          </a:p>
        </p:txBody>
      </p:sp>
      <p:sp>
        <p:nvSpPr>
          <p:cNvPr id="5" name="Slide Number Placeholder 4"/>
          <p:cNvSpPr>
            <a:spLocks noGrp="1"/>
          </p:cNvSpPr>
          <p:nvPr>
            <p:ph type="sldNum" sz="quarter" idx="12"/>
          </p:nvPr>
        </p:nvSpPr>
        <p:spPr/>
        <p:txBody>
          <a:bodyPr/>
          <a:lstStyle/>
          <a:p>
            <a:fld id="{DFA631BC-A921-4CDA-8AF3-AA9CFA08A398}" type="slidenum">
              <a:rPr lang="en-US" smtClean="0"/>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2" name="Title 1"/>
          <p:cNvSpPr>
            <a:spLocks noGrp="1"/>
          </p:cNvSpPr>
          <p:nvPr>
            <p:ph type="title"/>
          </p:nvPr>
        </p:nvSpPr>
        <p:spPr>
          <a:xfrm>
            <a:off x="457200" y="500042"/>
            <a:ext cx="8229600" cy="1143000"/>
          </a:xfrm>
        </p:spPr>
        <p:txBody>
          <a:bodyPr>
            <a:normAutofit fontScale="90000"/>
          </a:bodyPr>
          <a:lstStyle/>
          <a:p>
            <a:pPr algn="ctr"/>
            <a:r>
              <a:rPr lang="en-US" b="1" dirty="0" smtClean="0"/>
              <a:t>Additional Plagiarism </a:t>
            </a:r>
            <a:r>
              <a:rPr lang="en-US" b="1" dirty="0" smtClean="0"/>
              <a:t>Definitions</a:t>
            </a:r>
            <a:endParaRPr lang="en-US" dirty="0"/>
          </a:p>
        </p:txBody>
      </p:sp>
      <p:sp>
        <p:nvSpPr>
          <p:cNvPr id="3" name="Content Placeholder 2"/>
          <p:cNvSpPr>
            <a:spLocks noGrp="1"/>
          </p:cNvSpPr>
          <p:nvPr>
            <p:ph idx="1"/>
          </p:nvPr>
        </p:nvSpPr>
        <p:spPr>
          <a:xfrm>
            <a:off x="457200" y="1714488"/>
            <a:ext cx="8229600" cy="4389120"/>
          </a:xfrm>
        </p:spPr>
        <p:txBody>
          <a:bodyPr>
            <a:noAutofit/>
          </a:bodyPr>
          <a:lstStyle/>
          <a:p>
            <a:pPr lvl="0"/>
            <a:r>
              <a:rPr lang="en-US" sz="2200" dirty="0" smtClean="0"/>
              <a:t>College Board: "the attempt to pass off the ideas, research, theories, or words of others as one's own."  http://</a:t>
            </a:r>
            <a:r>
              <a:rPr lang="en-US" sz="2200" dirty="0" smtClean="0"/>
              <a:t>www.collegeboard.com/student/plan/college-success/10314.html</a:t>
            </a:r>
            <a:r>
              <a:rPr lang="en-US" sz="2200" dirty="0" smtClean="0"/>
              <a:t>  </a:t>
            </a:r>
          </a:p>
          <a:p>
            <a:pPr lvl="0"/>
            <a:r>
              <a:rPr lang="en-US" sz="2200" dirty="0" smtClean="0"/>
              <a:t>UNC Libraries: "The UNC Honor Court defines plagiarism as 'the deliberate or reckless representation of another's words, thoughts, or ideas as one's own without attribution in connection with submission of academic work, whether graded or otherwise.' (Instrument of Student Judicial </a:t>
            </a:r>
            <a:r>
              <a:rPr lang="en-US" sz="2200" dirty="0" smtClean="0"/>
              <a:t>Governance, </a:t>
            </a:r>
            <a:r>
              <a:rPr lang="en-US" sz="2200" dirty="0" smtClean="0"/>
              <a:t>Section II.B.1.)." </a:t>
            </a:r>
          </a:p>
          <a:p>
            <a:pPr lvl="0"/>
            <a:r>
              <a:rPr lang="en-US" sz="2200" dirty="0" smtClean="0"/>
              <a:t>Indiana University: "Plagiarism is defined as presenting someone else's work, including the work of other students, as one's own." http://www.indiana.edu/~istd/definition.html </a:t>
            </a:r>
          </a:p>
          <a:p>
            <a:pPr>
              <a:buNone/>
            </a:pPr>
            <a:endParaRPr lang="en-US" sz="2200" dirty="0"/>
          </a:p>
        </p:txBody>
      </p:sp>
      <p:sp>
        <p:nvSpPr>
          <p:cNvPr id="5" name="Slide Number Placeholder 4"/>
          <p:cNvSpPr>
            <a:spLocks noGrp="1"/>
          </p:cNvSpPr>
          <p:nvPr>
            <p:ph type="sldNum" sz="quarter" idx="12"/>
          </p:nvPr>
        </p:nvSpPr>
        <p:spPr/>
        <p:txBody>
          <a:bodyPr/>
          <a:lstStyle/>
          <a:p>
            <a:fld id="{DFA631BC-A921-4CDA-8AF3-AA9CFA08A398}" type="slidenum">
              <a:rPr lang="en-US" smtClean="0"/>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610244"/>
          </a:xfrm>
        </p:spPr>
        <p:txBody>
          <a:bodyPr>
            <a:noAutofit/>
          </a:bodyPr>
          <a:lstStyle/>
          <a:p>
            <a:pPr lvl="0"/>
            <a:r>
              <a:rPr lang="en-US" sz="2000" dirty="0" smtClean="0"/>
              <a:t>Council on Writing Program Administrators: "In an instructional setting, plagiarism occurs when a writer deliberately uses someone else’s language, ideas, or other original (not common-knowledge) material without acknowledg­ing its source."  http://</a:t>
            </a:r>
            <a:r>
              <a:rPr lang="en-US" sz="2000" dirty="0" smtClean="0"/>
              <a:t>www.wpacouncil.org/node/9</a:t>
            </a:r>
            <a:endParaRPr lang="en-US" sz="2000" dirty="0" smtClean="0"/>
          </a:p>
          <a:p>
            <a:pPr lvl="0"/>
            <a:r>
              <a:rPr lang="en-US" sz="2000" dirty="0" smtClean="0"/>
              <a:t>State Library of Victoria/Ergo: "deliberately using someone else's ideas without their permission or acknowledging the </a:t>
            </a:r>
            <a:r>
              <a:rPr lang="en-US" sz="2000" dirty="0" smtClean="0"/>
              <a:t>source</a:t>
            </a:r>
            <a:r>
              <a:rPr lang="en-US" sz="2000" dirty="0" smtClean="0"/>
              <a:t>."   http://</a:t>
            </a:r>
            <a:r>
              <a:rPr lang="en-US" sz="2000" dirty="0" smtClean="0"/>
              <a:t>slv.vic.gov.au/ergo/glossary?opinions</a:t>
            </a:r>
            <a:endParaRPr lang="en-US" sz="2000" dirty="0" smtClean="0"/>
          </a:p>
          <a:p>
            <a:pPr lvl="0"/>
            <a:r>
              <a:rPr lang="en-US" sz="2000" dirty="0" smtClean="0"/>
              <a:t>International Baccalaureate Organization (IBO): "the representation of the ideas or work of another person as the candidate’s own" (Diploma </a:t>
            </a:r>
            <a:r>
              <a:rPr lang="en-US" sz="2000" dirty="0" err="1" smtClean="0"/>
              <a:t>Programme</a:t>
            </a:r>
            <a:r>
              <a:rPr lang="en-US" sz="2000" dirty="0" smtClean="0"/>
              <a:t>: Academic Honesty, p. 2). </a:t>
            </a:r>
          </a:p>
          <a:p>
            <a:pPr lvl="0"/>
            <a:r>
              <a:rPr lang="en-US" sz="2000" dirty="0" smtClean="0"/>
              <a:t>Merriam-Webster Online Dictionary: "Plagiarize: to steal and pass off (the ideas or words of another) as one's own : use (another's production) without crediting the source ; to commit literary theft : present as new and original an idea or product derived from an existing source" http://</a:t>
            </a:r>
            <a:r>
              <a:rPr lang="en-US" sz="2000" dirty="0" smtClean="0"/>
              <a:t>www.merriam-webster.com/dictionary/plagiarize </a:t>
            </a:r>
            <a:endParaRPr lang="en-US" sz="2000" dirty="0" smtClean="0"/>
          </a:p>
          <a:p>
            <a:pPr>
              <a:buNone/>
            </a:pPr>
            <a:endParaRPr lang="en-US" sz="2000" dirty="0"/>
          </a:p>
        </p:txBody>
      </p:sp>
      <p:sp>
        <p:nvSpPr>
          <p:cNvPr id="4" name="Rectangle 3"/>
          <p:cNvSpPr/>
          <p:nvPr/>
        </p:nvSpPr>
        <p:spPr>
          <a:xfrm>
            <a:off x="642910" y="6215082"/>
            <a:ext cx="4371902" cy="369332"/>
          </a:xfrm>
          <a:prstGeom prst="rect">
            <a:avLst/>
          </a:prstGeom>
        </p:spPr>
        <p:txBody>
          <a:bodyPr wrap="none">
            <a:spAutoFit/>
          </a:bodyPr>
          <a:lstStyle/>
          <a:p>
            <a:r>
              <a:rPr lang="en-US" dirty="0"/>
              <a:t>(Source: www.ncwiseowl.org. </a:t>
            </a:r>
            <a:r>
              <a:rPr lang="en-US" dirty="0" smtClean="0"/>
              <a:t>4 April </a:t>
            </a:r>
            <a:r>
              <a:rPr lang="en-US" dirty="0"/>
              <a:t>2012)</a:t>
            </a:r>
          </a:p>
        </p:txBody>
      </p:sp>
      <p:sp>
        <p:nvSpPr>
          <p:cNvPr id="5" name="Slide Number Placeholder 4"/>
          <p:cNvSpPr>
            <a:spLocks noGrp="1"/>
          </p:cNvSpPr>
          <p:nvPr>
            <p:ph type="sldNum" sz="quarter" idx="12"/>
          </p:nvPr>
        </p:nvSpPr>
        <p:spPr/>
        <p:txBody>
          <a:bodyPr/>
          <a:lstStyle/>
          <a:p>
            <a:fld id="{DFA631BC-A921-4CDA-8AF3-AA9CFA08A398}" type="slidenum">
              <a:rPr lang="en-US" smtClean="0"/>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p:spPr>
        <p:txBody>
          <a:bodyPr>
            <a:normAutofit/>
          </a:bodyPr>
          <a:lstStyle/>
          <a:p>
            <a:pPr algn="ctr"/>
            <a:r>
              <a:rPr lang="en-US" b="1" dirty="0" smtClean="0"/>
              <a:t>Facts About </a:t>
            </a:r>
            <a:r>
              <a:rPr lang="en-US" b="1" dirty="0" smtClean="0"/>
              <a:t>Plagiarism</a:t>
            </a:r>
            <a:endParaRPr lang="en-US" dirty="0"/>
          </a:p>
        </p:txBody>
      </p:sp>
      <p:sp>
        <p:nvSpPr>
          <p:cNvPr id="3" name="Content Placeholder 2"/>
          <p:cNvSpPr>
            <a:spLocks noGrp="1"/>
          </p:cNvSpPr>
          <p:nvPr>
            <p:ph idx="1"/>
          </p:nvPr>
        </p:nvSpPr>
        <p:spPr>
          <a:xfrm>
            <a:off x="457200" y="1357298"/>
            <a:ext cx="8229600" cy="5286412"/>
          </a:xfrm>
        </p:spPr>
        <p:txBody>
          <a:bodyPr>
            <a:normAutofit fontScale="85000" lnSpcReduction="20000"/>
          </a:bodyPr>
          <a:lstStyle/>
          <a:p>
            <a:endParaRPr lang="en-US" dirty="0" smtClean="0"/>
          </a:p>
          <a:p>
            <a:pPr>
              <a:buNone/>
            </a:pPr>
            <a:r>
              <a:rPr lang="en-US" dirty="0" smtClean="0"/>
              <a:t>Here </a:t>
            </a:r>
            <a:r>
              <a:rPr lang="en-US" dirty="0" smtClean="0"/>
              <a:t>are some recent findings regarding plagiarism</a:t>
            </a:r>
            <a:r>
              <a:rPr lang="en-US" dirty="0" smtClean="0"/>
              <a:t>:</a:t>
            </a:r>
          </a:p>
          <a:p>
            <a:pPr>
              <a:buNone/>
            </a:pPr>
            <a:endParaRPr lang="en-US" dirty="0" smtClean="0"/>
          </a:p>
          <a:p>
            <a:r>
              <a:rPr lang="en-US" dirty="0" smtClean="0"/>
              <a:t>A study by The Center for Academic Integrity found that </a:t>
            </a:r>
            <a:r>
              <a:rPr lang="en-US" dirty="0" smtClean="0"/>
              <a:t>almost 80</a:t>
            </a:r>
            <a:r>
              <a:rPr lang="en-US" dirty="0" smtClean="0"/>
              <a:t>% of college students admit to cheating at least once</a:t>
            </a:r>
            <a:r>
              <a:rPr lang="en-US" dirty="0" smtClean="0"/>
              <a:t>.</a:t>
            </a:r>
          </a:p>
          <a:p>
            <a:pPr>
              <a:buNone/>
            </a:pPr>
            <a:endParaRPr lang="en-US" dirty="0" smtClean="0"/>
          </a:p>
          <a:p>
            <a:r>
              <a:rPr lang="en-US" dirty="0" smtClean="0"/>
              <a:t>According to a survey by the Psychological Record 36% of undergraduates have admitted to plagiarizing written material</a:t>
            </a:r>
            <a:r>
              <a:rPr lang="en-US" dirty="0" smtClean="0"/>
              <a:t>.</a:t>
            </a:r>
          </a:p>
          <a:p>
            <a:pPr>
              <a:buNone/>
            </a:pPr>
            <a:endParaRPr lang="en-US" dirty="0" smtClean="0"/>
          </a:p>
          <a:p>
            <a:r>
              <a:rPr lang="en-US" dirty="0" smtClean="0"/>
              <a:t>A poll conducted by US News and World Reports found that 90% of students believe that cheaters are either never caught or have never been appropriately disciplined</a:t>
            </a:r>
            <a:r>
              <a:rPr lang="en-US" dirty="0" smtClean="0"/>
              <a:t>.</a:t>
            </a:r>
          </a:p>
          <a:p>
            <a:pPr>
              <a:buNone/>
            </a:pPr>
            <a:endParaRPr lang="en-US" dirty="0" smtClean="0"/>
          </a:p>
          <a:p>
            <a:r>
              <a:rPr lang="en-US" dirty="0" smtClean="0"/>
              <a:t>The State of Americans: This Generation and the Next (Free Press, July 1996) states that 58.3% of high school students let someone else copy their work in 1969, and 97.5% did so in 1989... </a:t>
            </a:r>
          </a:p>
          <a:p>
            <a:pPr>
              <a:buNone/>
            </a:pPr>
            <a:endParaRPr lang="en-US" dirty="0"/>
          </a:p>
        </p:txBody>
      </p:sp>
      <p:sp>
        <p:nvSpPr>
          <p:cNvPr id="4" name="Rectangle 3"/>
          <p:cNvSpPr/>
          <p:nvPr/>
        </p:nvSpPr>
        <p:spPr>
          <a:xfrm>
            <a:off x="642910" y="6345816"/>
            <a:ext cx="5286412" cy="369332"/>
          </a:xfrm>
          <a:prstGeom prst="rect">
            <a:avLst/>
          </a:prstGeom>
        </p:spPr>
        <p:txBody>
          <a:bodyPr wrap="square">
            <a:spAutoFit/>
          </a:bodyPr>
          <a:lstStyle/>
          <a:p>
            <a:r>
              <a:rPr lang="en-US" dirty="0"/>
              <a:t>(Source: plagiarism.org. Accessed 4 April 2012)</a:t>
            </a:r>
          </a:p>
        </p:txBody>
      </p:sp>
      <p:sp>
        <p:nvSpPr>
          <p:cNvPr id="5" name="Slide Number Placeholder 4"/>
          <p:cNvSpPr>
            <a:spLocks noGrp="1"/>
          </p:cNvSpPr>
          <p:nvPr>
            <p:ph type="sldNum" sz="quarter" idx="12"/>
          </p:nvPr>
        </p:nvSpPr>
        <p:spPr/>
        <p:txBody>
          <a:bodyPr/>
          <a:lstStyle/>
          <a:p>
            <a:fld id="{DFA631BC-A921-4CDA-8AF3-AA9CFA08A398}" type="slidenum">
              <a:rPr lang="en-US" smtClean="0"/>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a:bodyPr>
          <a:lstStyle/>
          <a:p>
            <a:pPr algn="just">
              <a:buNone/>
            </a:pPr>
            <a:r>
              <a:rPr lang="en-US" dirty="0" smtClean="0"/>
              <a:t>	A </a:t>
            </a:r>
            <a:r>
              <a:rPr lang="en-US" dirty="0" smtClean="0"/>
              <a:t>study by Jones et al. (2005), for example, found one in five of 171 students from both Engineering and Psychology undergraduate degree courses admitting to copying and pasting material from a website into an assignment without crediting the source. Another study, by Dennis (2005), of 80 undergraduate and postgraduate students on Computer Science degree </a:t>
            </a:r>
            <a:r>
              <a:rPr lang="en-US" dirty="0" err="1" smtClean="0"/>
              <a:t>programmes</a:t>
            </a:r>
            <a:r>
              <a:rPr lang="en-US" dirty="0" smtClean="0"/>
              <a:t> produced a similar result, with a quarter of respondents admitting to activities the institution regarded as plagiarism, which was largely about copying, or partial copying, from printed or web-based sources.</a:t>
            </a:r>
          </a:p>
          <a:p>
            <a:pPr algn="just">
              <a:buNone/>
            </a:pPr>
            <a:endParaRPr lang="en-US" dirty="0"/>
          </a:p>
        </p:txBody>
      </p:sp>
      <p:sp>
        <p:nvSpPr>
          <p:cNvPr id="4" name="Rectangle 3"/>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5" name="Slide Number Placeholder 4"/>
          <p:cNvSpPr>
            <a:spLocks noGrp="1"/>
          </p:cNvSpPr>
          <p:nvPr>
            <p:ph type="sldNum" sz="quarter" idx="12"/>
          </p:nvPr>
        </p:nvSpPr>
        <p:spPr/>
        <p:txBody>
          <a:bodyPr/>
          <a:lstStyle/>
          <a:p>
            <a:fld id="{DFA631BC-A921-4CDA-8AF3-AA9CFA08A398}" type="slidenum">
              <a:rPr lang="en-US" smtClean="0"/>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Autofit/>
          </a:bodyPr>
          <a:lstStyle/>
          <a:p>
            <a:pPr marL="0" indent="0">
              <a:buNone/>
            </a:pPr>
            <a:r>
              <a:rPr lang="en-US" sz="2500" dirty="0" err="1" smtClean="0"/>
              <a:t>Dordoy</a:t>
            </a:r>
            <a:r>
              <a:rPr lang="en-US" sz="2500" dirty="0" smtClean="0"/>
              <a:t> found the most common reasons cited by students for cheating were related to grades, poor time management and ease of opportunity:</a:t>
            </a:r>
          </a:p>
          <a:p>
            <a:pPr>
              <a:buNone/>
            </a:pPr>
            <a:endParaRPr lang="en-US" sz="2500" dirty="0" smtClean="0"/>
          </a:p>
          <a:p>
            <a:pPr>
              <a:buNone/>
            </a:pPr>
            <a:r>
              <a:rPr lang="en-US" sz="2500" dirty="0" smtClean="0"/>
              <a:t>To get a better grade: 59 per </a:t>
            </a:r>
            <a:r>
              <a:rPr lang="en-US" sz="2500" dirty="0" smtClean="0"/>
              <a:t>cent</a:t>
            </a:r>
            <a:endParaRPr lang="en-US" sz="2500" dirty="0" smtClean="0"/>
          </a:p>
          <a:p>
            <a:pPr>
              <a:buNone/>
            </a:pPr>
            <a:r>
              <a:rPr lang="en-US" sz="2500" dirty="0" smtClean="0"/>
              <a:t>	• </a:t>
            </a:r>
            <a:r>
              <a:rPr lang="en-US" sz="2500" dirty="0" smtClean="0"/>
              <a:t>Because of laziness or bad time management: 54 per cent</a:t>
            </a:r>
          </a:p>
          <a:p>
            <a:pPr>
              <a:buNone/>
            </a:pPr>
            <a:r>
              <a:rPr lang="en-US" sz="2500" dirty="0" smtClean="0"/>
              <a:t>	• </a:t>
            </a:r>
            <a:r>
              <a:rPr lang="en-US" sz="2500" dirty="0" smtClean="0"/>
              <a:t>Because of easy access to material via the Internet: 40 per cent</a:t>
            </a:r>
          </a:p>
          <a:p>
            <a:pPr>
              <a:buNone/>
            </a:pPr>
            <a:r>
              <a:rPr lang="en-US" sz="2500" dirty="0" smtClean="0"/>
              <a:t>	• </a:t>
            </a:r>
            <a:r>
              <a:rPr lang="en-US" sz="2500" dirty="0" smtClean="0"/>
              <a:t>Because they did not understand the rules: 29 per cent</a:t>
            </a:r>
          </a:p>
          <a:p>
            <a:pPr>
              <a:buNone/>
            </a:pPr>
            <a:r>
              <a:rPr lang="en-US" sz="2500" dirty="0" smtClean="0"/>
              <a:t>	• </a:t>
            </a:r>
            <a:r>
              <a:rPr lang="en-US" sz="2500" dirty="0" smtClean="0"/>
              <a:t>Because ‘it happens unconsciously’: 29 per cent (</a:t>
            </a:r>
            <a:r>
              <a:rPr lang="en-US" sz="2500" dirty="0" err="1" smtClean="0"/>
              <a:t>Dordoy</a:t>
            </a:r>
            <a:r>
              <a:rPr lang="en-US" sz="2500" dirty="0" smtClean="0"/>
              <a:t> 2002).</a:t>
            </a:r>
          </a:p>
          <a:p>
            <a:pPr>
              <a:buNone/>
            </a:pPr>
            <a:endParaRPr lang="en-US" sz="2500" dirty="0"/>
          </a:p>
        </p:txBody>
      </p:sp>
      <p:sp>
        <p:nvSpPr>
          <p:cNvPr id="4" name="Rectangle 3"/>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5" name="Rectangle 4"/>
          <p:cNvSpPr/>
          <p:nvPr/>
        </p:nvSpPr>
        <p:spPr>
          <a:xfrm>
            <a:off x="142876" y="6068817"/>
            <a:ext cx="6929454" cy="646331"/>
          </a:xfrm>
          <a:prstGeom prst="rect">
            <a:avLst/>
          </a:prstGeom>
        </p:spPr>
        <p:txBody>
          <a:bodyPr wrap="square">
            <a:spAutoFit/>
          </a:bodyPr>
          <a:lstStyle/>
          <a:p>
            <a:r>
              <a:rPr lang="en-US" dirty="0"/>
              <a:t>(Source: </a:t>
            </a:r>
            <a:r>
              <a:rPr lang="en-US" i="1" dirty="0"/>
              <a:t>The Complete Guide to Referencing and Avoiding Plagiarism</a:t>
            </a:r>
            <a:r>
              <a:rPr lang="en-US" dirty="0"/>
              <a:t>. (2007). Colin Neville. England: Open University Press)</a:t>
            </a:r>
          </a:p>
        </p:txBody>
      </p:sp>
      <p:sp>
        <p:nvSpPr>
          <p:cNvPr id="6" name="Slide Number Placeholder 5"/>
          <p:cNvSpPr>
            <a:spLocks noGrp="1"/>
          </p:cNvSpPr>
          <p:nvPr>
            <p:ph type="sldNum" sz="quarter" idx="12"/>
          </p:nvPr>
        </p:nvSpPr>
        <p:spPr/>
        <p:txBody>
          <a:bodyPr/>
          <a:lstStyle/>
          <a:p>
            <a:fld id="{DFA631BC-A921-4CDA-8AF3-AA9CFA08A398}" type="slidenum">
              <a:rPr lang="en-US" smtClean="0"/>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p:spPr>
        <p:txBody>
          <a:bodyPr>
            <a:normAutofit fontScale="90000"/>
          </a:bodyPr>
          <a:lstStyle/>
          <a:p>
            <a:pPr algn="ctr"/>
            <a:r>
              <a:rPr lang="en-US" b="1" dirty="0" smtClean="0"/>
              <a:t>Strategies for Avoiding </a:t>
            </a:r>
            <a:r>
              <a:rPr lang="en-US" b="1" dirty="0" smtClean="0"/>
              <a:t>Plagiarism</a:t>
            </a:r>
            <a:endParaRPr lang="en-US" dirty="0"/>
          </a:p>
        </p:txBody>
      </p:sp>
      <p:sp>
        <p:nvSpPr>
          <p:cNvPr id="3" name="Content Placeholder 2"/>
          <p:cNvSpPr>
            <a:spLocks noGrp="1"/>
          </p:cNvSpPr>
          <p:nvPr>
            <p:ph idx="1"/>
          </p:nvPr>
        </p:nvSpPr>
        <p:spPr>
          <a:xfrm>
            <a:off x="457200" y="1785926"/>
            <a:ext cx="8229600" cy="4643470"/>
          </a:xfrm>
        </p:spPr>
        <p:txBody>
          <a:bodyPr>
            <a:normAutofit fontScale="92500" lnSpcReduction="10000"/>
          </a:bodyPr>
          <a:lstStyle/>
          <a:p>
            <a:pPr marL="0" indent="0" algn="just">
              <a:buNone/>
            </a:pPr>
            <a:r>
              <a:rPr lang="en-US" dirty="0" smtClean="0"/>
              <a:t>So, how to avoid plagiarism? Applying, </a:t>
            </a:r>
            <a:r>
              <a:rPr lang="en-US" dirty="0" err="1" smtClean="0"/>
              <a:t>analysing</a:t>
            </a:r>
            <a:r>
              <a:rPr lang="en-US" dirty="0" smtClean="0"/>
              <a:t>, criticizing or quoting other people’s work is perfectly reasonable and acceptable providing you always:</a:t>
            </a:r>
          </a:p>
          <a:p>
            <a:pPr algn="just">
              <a:buNone/>
            </a:pPr>
            <a:endParaRPr lang="en-US" dirty="0" smtClean="0"/>
          </a:p>
          <a:p>
            <a:pPr marL="514350" lvl="0" indent="-514350" algn="just">
              <a:buFont typeface="+mj-lt"/>
              <a:buAutoNum type="arabicPeriod"/>
            </a:pPr>
            <a:r>
              <a:rPr lang="en-US" dirty="0" smtClean="0"/>
              <a:t>Attempt to summarize or restate another person’s work, theories or ideas and give acknowledgement to that person. This is usually done by citing your sources and presenting a list of references.</a:t>
            </a:r>
          </a:p>
          <a:p>
            <a:pPr marL="514350" lvl="0" indent="-514350" algn="just">
              <a:buFont typeface="+mj-lt"/>
              <a:buAutoNum type="arabicPeriod"/>
            </a:pPr>
            <a:r>
              <a:rPr lang="en-US" dirty="0" smtClean="0"/>
              <a:t>The way to avoid accusations of plagiarism is to try to summarize or paraphrase what you read, choosing words that seem to do this best for you. You will need to ask your course tutor what style of writing is expected of you. </a:t>
            </a:r>
          </a:p>
          <a:p>
            <a:pPr algn="just">
              <a:buNone/>
            </a:pPr>
            <a:endParaRPr lang="en-US" dirty="0"/>
          </a:p>
        </p:txBody>
      </p:sp>
      <p:sp>
        <p:nvSpPr>
          <p:cNvPr id="4" name="Rectangle 3"/>
          <p:cNvSpPr/>
          <p:nvPr/>
        </p:nvSpPr>
        <p:spPr>
          <a:xfrm>
            <a:off x="714348" y="6068817"/>
            <a:ext cx="7143800" cy="646331"/>
          </a:xfrm>
          <a:prstGeom prst="rect">
            <a:avLst/>
          </a:prstGeom>
        </p:spPr>
        <p:txBody>
          <a:bodyPr wrap="square">
            <a:spAutoFit/>
          </a:bodyPr>
          <a:lstStyle/>
          <a:p>
            <a:r>
              <a:rPr lang="en-US" dirty="0"/>
              <a:t>(Source: </a:t>
            </a:r>
            <a:r>
              <a:rPr lang="en-US" i="1" dirty="0"/>
              <a:t>The Complete Guide to Referencing and Avoiding Plagiarism</a:t>
            </a:r>
            <a:r>
              <a:rPr lang="en-US" dirty="0"/>
              <a:t>. (2007). Colin Neville. England: Open University Press)</a:t>
            </a:r>
          </a:p>
        </p:txBody>
      </p:sp>
      <p:sp>
        <p:nvSpPr>
          <p:cNvPr id="5" name="Rectangle 4"/>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6" name="Slide Number Placeholder 5"/>
          <p:cNvSpPr>
            <a:spLocks noGrp="1"/>
          </p:cNvSpPr>
          <p:nvPr>
            <p:ph type="sldNum" sz="quarter" idx="12"/>
          </p:nvPr>
        </p:nvSpPr>
        <p:spPr/>
        <p:txBody>
          <a:bodyPr/>
          <a:lstStyle/>
          <a:p>
            <a:fld id="{DFA631BC-A921-4CDA-8AF3-AA9CFA08A398}" type="slidenum">
              <a:rPr lang="en-US" smtClean="0"/>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a:bodyPr>
          <a:lstStyle/>
          <a:p>
            <a:pPr marL="514350" lvl="0" indent="-514350" algn="just">
              <a:buFont typeface="+mj-lt"/>
              <a:buAutoNum type="arabicPeriod" startAt="3"/>
            </a:pPr>
            <a:r>
              <a:rPr lang="en-US" dirty="0" smtClean="0"/>
              <a:t> Put </a:t>
            </a:r>
            <a:r>
              <a:rPr lang="en-US" dirty="0" smtClean="0"/>
              <a:t>in quotations everything that comes directly from the text especially when taking notes.</a:t>
            </a:r>
          </a:p>
          <a:p>
            <a:pPr marL="514350" lvl="0" indent="-514350" algn="just">
              <a:buFont typeface="+mj-lt"/>
              <a:buAutoNum type="arabicPeriod" startAt="4"/>
            </a:pPr>
            <a:r>
              <a:rPr lang="en-US" dirty="0" smtClean="0"/>
              <a:t> Paraphrase, but be sure you are not just rearranging or replacing a few words. </a:t>
            </a:r>
          </a:p>
          <a:p>
            <a:pPr marL="0" indent="0" algn="just">
              <a:buNone/>
            </a:pPr>
            <a:r>
              <a:rPr lang="en-US" dirty="0" smtClean="0"/>
              <a:t>Instead, read over what you want to paraphrase carefully; cover up the text with your hand, or close the text so you can’t see any of it (and so aren’t tempted to use the text as a “guide”). Write out the idea in your own words without peeking.</a:t>
            </a:r>
          </a:p>
          <a:p>
            <a:pPr marL="514350" lvl="0" indent="-514350" algn="just">
              <a:buFont typeface="+mj-lt"/>
              <a:buAutoNum type="arabicPeriod" startAt="5"/>
            </a:pPr>
            <a:r>
              <a:rPr lang="en-US" dirty="0" smtClean="0"/>
              <a:t> Check your paraphrase against the original text to be sure you have not accidentally used the same phrases or words, and that the information is accurate. </a:t>
            </a:r>
          </a:p>
          <a:p>
            <a:pPr algn="just"/>
            <a:endParaRPr lang="en-US" dirty="0"/>
          </a:p>
        </p:txBody>
      </p:sp>
      <p:sp>
        <p:nvSpPr>
          <p:cNvPr id="4" name="Rectangle 3"/>
          <p:cNvSpPr/>
          <p:nvPr/>
        </p:nvSpPr>
        <p:spPr>
          <a:xfrm>
            <a:off x="428596" y="6202940"/>
            <a:ext cx="5214974" cy="369332"/>
          </a:xfrm>
          <a:prstGeom prst="rect">
            <a:avLst/>
          </a:prstGeom>
        </p:spPr>
        <p:txBody>
          <a:bodyPr wrap="square">
            <a:spAutoFit/>
          </a:bodyPr>
          <a:lstStyle/>
          <a:p>
            <a:r>
              <a:rPr lang="en-US" dirty="0"/>
              <a:t>(source: </a:t>
            </a:r>
            <a:r>
              <a:rPr lang="en-US" u="sng" dirty="0"/>
              <a:t>www.indiana.edu</a:t>
            </a:r>
            <a:r>
              <a:rPr lang="en-US" dirty="0"/>
              <a:t>. Accessed 4 April 2012)</a:t>
            </a:r>
          </a:p>
        </p:txBody>
      </p:sp>
      <p:sp>
        <p:nvSpPr>
          <p:cNvPr id="5" name="Slide Number Placeholder 4"/>
          <p:cNvSpPr>
            <a:spLocks noGrp="1"/>
          </p:cNvSpPr>
          <p:nvPr>
            <p:ph type="sldNum" sz="quarter" idx="12"/>
          </p:nvPr>
        </p:nvSpPr>
        <p:spPr/>
        <p:txBody>
          <a:bodyPr/>
          <a:lstStyle/>
          <a:p>
            <a:fld id="{DFA631BC-A921-4CDA-8AF3-AA9CFA08A398}" type="slidenum">
              <a:rPr lang="en-US" smtClean="0"/>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Terms You Need to Know (or What is Common Knowledge</a:t>
            </a:r>
            <a:r>
              <a:rPr lang="en-US" b="1" dirty="0" smtClean="0"/>
              <a:t>?)</a:t>
            </a:r>
            <a:endParaRPr lang="en-US" dirty="0"/>
          </a:p>
        </p:txBody>
      </p:sp>
      <p:sp>
        <p:nvSpPr>
          <p:cNvPr id="3" name="Content Placeholder 2"/>
          <p:cNvSpPr>
            <a:spLocks noGrp="1"/>
          </p:cNvSpPr>
          <p:nvPr>
            <p:ph idx="1"/>
          </p:nvPr>
        </p:nvSpPr>
        <p:spPr>
          <a:xfrm>
            <a:off x="457200" y="1785926"/>
            <a:ext cx="8229600" cy="4389120"/>
          </a:xfrm>
        </p:spPr>
        <p:txBody>
          <a:bodyPr>
            <a:noAutofit/>
          </a:bodyPr>
          <a:lstStyle/>
          <a:p>
            <a:pPr marL="0" indent="0" algn="just">
              <a:buNone/>
            </a:pPr>
            <a:r>
              <a:rPr lang="en-US" sz="2300" dirty="0" smtClean="0"/>
              <a:t>Common knowledge</a:t>
            </a:r>
            <a:r>
              <a:rPr lang="en-US" sz="2300" b="1" dirty="0" smtClean="0"/>
              <a:t>:</a:t>
            </a:r>
            <a:r>
              <a:rPr lang="en-US" sz="2300" dirty="0" smtClean="0"/>
              <a:t> facts that can be found in numerous places and are likely to be known by a lot of people.</a:t>
            </a:r>
          </a:p>
          <a:p>
            <a:pPr marL="0" indent="0" algn="just">
              <a:buNone/>
            </a:pPr>
            <a:r>
              <a:rPr lang="en-US" sz="2300" dirty="0" smtClean="0"/>
              <a:t>Example: John F. Kennedy was elected President of the United States in </a:t>
            </a:r>
            <a:r>
              <a:rPr lang="en-US" sz="2300" dirty="0" smtClean="0"/>
              <a:t>1960. This </a:t>
            </a:r>
            <a:r>
              <a:rPr lang="en-US" sz="2300" dirty="0" smtClean="0"/>
              <a:t>is generally known information. </a:t>
            </a:r>
            <a:r>
              <a:rPr lang="en-US" sz="2300" b="1" dirty="0" smtClean="0"/>
              <a:t>You do not need to document this fact.</a:t>
            </a:r>
            <a:endParaRPr lang="en-US" sz="2300" dirty="0" smtClean="0"/>
          </a:p>
          <a:p>
            <a:pPr marL="0" indent="0" algn="just">
              <a:buNone/>
            </a:pPr>
            <a:r>
              <a:rPr lang="en-US" sz="2300" dirty="0" smtClean="0"/>
              <a:t>However, you must document facts that are not generally known and ideas that interpret facts.</a:t>
            </a:r>
          </a:p>
          <a:p>
            <a:pPr marL="0" indent="0" algn="just">
              <a:buNone/>
            </a:pPr>
            <a:r>
              <a:rPr lang="en-US" sz="2300" dirty="0" smtClean="0"/>
              <a:t>Example: According the American Family Leave Coalition’s new book, Family Issues and Congress, President Bush’s relationship with Congress has hindered family leave legislation (6).</a:t>
            </a:r>
          </a:p>
          <a:p>
            <a:pPr marL="0" indent="0" algn="just">
              <a:buNone/>
            </a:pPr>
            <a:r>
              <a:rPr lang="en-US" sz="2300" dirty="0" smtClean="0"/>
              <a:t>The idea that “Bush’s relationship with Congress has hindered family leave legislation” is not a fact but an </a:t>
            </a:r>
            <a:r>
              <a:rPr lang="en-US" sz="2300" i="1" dirty="0" smtClean="0"/>
              <a:t>interpretation</a:t>
            </a:r>
            <a:r>
              <a:rPr lang="en-US" sz="2300" dirty="0" smtClean="0"/>
              <a:t>; </a:t>
            </a:r>
            <a:r>
              <a:rPr lang="en-US" sz="2300" b="1" dirty="0" smtClean="0"/>
              <a:t>consequently, you need to cite your source.</a:t>
            </a:r>
            <a:endParaRPr lang="en-US" sz="2300" dirty="0" smtClean="0"/>
          </a:p>
          <a:p>
            <a:pPr algn="just">
              <a:buNone/>
            </a:pPr>
            <a:endParaRPr lang="en-US" sz="2300" dirty="0"/>
          </a:p>
        </p:txBody>
      </p:sp>
      <p:sp>
        <p:nvSpPr>
          <p:cNvPr id="4" name="Rectangle 3"/>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5" name="Slide Number Placeholder 4"/>
          <p:cNvSpPr>
            <a:spLocks noGrp="1"/>
          </p:cNvSpPr>
          <p:nvPr>
            <p:ph type="sldNum" sz="quarter" idx="12"/>
          </p:nvPr>
        </p:nvSpPr>
        <p:spPr/>
        <p:txBody>
          <a:bodyPr/>
          <a:lstStyle/>
          <a:p>
            <a:fld id="{DFA631BC-A921-4CDA-8AF3-AA9CFA08A398}" type="slidenum">
              <a:rPr lang="en-US" smtClean="0"/>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en-US" b="1" dirty="0" smtClean="0"/>
              <a:t>Quotation:</a:t>
            </a:r>
            <a:r>
              <a:rPr lang="en-US" dirty="0" smtClean="0"/>
              <a:t> using someone’s words. When you quote, place the passage you are using in quotation marks, and document the source according to a standard documentation style.</a:t>
            </a:r>
          </a:p>
          <a:p>
            <a:pPr algn="just"/>
            <a:r>
              <a:rPr lang="en-US" dirty="0" smtClean="0"/>
              <a:t>The following example uses the Modern Language Association’s style:</a:t>
            </a:r>
          </a:p>
          <a:p>
            <a:pPr algn="just"/>
            <a:r>
              <a:rPr lang="en-US" dirty="0" smtClean="0"/>
              <a:t>Example: According to Peter S. Pritchard in USA Today, “Public schools need reform but they’re irreplaceable in teaching all the nation’s young” (14).</a:t>
            </a:r>
          </a:p>
          <a:p>
            <a:pPr algn="just"/>
            <a:r>
              <a:rPr lang="en-US" b="1" dirty="0" smtClean="0"/>
              <a:t>Paraphrase:</a:t>
            </a:r>
            <a:r>
              <a:rPr lang="en-US" dirty="0" smtClean="0"/>
              <a:t> using someone’s ideas, but putting them in your own words. This is probably the skill you will use most when incorporating sources into your writing. Although you use your own words to paraphrase, you must still acknowledge the source of the information.</a:t>
            </a:r>
          </a:p>
          <a:p>
            <a:pPr algn="just"/>
            <a:r>
              <a:rPr lang="en-US" i="1" dirty="0" smtClean="0"/>
              <a:t>Produced by Writing Tutorial Services, Indiana University, Bloomington, IN</a:t>
            </a:r>
            <a:endParaRPr lang="en-US" dirty="0" smtClean="0"/>
          </a:p>
          <a:p>
            <a:pPr algn="just">
              <a:buNone/>
            </a:pPr>
            <a:endParaRPr lang="en-US" dirty="0"/>
          </a:p>
        </p:txBody>
      </p:sp>
      <p:sp>
        <p:nvSpPr>
          <p:cNvPr id="4" name="Rectangle 3"/>
          <p:cNvSpPr/>
          <p:nvPr/>
        </p:nvSpPr>
        <p:spPr>
          <a:xfrm>
            <a:off x="714348" y="5857892"/>
            <a:ext cx="5214974" cy="369332"/>
          </a:xfrm>
          <a:prstGeom prst="rect">
            <a:avLst/>
          </a:prstGeom>
        </p:spPr>
        <p:txBody>
          <a:bodyPr wrap="square">
            <a:spAutoFit/>
          </a:bodyPr>
          <a:lstStyle/>
          <a:p>
            <a:r>
              <a:rPr lang="en-US" dirty="0"/>
              <a:t>(source: </a:t>
            </a:r>
            <a:r>
              <a:rPr lang="en-US" u="sng" dirty="0"/>
              <a:t>www.indiana.edu</a:t>
            </a:r>
            <a:r>
              <a:rPr lang="en-US" dirty="0"/>
              <a:t>. Accessed 4 April 2012)</a:t>
            </a:r>
          </a:p>
        </p:txBody>
      </p:sp>
      <p:sp>
        <p:nvSpPr>
          <p:cNvPr id="5" name="Slide Number Placeholder 4"/>
          <p:cNvSpPr>
            <a:spLocks noGrp="1"/>
          </p:cNvSpPr>
          <p:nvPr>
            <p:ph type="sldNum" sz="quarter" idx="12"/>
          </p:nvPr>
        </p:nvSpPr>
        <p:spPr/>
        <p:txBody>
          <a:bodyPr/>
          <a:lstStyle/>
          <a:p>
            <a:fld id="{DFA631BC-A921-4CDA-8AF3-AA9CFA08A398}" type="slidenum">
              <a:rPr lang="en-US" smtClean="0"/>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143000"/>
          </a:xfrm>
        </p:spPr>
        <p:txBody>
          <a:bodyPr>
            <a:normAutofit/>
          </a:bodyPr>
          <a:lstStyle/>
          <a:p>
            <a:pPr algn="ctr"/>
            <a:r>
              <a:rPr lang="en-US" b="1" dirty="0" smtClean="0"/>
              <a:t>Copyright</a:t>
            </a:r>
            <a:endParaRPr lang="en-US" dirty="0"/>
          </a:p>
        </p:txBody>
      </p:sp>
      <p:sp>
        <p:nvSpPr>
          <p:cNvPr id="3" name="Content Placeholder 2"/>
          <p:cNvSpPr>
            <a:spLocks noGrp="1"/>
          </p:cNvSpPr>
          <p:nvPr>
            <p:ph idx="1"/>
          </p:nvPr>
        </p:nvSpPr>
        <p:spPr>
          <a:xfrm>
            <a:off x="457200" y="1571612"/>
            <a:ext cx="8229600" cy="4752988"/>
          </a:xfrm>
        </p:spPr>
        <p:txBody>
          <a:bodyPr>
            <a:normAutofit lnSpcReduction="10000"/>
          </a:bodyPr>
          <a:lstStyle/>
          <a:p>
            <a:pPr marL="0" indent="0" algn="just">
              <a:buNone/>
            </a:pPr>
            <a:r>
              <a:rPr lang="en-US" dirty="0" smtClean="0"/>
              <a:t>Copyright is a legal right authors have over their works.  Copyright is a legal and political concept, and changes due to international and commercial influences.  Material under copyright can only be used under certain “fair use” exceptions or with the permission of the copyright holder.  The MSU Extension Copyright Guideline has details on fair use.  Even if a use falls under the “fair use” exceptions, you must provide appropriate references for the source, or it is plagiarism.  (Most works copyrighted after 1922 or so are still protected, but works originating in the US prior to this date are now in the public domain and can be used, with proper credit, without limitation.)</a:t>
            </a:r>
          </a:p>
          <a:p>
            <a:pPr algn="just">
              <a:buNone/>
            </a:pPr>
            <a:endParaRPr lang="en-US" dirty="0"/>
          </a:p>
        </p:txBody>
      </p:sp>
      <p:sp>
        <p:nvSpPr>
          <p:cNvPr id="4" name="Rectangle 3"/>
          <p:cNvSpPr/>
          <p:nvPr/>
        </p:nvSpPr>
        <p:spPr>
          <a:xfrm>
            <a:off x="571472" y="6211669"/>
            <a:ext cx="5572164" cy="369332"/>
          </a:xfrm>
          <a:prstGeom prst="rect">
            <a:avLst/>
          </a:prstGeom>
        </p:spPr>
        <p:txBody>
          <a:bodyPr wrap="square">
            <a:spAutoFit/>
          </a:bodyPr>
          <a:lstStyle/>
          <a:p>
            <a:r>
              <a:rPr lang="en-US" dirty="0"/>
              <a:t>(Source: </a:t>
            </a:r>
            <a:r>
              <a:rPr lang="en-US" u="sng" dirty="0"/>
              <a:t>www.egr.msu.edu</a:t>
            </a:r>
            <a:r>
              <a:rPr lang="en-US" dirty="0"/>
              <a:t>. Accessed 4 April)</a:t>
            </a:r>
          </a:p>
        </p:txBody>
      </p:sp>
      <p:sp>
        <p:nvSpPr>
          <p:cNvPr id="5" name="Rectangle 4"/>
          <p:cNvSpPr/>
          <p:nvPr/>
        </p:nvSpPr>
        <p:spPr>
          <a:xfrm>
            <a:off x="678657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6" name="Slide Number Placeholder 5"/>
          <p:cNvSpPr>
            <a:spLocks noGrp="1"/>
          </p:cNvSpPr>
          <p:nvPr>
            <p:ph type="sldNum" sz="quarter" idx="12"/>
          </p:nvPr>
        </p:nvSpPr>
        <p:spPr/>
        <p:txBody>
          <a:bodyPr/>
          <a:lstStyle/>
          <a:p>
            <a:fld id="{DFA631BC-A921-4CDA-8AF3-AA9CFA08A398}" type="slidenum">
              <a:rPr lang="en-US" smtClean="0"/>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Table of Content</a:t>
            </a:r>
            <a:endParaRPr lang="en-US" dirty="0"/>
          </a:p>
        </p:txBody>
      </p:sp>
      <p:sp>
        <p:nvSpPr>
          <p:cNvPr id="3" name="Content Placeholder 2"/>
          <p:cNvSpPr>
            <a:spLocks noGrp="1"/>
          </p:cNvSpPr>
          <p:nvPr>
            <p:ph idx="1"/>
          </p:nvPr>
        </p:nvSpPr>
        <p:spPr/>
        <p:txBody>
          <a:bodyPr/>
          <a:lstStyle/>
          <a:p>
            <a:pPr marL="514350" indent="-514350">
              <a:buAutoNum type="arabicPeriod"/>
            </a:pPr>
            <a:r>
              <a:rPr lang="en-US" b="1" dirty="0" smtClean="0"/>
              <a:t>What </a:t>
            </a:r>
            <a:r>
              <a:rPr lang="en-US" b="1" dirty="0" smtClean="0"/>
              <a:t>Is Plagiarism</a:t>
            </a:r>
            <a:r>
              <a:rPr lang="en-US" b="1" dirty="0" smtClean="0"/>
              <a:t>?</a:t>
            </a:r>
          </a:p>
          <a:p>
            <a:pPr marL="514350" indent="-514350">
              <a:buAutoNum type="arabicPeriod"/>
            </a:pPr>
            <a:r>
              <a:rPr lang="en-US" b="1" dirty="0" smtClean="0"/>
              <a:t> </a:t>
            </a:r>
            <a:r>
              <a:rPr lang="en-US" b="1" dirty="0" smtClean="0"/>
              <a:t>Definition of Plagiarism in Indiana </a:t>
            </a:r>
            <a:r>
              <a:rPr lang="en-US" b="1" dirty="0" smtClean="0"/>
              <a:t>University</a:t>
            </a:r>
          </a:p>
          <a:p>
            <a:pPr marL="514350" indent="-514350">
              <a:buAutoNum type="arabicPeriod"/>
            </a:pPr>
            <a:r>
              <a:rPr lang="en-US" b="1" dirty="0" smtClean="0"/>
              <a:t>Facts About </a:t>
            </a:r>
            <a:r>
              <a:rPr lang="en-US" b="1" dirty="0" smtClean="0"/>
              <a:t>Plagiarism</a:t>
            </a:r>
          </a:p>
          <a:p>
            <a:pPr marL="514350" indent="-514350">
              <a:buAutoNum type="arabicPeriod"/>
            </a:pPr>
            <a:r>
              <a:rPr lang="en-US" b="1" dirty="0" smtClean="0"/>
              <a:t>Strategies for Avoiding </a:t>
            </a:r>
            <a:r>
              <a:rPr lang="en-US" b="1" dirty="0" smtClean="0"/>
              <a:t>Plagiarism</a:t>
            </a:r>
          </a:p>
          <a:p>
            <a:pPr marL="514350" indent="-514350">
              <a:buAutoNum type="arabicPeriod"/>
            </a:pPr>
            <a:r>
              <a:rPr lang="en-US" b="1" dirty="0" smtClean="0"/>
              <a:t>Copyright</a:t>
            </a:r>
          </a:p>
          <a:p>
            <a:pPr marL="514350" indent="-514350">
              <a:buAutoNum type="arabicPeriod"/>
            </a:pPr>
            <a:r>
              <a:rPr lang="en-US" b="1" dirty="0" smtClean="0"/>
              <a:t>Exercise</a:t>
            </a:r>
          </a:p>
          <a:p>
            <a:pPr marL="514350" indent="-514350">
              <a:buAutoNum type="arabicPeriod"/>
            </a:pPr>
            <a:r>
              <a:rPr lang="en-US" b="1" dirty="0" smtClean="0"/>
              <a:t>Citation, documentation, bibliography &amp; transliteration systems</a:t>
            </a:r>
            <a:endParaRPr lang="en-US" b="1" dirty="0"/>
          </a:p>
        </p:txBody>
      </p:sp>
      <p:sp>
        <p:nvSpPr>
          <p:cNvPr id="4" name="Slide Number Placeholder 3"/>
          <p:cNvSpPr>
            <a:spLocks noGrp="1"/>
          </p:cNvSpPr>
          <p:nvPr>
            <p:ph type="sldNum" sz="quarter" idx="12"/>
          </p:nvPr>
        </p:nvSpPr>
        <p:spPr/>
        <p:txBody>
          <a:bodyPr/>
          <a:lstStyle/>
          <a:p>
            <a:fld id="{DFA631BC-A921-4CDA-8AF3-AA9CFA08A398}" type="slidenum">
              <a:rPr lang="en-US" smtClean="0"/>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92500" lnSpcReduction="10000"/>
          </a:bodyPr>
          <a:lstStyle/>
          <a:p>
            <a:pPr marL="0" indent="0" algn="just">
              <a:buNone/>
            </a:pPr>
            <a:r>
              <a:rPr lang="en-US" i="1" dirty="0" smtClean="0"/>
              <a:t>Copyright infringement </a:t>
            </a:r>
            <a:r>
              <a:rPr lang="en-US" dirty="0" smtClean="0"/>
              <a:t>is defined as “the unauthorized or unlicensed copying of a work subject to copyright.” Because the principles of copyright and fair use are pertinent to a discussion of plagiarism, they are included as well. For example, it is considered fair use to photocopy or print out one chapter of a book or one article from a journal issue, but not the entire work. Rules governing the use of copyrighted materials in classrooms and in course reserves are of particular concern to faculty, who are expected to become familiar with and apply them in their course preparation. To comply with fair use guidelines, for example, faculty may supply students with citations and ask them to duplicate the articles themselves, rather than hand out multiple copies in class. </a:t>
            </a:r>
            <a:endParaRPr lang="en-US" dirty="0"/>
          </a:p>
        </p:txBody>
      </p:sp>
      <p:sp>
        <p:nvSpPr>
          <p:cNvPr id="4" name="Rectangle 3"/>
          <p:cNvSpPr/>
          <p:nvPr/>
        </p:nvSpPr>
        <p:spPr>
          <a:xfrm>
            <a:off x="500034" y="5786454"/>
            <a:ext cx="5500726" cy="369332"/>
          </a:xfrm>
          <a:prstGeom prst="rect">
            <a:avLst/>
          </a:prstGeom>
        </p:spPr>
        <p:txBody>
          <a:bodyPr wrap="square">
            <a:spAutoFit/>
          </a:bodyPr>
          <a:lstStyle/>
          <a:p>
            <a:r>
              <a:rPr lang="en-US" dirty="0"/>
              <a:t>(Source: </a:t>
            </a:r>
            <a:r>
              <a:rPr lang="en-US" u="sng" dirty="0" smtClean="0"/>
              <a:t>www.egr.msu.edu.</a:t>
            </a:r>
            <a:r>
              <a:rPr lang="en-US" dirty="0" smtClean="0"/>
              <a:t>Accessed 4April </a:t>
            </a:r>
            <a:r>
              <a:rPr lang="en-US" dirty="0"/>
              <a:t>2012)</a:t>
            </a:r>
          </a:p>
        </p:txBody>
      </p:sp>
      <p:sp>
        <p:nvSpPr>
          <p:cNvPr id="5" name="Slide Number Placeholder 4"/>
          <p:cNvSpPr>
            <a:spLocks noGrp="1"/>
          </p:cNvSpPr>
          <p:nvPr>
            <p:ph type="sldNum" sz="quarter" idx="12"/>
          </p:nvPr>
        </p:nvSpPr>
        <p:spPr/>
        <p:txBody>
          <a:bodyPr/>
          <a:lstStyle/>
          <a:p>
            <a:fld id="{DFA631BC-A921-4CDA-8AF3-AA9CFA08A398}" type="slidenum">
              <a:rPr lang="en-US" smtClean="0"/>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29600" cy="4389120"/>
          </a:xfrm>
          <a:ln>
            <a:solidFill>
              <a:schemeClr val="tx1"/>
            </a:solidFill>
          </a:ln>
        </p:spPr>
        <p:txBody>
          <a:bodyPr>
            <a:normAutofit fontScale="77500" lnSpcReduction="20000"/>
          </a:bodyPr>
          <a:lstStyle/>
          <a:p>
            <a:pPr>
              <a:buNone/>
            </a:pPr>
            <a:r>
              <a:rPr lang="en-US" b="1" dirty="0" smtClean="0"/>
              <a:t>Original extract</a:t>
            </a:r>
            <a:endParaRPr lang="en-US" dirty="0" smtClean="0"/>
          </a:p>
          <a:p>
            <a:pPr>
              <a:buNone/>
            </a:pPr>
            <a:r>
              <a:rPr lang="en-US" dirty="0" smtClean="0"/>
              <a:t>	For </a:t>
            </a:r>
            <a:r>
              <a:rPr lang="en-US" dirty="0" smtClean="0"/>
              <a:t>thousands of years, outsiders have regarded China as a xenophobic country. However, the stereotypes have been changing since China opened up its economy in 1979. Now, the encouragement of foreign direct investment (FDI) and international technology transfer (ITT) lies at the heart of economic relations between foreign countries and China. The international flows of capital, information and technology facilitate the economic growth of China and the influence of multinational enterprises (MNEs). The boom in FDI and ITT has brought to the fore the issue of intellectual property rights (IPRs) as a major topic in the economic development of China. Although a historical review shows that the germination of the concept of IPRs in China goes back more than 100 years, in reality no effective system of intellectual property protection (IPP) existed until very recent times.</a:t>
            </a:r>
          </a:p>
          <a:p>
            <a:pPr>
              <a:buNone/>
            </a:pPr>
            <a:r>
              <a:rPr lang="en-US" i="1" dirty="0" smtClean="0"/>
              <a:t>	Source</a:t>
            </a:r>
            <a:r>
              <a:rPr lang="en-US" i="1" dirty="0" smtClean="0"/>
              <a:t>: </a:t>
            </a:r>
            <a:r>
              <a:rPr lang="en-US" dirty="0" smtClean="0"/>
              <a:t>Yang and Clarke (2004, p.12).</a:t>
            </a:r>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21</a:t>
            </a:fld>
            <a:endParaRPr lang="en-US" dirty="0"/>
          </a:p>
        </p:txBody>
      </p:sp>
      <p:sp>
        <p:nvSpPr>
          <p:cNvPr id="5" name="Rectangle 4"/>
          <p:cNvSpPr/>
          <p:nvPr/>
        </p:nvSpPr>
        <p:spPr>
          <a:xfrm>
            <a:off x="3571868" y="785794"/>
            <a:ext cx="2174826" cy="707886"/>
          </a:xfrm>
          <a:prstGeom prst="rect">
            <a:avLst/>
          </a:prstGeom>
        </p:spPr>
        <p:txBody>
          <a:bodyPr wrap="none">
            <a:spAutoFit/>
          </a:bodyPr>
          <a:lstStyle/>
          <a:p>
            <a:r>
              <a:rPr lang="en-US" sz="4000" b="1" dirty="0" smtClean="0"/>
              <a:t>Exercise</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Now comment on the following extracts from student assignments. Do they amount</a:t>
            </a:r>
            <a:br>
              <a:rPr lang="en-US" sz="2800" dirty="0" smtClean="0"/>
            </a:br>
            <a:r>
              <a:rPr lang="en-US" sz="2800" dirty="0" smtClean="0"/>
              <a:t>to plagiarism – or not</a:t>
            </a:r>
            <a:r>
              <a:rPr lang="en-US" sz="2800" dirty="0" smtClean="0"/>
              <a:t>?</a:t>
            </a:r>
            <a:endParaRPr lang="en-US" sz="2800" dirty="0"/>
          </a:p>
        </p:txBody>
      </p:sp>
      <p:sp>
        <p:nvSpPr>
          <p:cNvPr id="3" name="Content Placeholder 2"/>
          <p:cNvSpPr>
            <a:spLocks noGrp="1"/>
          </p:cNvSpPr>
          <p:nvPr>
            <p:ph idx="1"/>
          </p:nvPr>
        </p:nvSpPr>
        <p:spPr>
          <a:xfrm>
            <a:off x="457200" y="1935480"/>
            <a:ext cx="8229600" cy="4636792"/>
          </a:xfrm>
          <a:ln>
            <a:solidFill>
              <a:schemeClr val="tx1"/>
            </a:solidFill>
          </a:ln>
        </p:spPr>
        <p:txBody>
          <a:bodyPr>
            <a:normAutofit fontScale="70000" lnSpcReduction="20000"/>
          </a:bodyPr>
          <a:lstStyle/>
          <a:p>
            <a:pPr algn="just">
              <a:buNone/>
            </a:pPr>
            <a:r>
              <a:rPr lang="en-US" i="1" dirty="0" smtClean="0"/>
              <a:t>Example </a:t>
            </a:r>
            <a:r>
              <a:rPr lang="en-US" i="1" dirty="0" smtClean="0"/>
              <a:t>4.1</a:t>
            </a:r>
            <a:endParaRPr lang="en-US" dirty="0" smtClean="0"/>
          </a:p>
          <a:p>
            <a:pPr algn="just">
              <a:buNone/>
            </a:pPr>
            <a:r>
              <a:rPr lang="en-US" dirty="0" smtClean="0"/>
              <a:t>	</a:t>
            </a:r>
            <a:r>
              <a:rPr lang="en-US" sz="2700" dirty="0" smtClean="0"/>
              <a:t>This </a:t>
            </a:r>
            <a:r>
              <a:rPr lang="en-US" sz="2700" dirty="0" smtClean="0"/>
              <a:t>essay is about intellectual property (IP) in general and about the situation in China today, and about China’s relationship with the West in relation to this issue. For thousands of years, outsiders have regarded China as a xenophobic country. However, the stereotypes have been changing since China opened up its economy in 1979. Now, the encouragement of foreign direct investment (FDI) and </a:t>
            </a:r>
            <a:r>
              <a:rPr lang="en-US" sz="2700" dirty="0" smtClean="0"/>
              <a:t>international technology </a:t>
            </a:r>
            <a:r>
              <a:rPr lang="en-US" sz="2700" dirty="0" smtClean="0"/>
              <a:t>transfer (ITT) lies at the heart of economic relations between foreign countries and China. The international flows of capital, information and </a:t>
            </a:r>
            <a:r>
              <a:rPr lang="en-US" sz="2700" dirty="0" err="1" smtClean="0"/>
              <a:t>ntechnology</a:t>
            </a:r>
            <a:r>
              <a:rPr lang="en-US" sz="2700" dirty="0" smtClean="0"/>
              <a:t> facilitate the economic growth of China and the influence of multinational enterprises (MNEs). The boom in FDI and ITT has brought to the fore </a:t>
            </a:r>
            <a:r>
              <a:rPr lang="en-US" sz="2700" dirty="0" smtClean="0"/>
              <a:t>then issue </a:t>
            </a:r>
            <a:r>
              <a:rPr lang="en-US" sz="2700" dirty="0" smtClean="0"/>
              <a:t>of intellectual property rights (IPRs) as a major topic in the economic development of China. Although a historical review shows that the germination of the concept of IPRs in China goes back more than 100 years, in reality no effective system of intellectual property protection (IPP) existed until very recent times</a:t>
            </a:r>
            <a:r>
              <a:rPr lang="en-US" sz="2700" dirty="0" smtClean="0"/>
              <a:t>.</a:t>
            </a:r>
          </a:p>
          <a:p>
            <a:pPr algn="just">
              <a:buNone/>
            </a:pPr>
            <a:endParaRPr lang="en-US" sz="2700" dirty="0" smtClean="0"/>
          </a:p>
          <a:p>
            <a:pPr algn="just">
              <a:buNone/>
            </a:pPr>
            <a:r>
              <a:rPr lang="en-US" b="1" dirty="0" smtClean="0"/>
              <a:t>	Plagiarism</a:t>
            </a:r>
            <a:r>
              <a:rPr lang="en-US" b="1" dirty="0" smtClean="0"/>
              <a:t>?		</a:t>
            </a:r>
            <a:r>
              <a:rPr lang="en-US" b="1" dirty="0" smtClean="0"/>
              <a:t> </a:t>
            </a:r>
            <a:r>
              <a:rPr lang="en-US" b="1" dirty="0" smtClean="0"/>
              <a:t>Yes		 </a:t>
            </a:r>
            <a:r>
              <a:rPr lang="en-US" b="1" dirty="0" smtClean="0"/>
              <a:t>No</a:t>
            </a:r>
            <a:r>
              <a:rPr lang="en-US" b="1" dirty="0" smtClean="0"/>
              <a:t>		 Not sure</a:t>
            </a:r>
            <a:endParaRPr lang="en-US" dirty="0" smtClean="0"/>
          </a:p>
          <a:p>
            <a:pPr algn="just">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a:ln>
            <a:solidFill>
              <a:schemeClr val="tx1"/>
            </a:solidFill>
          </a:ln>
        </p:spPr>
        <p:txBody>
          <a:bodyPr>
            <a:normAutofit fontScale="77500" lnSpcReduction="20000"/>
          </a:bodyPr>
          <a:lstStyle/>
          <a:p>
            <a:pPr algn="just">
              <a:buNone/>
            </a:pPr>
            <a:r>
              <a:rPr lang="en-US" i="1" dirty="0" smtClean="0"/>
              <a:t>Example 4.2</a:t>
            </a:r>
            <a:endParaRPr lang="en-US" dirty="0" smtClean="0"/>
          </a:p>
          <a:p>
            <a:pPr algn="just">
              <a:buNone/>
            </a:pPr>
            <a:r>
              <a:rPr lang="en-US" dirty="0" smtClean="0"/>
              <a:t>	</a:t>
            </a:r>
            <a:r>
              <a:rPr lang="en-US" sz="2700" dirty="0" smtClean="0"/>
              <a:t>This </a:t>
            </a:r>
            <a:r>
              <a:rPr lang="en-US" sz="2700" dirty="0" smtClean="0"/>
              <a:t>essay is about intellectual property (IP) in general and about the situation in China today, and about China’s relationship with the West in relation to this issue. For thousands of years, outsiders have regarded China as a xenophobic country. However, the stereotypes have been changing since China opened up its economy in 1979. Now, the encouragement of foreign direct investment (FDI) and international technology transfer (ITT) lies at the heart of economic relations between foreign countries and China. The international flows of capital, information and technology facilitate the economic growth of China and the influence of multinational enterprises (MNEs). The boom in FDI and ITT has brought to the fore the issue of intellectual property rights (IPRs) as a major topic in the economic development of China. Although a historical review shows that the germination of the concept of IPRs in China goes back more than 100 years, in reality no effective system of intellectual property protection (IPP) existed until very recent times (Yang and Clarke 2004</a:t>
            </a:r>
            <a:r>
              <a:rPr lang="en-US" sz="2700" dirty="0" smtClean="0"/>
              <a:t>).</a:t>
            </a:r>
          </a:p>
          <a:p>
            <a:pPr algn="just">
              <a:buNone/>
            </a:pPr>
            <a:endParaRPr lang="en-US" sz="2700" dirty="0" smtClean="0"/>
          </a:p>
          <a:p>
            <a:pPr algn="just">
              <a:buNone/>
            </a:pPr>
            <a:r>
              <a:rPr lang="en-US" b="1" dirty="0" smtClean="0"/>
              <a:t>	Plagiarism</a:t>
            </a:r>
            <a:r>
              <a:rPr lang="en-US" b="1" dirty="0" smtClean="0"/>
              <a:t>? 		Yes 		No		 Not sure</a:t>
            </a:r>
            <a:endParaRPr lang="en-US" dirty="0" smtClean="0"/>
          </a:p>
          <a:p>
            <a:pPr algn="just">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a:ln>
            <a:solidFill>
              <a:schemeClr val="tx1"/>
            </a:solidFill>
          </a:ln>
        </p:spPr>
        <p:txBody>
          <a:bodyPr>
            <a:normAutofit fontScale="77500" lnSpcReduction="20000"/>
          </a:bodyPr>
          <a:lstStyle/>
          <a:p>
            <a:pPr>
              <a:buNone/>
            </a:pPr>
            <a:r>
              <a:rPr lang="en-US" i="1" dirty="0" smtClean="0"/>
              <a:t>Example 4.3</a:t>
            </a:r>
            <a:endParaRPr lang="en-US" dirty="0" smtClean="0"/>
          </a:p>
          <a:p>
            <a:pPr algn="just">
              <a:buNone/>
            </a:pPr>
            <a:r>
              <a:rPr lang="en-US" dirty="0" smtClean="0"/>
              <a:t>	</a:t>
            </a:r>
            <a:r>
              <a:rPr lang="en-US" sz="2700" dirty="0" smtClean="0"/>
              <a:t>This </a:t>
            </a:r>
            <a:r>
              <a:rPr lang="en-US" sz="2700" dirty="0" smtClean="0"/>
              <a:t>essay is about intellectual property (IP) in general and about the situation in China today, and about China’s relationship with the West in relation to this issue. For thousands of years, outsiders have regarded China as a xenophobic country. But since China opened up its economy in 1979, and with the encouragement of foreign direct investment (FDI) and international technology transfer (ITT), economic relations between foreign countries and China have improved. The international flows of capital, information and technology now facilitate the economic growth of China and the influence of multinational enterprises (MNEs). The boom in FDI and ITT has brought to the fore the issue of intellectual property rights (IPRs) as a major topic in the economic development of China. Although history shows that the germination of the concept of IPRs in China goes back more than 100 years, in reality no effective system of intellectual property protection (IPP) existed until very recent times.</a:t>
            </a:r>
          </a:p>
          <a:p>
            <a:pPr>
              <a:buNone/>
            </a:pPr>
            <a:r>
              <a:rPr lang="en-US" b="1" dirty="0" smtClean="0"/>
              <a:t>	Plagiarism</a:t>
            </a:r>
            <a:r>
              <a:rPr lang="en-US" b="1" dirty="0" smtClean="0"/>
              <a:t>? 		Yes 		No		 Not sure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a:ln>
            <a:solidFill>
              <a:schemeClr val="tx1"/>
            </a:solidFill>
          </a:ln>
        </p:spPr>
        <p:txBody>
          <a:bodyPr>
            <a:normAutofit fontScale="70000" lnSpcReduction="20000"/>
          </a:bodyPr>
          <a:lstStyle/>
          <a:p>
            <a:pPr>
              <a:buNone/>
            </a:pPr>
            <a:r>
              <a:rPr lang="en-US" i="1" dirty="0" smtClean="0"/>
              <a:t>Example 4.4</a:t>
            </a:r>
            <a:endParaRPr lang="en-US" dirty="0" smtClean="0"/>
          </a:p>
          <a:p>
            <a:pPr>
              <a:buNone/>
            </a:pPr>
            <a:r>
              <a:rPr lang="en-US" dirty="0" smtClean="0"/>
              <a:t>	</a:t>
            </a:r>
            <a:r>
              <a:rPr lang="en-US" sz="2700" dirty="0" smtClean="0"/>
              <a:t>This </a:t>
            </a:r>
            <a:r>
              <a:rPr lang="en-US" sz="2700" dirty="0" smtClean="0"/>
              <a:t>essay is about intellectual property (IP) in general and about the situation in China today, and about China’s relationship with the West in relation to this issue. Outsiders have long regarded China as a xenophobic country. However, the stereotypes have been changing since China opened up its economy in 1979. Yang and Clarke (2004) argue that now the encouragement of foreign direct investment (FDI) and international technology transfer (ITT) lies at the heart of economic relations between foreign countries and China. They state </a:t>
            </a:r>
          </a:p>
          <a:p>
            <a:pPr>
              <a:buNone/>
            </a:pPr>
            <a:r>
              <a:rPr lang="en-US" sz="2700" dirty="0" smtClean="0"/>
              <a:t> </a:t>
            </a:r>
          </a:p>
          <a:p>
            <a:pPr>
              <a:buNone/>
            </a:pPr>
            <a:r>
              <a:rPr lang="en-US" sz="2700" dirty="0" smtClean="0"/>
              <a:t>		The </a:t>
            </a:r>
            <a:r>
              <a:rPr lang="en-US" sz="2700" dirty="0" smtClean="0"/>
              <a:t>international flows of capital, information and technology </a:t>
            </a:r>
            <a:r>
              <a:rPr lang="en-US" sz="2700" dirty="0" smtClean="0"/>
              <a:t>	facilitate </a:t>
            </a:r>
            <a:r>
              <a:rPr lang="en-US" sz="2700" dirty="0" smtClean="0"/>
              <a:t>the economic growth of China and the influence of </a:t>
            </a:r>
            <a:r>
              <a:rPr lang="en-US" sz="2700" dirty="0" smtClean="0"/>
              <a:t>	multinational </a:t>
            </a:r>
            <a:r>
              <a:rPr lang="en-US" sz="2700" dirty="0" smtClean="0"/>
              <a:t>enterprises (MNEs). The boom in FDI and ITT has </a:t>
            </a:r>
            <a:r>
              <a:rPr lang="en-US" sz="2700" dirty="0" smtClean="0"/>
              <a:t>	brought </a:t>
            </a:r>
            <a:r>
              <a:rPr lang="en-US" sz="2700" dirty="0" smtClean="0"/>
              <a:t>to the fore the issue of intellectual property rights (IPRs) </a:t>
            </a:r>
            <a:r>
              <a:rPr lang="en-US" sz="2700" dirty="0" smtClean="0"/>
              <a:t>	as </a:t>
            </a:r>
            <a:r>
              <a:rPr lang="en-US" sz="2700" dirty="0" smtClean="0"/>
              <a:t>a major topic in the economic development of China (p.12). </a:t>
            </a:r>
            <a:endParaRPr lang="en-US" sz="2700" dirty="0" smtClean="0"/>
          </a:p>
          <a:p>
            <a:pPr>
              <a:buNone/>
            </a:pPr>
            <a:endParaRPr lang="en-US" sz="2700" dirty="0" smtClean="0"/>
          </a:p>
          <a:p>
            <a:pPr>
              <a:buNone/>
            </a:pPr>
            <a:r>
              <a:rPr lang="en-US" sz="2700" dirty="0" smtClean="0"/>
              <a:t>	</a:t>
            </a:r>
            <a:r>
              <a:rPr lang="en-US" sz="2700" dirty="0" smtClean="0"/>
              <a:t> Although </a:t>
            </a:r>
            <a:r>
              <a:rPr lang="en-US" sz="2700" dirty="0" smtClean="0"/>
              <a:t>a historical review shows that the germination of the concept of IPRs in China goes back more than 100 years, in reality no effective system of intellectual property protection (IPP) existed until very recent times</a:t>
            </a:r>
            <a:r>
              <a:rPr lang="en-US" sz="2700" dirty="0" smtClean="0"/>
              <a:t>.</a:t>
            </a:r>
          </a:p>
          <a:p>
            <a:pPr>
              <a:buNone/>
            </a:pPr>
            <a:endParaRPr lang="en-US" dirty="0" smtClean="0"/>
          </a:p>
          <a:p>
            <a:pPr>
              <a:buNone/>
            </a:pPr>
            <a:r>
              <a:rPr lang="en-US" b="1" dirty="0" smtClean="0"/>
              <a:t>	Plagiarism</a:t>
            </a:r>
            <a:r>
              <a:rPr lang="en-US" b="1" dirty="0" smtClean="0"/>
              <a:t>? 		Yes		 No		 Not sure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a:ln>
            <a:solidFill>
              <a:schemeClr val="tx1"/>
            </a:solidFill>
          </a:ln>
        </p:spPr>
        <p:txBody>
          <a:bodyPr>
            <a:normAutofit fontScale="77500" lnSpcReduction="20000"/>
          </a:bodyPr>
          <a:lstStyle/>
          <a:p>
            <a:pPr>
              <a:buNone/>
            </a:pPr>
            <a:r>
              <a:rPr lang="en-US" i="1" dirty="0" smtClean="0"/>
              <a:t>Example 4.5</a:t>
            </a:r>
            <a:endParaRPr lang="en-US" dirty="0" smtClean="0"/>
          </a:p>
          <a:p>
            <a:pPr>
              <a:buNone/>
            </a:pPr>
            <a:r>
              <a:rPr lang="en-US" dirty="0" smtClean="0"/>
              <a:t>	</a:t>
            </a:r>
            <a:r>
              <a:rPr lang="en-US" sz="2700" dirty="0" smtClean="0"/>
              <a:t>This </a:t>
            </a:r>
            <a:r>
              <a:rPr lang="en-US" sz="2700" dirty="0" smtClean="0"/>
              <a:t>essay is about intellectual property (IP) in general and about the situation in China today, and about China’s relationship with the West in relation to this issue. China has long been regarded as a closed and rather xenophobic country. But things have been changing fast since China opened up its economy in 1979. Some commentators, like Yang and Clarke (2004) argue that the encouragement of foreign direct investment (FDI) and international technology transfer (ITT) lie at the heart of economic relations between foreign countries and China. The flow of capital, information and technology between countries has pushed the </a:t>
            </a:r>
            <a:r>
              <a:rPr lang="en-US" sz="2700" dirty="0" smtClean="0"/>
              <a:t>economic growth </a:t>
            </a:r>
            <a:r>
              <a:rPr lang="en-US" sz="2700" dirty="0" smtClean="0"/>
              <a:t>of China forward. Also, the influence of multinational enterprises (MNEs) and boom in FDI and ITT has focused attention on the issue of intellectual property rights (IPRs), and this is now seen as a major topic in the economic development of China. Although the idea of IPRs in China goes back more than 100 years, in reality no effective system of intellectual property protection (IPP) existed until recently</a:t>
            </a:r>
            <a:r>
              <a:rPr lang="en-US" sz="2700" dirty="0" smtClean="0"/>
              <a:t>.</a:t>
            </a:r>
          </a:p>
          <a:p>
            <a:pPr>
              <a:buNone/>
            </a:pPr>
            <a:endParaRPr lang="en-US" dirty="0" smtClean="0"/>
          </a:p>
          <a:p>
            <a:pPr>
              <a:buNone/>
            </a:pPr>
            <a:r>
              <a:rPr lang="en-US" b="1" dirty="0" smtClean="0"/>
              <a:t>Plagiarism</a:t>
            </a:r>
            <a:r>
              <a:rPr lang="en-US" b="1" dirty="0" smtClean="0"/>
              <a:t>?</a:t>
            </a:r>
            <a:r>
              <a:rPr lang="en-US" b="1" dirty="0" smtClean="0"/>
              <a:t>		 Yes 		No		 Not sure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a:ln>
            <a:solidFill>
              <a:schemeClr val="tx1"/>
            </a:solidFill>
          </a:ln>
        </p:spPr>
        <p:txBody>
          <a:bodyPr>
            <a:normAutofit fontScale="85000" lnSpcReduction="20000"/>
          </a:bodyPr>
          <a:lstStyle/>
          <a:p>
            <a:pPr>
              <a:buNone/>
            </a:pPr>
            <a:r>
              <a:rPr lang="en-US" i="1" dirty="0" smtClean="0"/>
              <a:t>Example 4.6</a:t>
            </a:r>
            <a:endParaRPr lang="en-US" dirty="0" smtClean="0"/>
          </a:p>
          <a:p>
            <a:pPr algn="just">
              <a:buNone/>
            </a:pPr>
            <a:r>
              <a:rPr lang="en-US" dirty="0" smtClean="0"/>
              <a:t>	This </a:t>
            </a:r>
            <a:r>
              <a:rPr lang="en-US" dirty="0" smtClean="0"/>
              <a:t>essay is about intellectual property (IP) in general and about the situation in China today, and about China’s relationship with the West in relation to this issue. For centuries China has been regarded by the outside world as a rather closed and insular country. However, Yang and Clarke (2004) argue that now things are changing, and particularly so since 1979, when China decided to open up its economy. Since then, foreign direct investment (FDI) and international technology transfer (ITT) are important connecting links between China and the rest of the world. Now the flows of capital, information, technology and the influence of multinational enterprises MNEs have stimulated the Chinese economy. But these developments have also caused attention to focus on the issue of intellectual property rights (IPR). Although the concept of IPR goes back more than a hundred years, there has been no effective system of intellectual property protection (IPP) until recently</a:t>
            </a:r>
            <a:r>
              <a:rPr lang="en-US" dirty="0" smtClean="0"/>
              <a:t>.</a:t>
            </a:r>
          </a:p>
          <a:p>
            <a:pPr>
              <a:buNone/>
            </a:pPr>
            <a:endParaRPr lang="en-US" dirty="0" smtClean="0"/>
          </a:p>
          <a:p>
            <a:pPr>
              <a:buNone/>
            </a:pPr>
            <a:r>
              <a:rPr lang="en-US" b="1" dirty="0" smtClean="0"/>
              <a:t>Plagiarism? 		Yes 		No 		Not sure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857916"/>
          </a:xfrm>
          <a:ln>
            <a:solidFill>
              <a:schemeClr val="tx1"/>
            </a:solidFill>
          </a:ln>
        </p:spPr>
        <p:txBody>
          <a:bodyPr>
            <a:normAutofit fontScale="92500" lnSpcReduction="10000"/>
          </a:bodyPr>
          <a:lstStyle/>
          <a:p>
            <a:pPr>
              <a:buNone/>
            </a:pPr>
            <a:r>
              <a:rPr lang="en-US" i="1" dirty="0" smtClean="0"/>
              <a:t>Example 4.7</a:t>
            </a:r>
            <a:endParaRPr lang="en-US" dirty="0" smtClean="0"/>
          </a:p>
          <a:p>
            <a:pPr>
              <a:buNone/>
            </a:pPr>
            <a:r>
              <a:rPr lang="en-US" dirty="0" smtClean="0"/>
              <a:t>	This </a:t>
            </a:r>
            <a:r>
              <a:rPr lang="en-US" dirty="0" smtClean="0"/>
              <a:t>essay is about intellectual property (IP) in general and about the situation in China today, and about China’s relationship with the West in relation to this issue. For centuries China has been regarded by the outside world as a rather closed and xenophobic country. However things are changing. Since 1979, China has loosened and stimulated its economy by foreign direct investment (FDI), international technology transfer (ITT), and from the influence of multinational enterprises (MNEs). However, these developments have also focused attention on the issue of intellectual property rights (IPR) and until recently in China there has been </a:t>
            </a:r>
            <a:r>
              <a:rPr lang="en-US" dirty="0" smtClean="0"/>
              <a:t>no effective </a:t>
            </a:r>
            <a:r>
              <a:rPr lang="en-US" dirty="0" smtClean="0"/>
              <a:t>system of intellectual property protection (IPP</a:t>
            </a:r>
            <a:r>
              <a:rPr lang="en-US" dirty="0" smtClean="0"/>
              <a:t>).</a:t>
            </a:r>
          </a:p>
          <a:p>
            <a:pPr>
              <a:buNone/>
            </a:pPr>
            <a:endParaRPr lang="en-US" dirty="0" smtClean="0"/>
          </a:p>
          <a:p>
            <a:pPr>
              <a:buNone/>
            </a:pPr>
            <a:r>
              <a:rPr lang="en-US" b="1" dirty="0" smtClean="0"/>
              <a:t>Plagiarism? 		Yes		 No 		Not sure</a:t>
            </a: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p:txBody>
      </p:sp>
      <p:sp>
        <p:nvSpPr>
          <p:cNvPr id="4" name="Slide Number Placeholder 3"/>
          <p:cNvSpPr>
            <a:spLocks noGrp="1"/>
          </p:cNvSpPr>
          <p:nvPr>
            <p:ph type="sldNum" sz="quarter" idx="12"/>
          </p:nvPr>
        </p:nvSpPr>
        <p:spPr/>
        <p:txBody>
          <a:bodyPr/>
          <a:lstStyle/>
          <a:p>
            <a:fld id="{DFA631BC-A921-4CDA-8AF3-AA9CFA08A398}" type="slidenum">
              <a:rPr lang="en-US" smtClean="0"/>
              <a:t>29</a:t>
            </a:fld>
            <a:endParaRPr lang="en-US" dirty="0"/>
          </a:p>
        </p:txBody>
      </p:sp>
      <p:pic>
        <p:nvPicPr>
          <p:cNvPr id="5" name="Picture 4" descr="C:\Documents and Settings\ISTAC\My Documents\My Pictures\plagiarism\1.JPG"/>
          <p:cNvPicPr/>
          <p:nvPr/>
        </p:nvPicPr>
        <p:blipFill>
          <a:blip r:embed="rId2" cstate="print"/>
          <a:srcRect/>
          <a:stretch>
            <a:fillRect/>
          </a:stretch>
        </p:blipFill>
        <p:spPr bwMode="auto">
          <a:xfrm>
            <a:off x="457200" y="685800"/>
            <a:ext cx="8305800" cy="5638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What Is Plagiarism</a:t>
            </a:r>
            <a:r>
              <a:rPr lang="en-US" dirty="0" smtClean="0"/>
              <a:t>?</a:t>
            </a:r>
            <a:endParaRPr lang="en-US" dirty="0"/>
          </a:p>
        </p:txBody>
      </p:sp>
      <p:sp>
        <p:nvSpPr>
          <p:cNvPr id="4" name="Rectangle 3"/>
          <p:cNvSpPr/>
          <p:nvPr/>
        </p:nvSpPr>
        <p:spPr>
          <a:xfrm>
            <a:off x="571472" y="2285992"/>
            <a:ext cx="8143932" cy="15716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1. The </a:t>
            </a:r>
            <a:r>
              <a:rPr lang="en-US" i="1" dirty="0">
                <a:solidFill>
                  <a:schemeClr val="tx1"/>
                </a:solidFill>
              </a:rPr>
              <a:t>Oxford English Dictionary </a:t>
            </a:r>
            <a:r>
              <a:rPr lang="en-US" dirty="0">
                <a:solidFill>
                  <a:schemeClr val="tx1"/>
                </a:solidFill>
              </a:rPr>
              <a:t>defines plagiarism as: “...the wrongful appropriation or purloining, and publication as one’s own, the ideas or the expression of the ideas (literary, artistic, musical, mechanical, etc.) of another.” (Source: plagiarism.pdf. Accessed 4 April 2012)</a:t>
            </a:r>
          </a:p>
          <a:p>
            <a:pPr algn="just"/>
            <a:endParaRPr lang="en-US" dirty="0">
              <a:solidFill>
                <a:schemeClr val="tx1"/>
              </a:solidFill>
            </a:endParaRPr>
          </a:p>
        </p:txBody>
      </p:sp>
      <p:sp>
        <p:nvSpPr>
          <p:cNvPr id="5" name="Rectangle 4"/>
          <p:cNvSpPr/>
          <p:nvPr/>
        </p:nvSpPr>
        <p:spPr>
          <a:xfrm>
            <a:off x="642910" y="4286256"/>
            <a:ext cx="8001056" cy="10001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2. The practice of taking someone else’s work or ideas and passing them off as one’s own. </a:t>
            </a:r>
          </a:p>
          <a:p>
            <a:pPr algn="just"/>
            <a:endParaRPr lang="en-US" dirty="0">
              <a:solidFill>
                <a:schemeClr val="tx1"/>
              </a:solidFill>
            </a:endParaRPr>
          </a:p>
        </p:txBody>
      </p:sp>
      <p:sp>
        <p:nvSpPr>
          <p:cNvPr id="13313" name="Rectangle 1"/>
          <p:cNvSpPr>
            <a:spLocks noChangeArrowheads="1"/>
          </p:cNvSpPr>
          <p:nvPr/>
        </p:nvSpPr>
        <p:spPr bwMode="auto">
          <a:xfrm>
            <a:off x="571472" y="5438017"/>
            <a:ext cx="564360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(Source: oxforddictionaries.com. Accessed  4 April 2012)</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DFA631BC-A921-4CDA-8AF3-AA9CFA08A398}" type="slidenum">
              <a:rPr lang="en-US" smtClean="0"/>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FA631BC-A921-4CDA-8AF3-AA9CFA08A398}" type="slidenum">
              <a:rPr lang="en-US" smtClean="0"/>
              <a:t>30</a:t>
            </a:fld>
            <a:endParaRPr lang="en-US" dirty="0"/>
          </a:p>
        </p:txBody>
      </p:sp>
      <p:pic>
        <p:nvPicPr>
          <p:cNvPr id="5" name="Picture 4" descr="C:\Documents and Settings\ISTAC\My Documents\My Pictures\plagiarism\2.JPG"/>
          <p:cNvPicPr/>
          <p:nvPr/>
        </p:nvPicPr>
        <p:blipFill>
          <a:blip r:embed="rId2" cstate="print"/>
          <a:srcRect/>
          <a:stretch>
            <a:fillRect/>
          </a:stretch>
        </p:blipFill>
        <p:spPr bwMode="auto">
          <a:xfrm>
            <a:off x="533400" y="685801"/>
            <a:ext cx="8153400" cy="3124200"/>
          </a:xfrm>
          <a:prstGeom prst="rect">
            <a:avLst/>
          </a:prstGeom>
          <a:noFill/>
          <a:ln w="9525">
            <a:noFill/>
            <a:miter lim="800000"/>
            <a:headEnd/>
            <a:tailEnd/>
          </a:ln>
        </p:spPr>
      </p:pic>
      <p:pic>
        <p:nvPicPr>
          <p:cNvPr id="6" name="Picture 5" descr="C:\Documents and Settings\ISTAC\My Documents\My Pictures\plagiarism\3.JPG"/>
          <p:cNvPicPr/>
          <p:nvPr/>
        </p:nvPicPr>
        <p:blipFill>
          <a:blip r:embed="rId3" cstate="print"/>
          <a:srcRect/>
          <a:stretch>
            <a:fillRect/>
          </a:stretch>
        </p:blipFill>
        <p:spPr bwMode="auto">
          <a:xfrm>
            <a:off x="542925" y="3810000"/>
            <a:ext cx="8143876" cy="25908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68904"/>
            <a:ext cx="8229600" cy="2531732"/>
          </a:xfrm>
        </p:spPr>
        <p:txBody>
          <a:bodyPr>
            <a:normAutofit/>
          </a:bodyPr>
          <a:lstStyle/>
          <a:p>
            <a:pPr algn="ctr">
              <a:buNone/>
            </a:pPr>
            <a:r>
              <a:rPr lang="en-US" sz="8000" dirty="0" smtClean="0"/>
              <a:t>Thank You</a:t>
            </a:r>
            <a:endParaRPr lang="en-US" sz="8000" dirty="0"/>
          </a:p>
        </p:txBody>
      </p:sp>
      <p:sp>
        <p:nvSpPr>
          <p:cNvPr id="4" name="Slide Number Placeholder 3"/>
          <p:cNvSpPr>
            <a:spLocks noGrp="1"/>
          </p:cNvSpPr>
          <p:nvPr>
            <p:ph type="sldNum" sz="quarter" idx="12"/>
          </p:nvPr>
        </p:nvSpPr>
        <p:spPr/>
        <p:txBody>
          <a:bodyPr/>
          <a:lstStyle/>
          <a:p>
            <a:fld id="{DFA631BC-A921-4CDA-8AF3-AA9CFA08A398}" type="slidenum">
              <a:rPr lang="en-US" smtClean="0"/>
              <a:t>31</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ectangle 3"/>
          <p:cNvSpPr/>
          <p:nvPr/>
        </p:nvSpPr>
        <p:spPr>
          <a:xfrm>
            <a:off x="500034" y="642918"/>
            <a:ext cx="8215370" cy="21431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3. </a:t>
            </a:r>
            <a:r>
              <a:rPr lang="en-US" sz="2000" dirty="0">
                <a:solidFill>
                  <a:schemeClr val="tx1"/>
                </a:solidFill>
              </a:rPr>
              <a:t>Simply put, plagiarism is the use of another's original words or ideas as though they were your own. Any time you borrow from an original source and do not give proper credit, you have committed plagiarism and violated U.S. copyright laws. </a:t>
            </a:r>
          </a:p>
          <a:p>
            <a:pPr algn="just"/>
            <a:endParaRPr lang="en-US" sz="2000" dirty="0">
              <a:solidFill>
                <a:schemeClr val="tx1"/>
              </a:solidFill>
            </a:endParaRPr>
          </a:p>
        </p:txBody>
      </p:sp>
      <p:sp>
        <p:nvSpPr>
          <p:cNvPr id="15361" name="Rectangle 1"/>
          <p:cNvSpPr>
            <a:spLocks noChangeArrowheads="1"/>
          </p:cNvSpPr>
          <p:nvPr/>
        </p:nvSpPr>
        <p:spPr bwMode="auto">
          <a:xfrm>
            <a:off x="500034" y="2071678"/>
            <a:ext cx="2380075"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(Source: www.plagiarism.org.)</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428596" y="2928934"/>
            <a:ext cx="8286808" cy="32147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4.</a:t>
            </a:r>
            <a:r>
              <a:rPr lang="en-US" b="1" dirty="0">
                <a:solidFill>
                  <a:schemeClr val="tx1"/>
                </a:solidFill>
              </a:rPr>
              <a:t> </a:t>
            </a:r>
            <a:r>
              <a:rPr lang="en-US" sz="2000" dirty="0">
                <a:solidFill>
                  <a:schemeClr val="tx1"/>
                </a:solidFill>
              </a:rPr>
              <a:t>Plagiarism is defined in dictionaries as the "wrongful appropriation," "close imitation," or "purloining and publication" of another </a:t>
            </a:r>
            <a:r>
              <a:rPr lang="en-US" sz="2000" u="sng" dirty="0" smtClean="0">
                <a:solidFill>
                  <a:schemeClr val="tx1"/>
                </a:solidFill>
              </a:rPr>
              <a:t>author’</a:t>
            </a:r>
            <a:r>
              <a:rPr lang="en-US" sz="2000" dirty="0" smtClean="0">
                <a:solidFill>
                  <a:schemeClr val="tx1"/>
                </a:solidFill>
              </a:rPr>
              <a:t>s </a:t>
            </a:r>
            <a:r>
              <a:rPr lang="en-US" sz="2000" dirty="0">
                <a:solidFill>
                  <a:schemeClr val="tx1"/>
                </a:solidFill>
              </a:rPr>
              <a:t>"language, thoughts, ideas, or expressions," and the representation of them as one's own </a:t>
            </a:r>
            <a:r>
              <a:rPr lang="en-US" sz="2000" u="sng" dirty="0">
                <a:solidFill>
                  <a:schemeClr val="tx1"/>
                </a:solidFill>
              </a:rPr>
              <a:t>original work</a:t>
            </a:r>
            <a:r>
              <a:rPr lang="en-US" sz="2000" dirty="0">
                <a:solidFill>
                  <a:schemeClr val="tx1"/>
                </a:solidFill>
              </a:rPr>
              <a:t>, but the notion remains problematic with nebulous boundaries. The modern concept of plagiarism as </a:t>
            </a:r>
            <a:r>
              <a:rPr lang="en-US" sz="2000" u="sng" dirty="0">
                <a:solidFill>
                  <a:schemeClr val="tx1"/>
                </a:solidFill>
              </a:rPr>
              <a:t>immoral</a:t>
            </a:r>
            <a:r>
              <a:rPr lang="en-US" sz="2000" dirty="0">
                <a:solidFill>
                  <a:schemeClr val="tx1"/>
                </a:solidFill>
              </a:rPr>
              <a:t> and </a:t>
            </a:r>
            <a:r>
              <a:rPr lang="en-US" sz="2000" u="sng" dirty="0">
                <a:solidFill>
                  <a:schemeClr val="tx1"/>
                </a:solidFill>
              </a:rPr>
              <a:t>originality</a:t>
            </a:r>
            <a:r>
              <a:rPr lang="en-US" sz="2000" dirty="0">
                <a:solidFill>
                  <a:schemeClr val="tx1"/>
                </a:solidFill>
              </a:rPr>
              <a:t> as an </a:t>
            </a:r>
            <a:r>
              <a:rPr lang="en-US" sz="2000" u="sng" dirty="0">
                <a:solidFill>
                  <a:schemeClr val="tx1"/>
                </a:solidFill>
              </a:rPr>
              <a:t>ideal</a:t>
            </a:r>
            <a:r>
              <a:rPr lang="en-US" sz="2000" dirty="0">
                <a:solidFill>
                  <a:schemeClr val="tx1"/>
                </a:solidFill>
              </a:rPr>
              <a:t> emerged in Europe only in the 18th century, particularly with the </a:t>
            </a:r>
            <a:r>
              <a:rPr lang="en-US" sz="2000" u="sng" dirty="0">
                <a:solidFill>
                  <a:schemeClr val="tx1"/>
                </a:solidFill>
              </a:rPr>
              <a:t>Romantic movement</a:t>
            </a:r>
            <a:r>
              <a:rPr lang="en-US" sz="2000" dirty="0">
                <a:solidFill>
                  <a:schemeClr val="tx1"/>
                </a:solidFill>
              </a:rPr>
              <a:t>, while in the previous centuries authors and artists were encouraged to "copy the masters as closely as possible" and avoid "unnecessary invention." </a:t>
            </a:r>
          </a:p>
          <a:p>
            <a:pPr algn="just"/>
            <a:endParaRPr lang="en-US" sz="2000" dirty="0">
              <a:solidFill>
                <a:schemeClr val="tx1"/>
              </a:solidFill>
            </a:endParaRPr>
          </a:p>
        </p:txBody>
      </p:sp>
      <p:sp>
        <p:nvSpPr>
          <p:cNvPr id="7" name="Slide Number Placeholder 6"/>
          <p:cNvSpPr>
            <a:spLocks noGrp="1"/>
          </p:cNvSpPr>
          <p:nvPr>
            <p:ph type="sldNum" sz="quarter" idx="12"/>
          </p:nvPr>
        </p:nvSpPr>
        <p:spPr/>
        <p:txBody>
          <a:bodyPr/>
          <a:lstStyle/>
          <a:p>
            <a:fld id="{DFA631BC-A921-4CDA-8AF3-AA9CFA08A398}" type="slidenum">
              <a:rPr lang="en-US" smtClean="0"/>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92500"/>
          </a:bodyPr>
          <a:lstStyle/>
          <a:p>
            <a:pPr algn="just">
              <a:buNone/>
            </a:pPr>
            <a:r>
              <a:rPr lang="en-US" dirty="0" smtClean="0"/>
              <a:t>	The </a:t>
            </a:r>
            <a:r>
              <a:rPr lang="en-US" dirty="0" smtClean="0"/>
              <a:t>18th century new morals have been institutionalized and enforced prominently in the sectors of </a:t>
            </a:r>
            <a:r>
              <a:rPr lang="en-US" b="1" dirty="0" smtClean="0"/>
              <a:t>academia</a:t>
            </a:r>
            <a:r>
              <a:rPr lang="en-US" dirty="0" smtClean="0"/>
              <a:t> and </a:t>
            </a:r>
            <a:r>
              <a:rPr lang="en-US" b="1" dirty="0" smtClean="0"/>
              <a:t>journalism</a:t>
            </a:r>
            <a:r>
              <a:rPr lang="en-US" dirty="0" smtClean="0"/>
              <a:t>, where plagiarism is now considered </a:t>
            </a:r>
            <a:r>
              <a:rPr lang="en-US" b="1" dirty="0" smtClean="0"/>
              <a:t>academic dishonesty </a:t>
            </a:r>
            <a:r>
              <a:rPr lang="en-US" dirty="0" smtClean="0"/>
              <a:t>and a breach of </a:t>
            </a:r>
            <a:r>
              <a:rPr lang="en-US" b="1" dirty="0" smtClean="0"/>
              <a:t>journalistic ethics</a:t>
            </a:r>
            <a:r>
              <a:rPr lang="en-US" dirty="0" smtClean="0"/>
              <a:t>, subject to sanctions like expulsion and other severe career damage. Not so in the arts, which not only have resisted in their long-established tradition of copying as a fundamental practice of the creative process, but with the boom of the modernist and postmodern movements in the 20th century, this practice has been heightened as the central and representative artistic device. Plagiarism remains tolerated by 21st century artists. </a:t>
            </a:r>
          </a:p>
          <a:p>
            <a:pPr algn="just">
              <a:buNone/>
            </a:pPr>
            <a:r>
              <a:rPr lang="en-US" dirty="0" smtClean="0"/>
              <a:t>    </a:t>
            </a:r>
            <a:endParaRPr lang="en-US" dirty="0"/>
          </a:p>
        </p:txBody>
      </p:sp>
      <p:sp>
        <p:nvSpPr>
          <p:cNvPr id="4" name="Rectangle 3"/>
          <p:cNvSpPr/>
          <p:nvPr/>
        </p:nvSpPr>
        <p:spPr>
          <a:xfrm>
            <a:off x="785786" y="5500702"/>
            <a:ext cx="4354590" cy="369332"/>
          </a:xfrm>
          <a:prstGeom prst="rect">
            <a:avLst/>
          </a:prstGeom>
        </p:spPr>
        <p:txBody>
          <a:bodyPr wrap="none">
            <a:spAutoFit/>
          </a:bodyPr>
          <a:lstStyle/>
          <a:p>
            <a:r>
              <a:rPr lang="en-US" dirty="0"/>
              <a:t>(Source: Wikipedia, accessed 4 April 2012)</a:t>
            </a:r>
          </a:p>
        </p:txBody>
      </p:sp>
      <p:sp>
        <p:nvSpPr>
          <p:cNvPr id="5" name="Slide Number Placeholder 4"/>
          <p:cNvSpPr>
            <a:spLocks noGrp="1"/>
          </p:cNvSpPr>
          <p:nvPr>
            <p:ph type="sldNum" sz="quarter" idx="12"/>
          </p:nvPr>
        </p:nvSpPr>
        <p:spPr/>
        <p:txBody>
          <a:bodyPr/>
          <a:lstStyle/>
          <a:p>
            <a:fld id="{DFA631BC-A921-4CDA-8AF3-AA9CFA08A398}" type="slidenum">
              <a:rPr lang="en-US" smtClean="0"/>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5804" y="571480"/>
            <a:ext cx="8229600" cy="6500858"/>
          </a:xfrm>
        </p:spPr>
        <p:txBody>
          <a:bodyPr/>
          <a:lstStyle/>
          <a:p>
            <a:pPr algn="just">
              <a:buNone/>
            </a:pPr>
            <a:r>
              <a:rPr lang="en-US" dirty="0" smtClean="0"/>
              <a:t>	</a:t>
            </a:r>
            <a:r>
              <a:rPr lang="en-US" sz="3200" dirty="0" smtClean="0"/>
              <a:t>Plagiarism </a:t>
            </a:r>
            <a:r>
              <a:rPr lang="en-US" sz="3200" dirty="0" smtClean="0"/>
              <a:t>is not a crime </a:t>
            </a:r>
            <a:r>
              <a:rPr lang="en-US" sz="3200" i="1" dirty="0" smtClean="0"/>
              <a:t>per se</a:t>
            </a:r>
            <a:r>
              <a:rPr lang="en-US" sz="3200" dirty="0" smtClean="0"/>
              <a:t> but is disapproved more on the grounds of moral offence, and cases of plagiarism can involve liability for copyright infringement .</a:t>
            </a:r>
          </a:p>
          <a:p>
            <a:pPr>
              <a:buNone/>
            </a:pPr>
            <a:endParaRPr lang="en-US" dirty="0"/>
          </a:p>
        </p:txBody>
      </p:sp>
      <p:sp>
        <p:nvSpPr>
          <p:cNvPr id="5" name="Rectangle 4"/>
          <p:cNvSpPr/>
          <p:nvPr/>
        </p:nvSpPr>
        <p:spPr>
          <a:xfrm>
            <a:off x="857224" y="3000372"/>
            <a:ext cx="7786742" cy="4832092"/>
          </a:xfrm>
          <a:prstGeom prst="rect">
            <a:avLst/>
          </a:prstGeom>
        </p:spPr>
        <p:txBody>
          <a:bodyPr wrap="square">
            <a:spAutoFit/>
          </a:bodyPr>
          <a:lstStyle/>
          <a:p>
            <a:pPr algn="just"/>
            <a:r>
              <a:rPr lang="en-US" sz="2800" dirty="0" smtClean="0"/>
              <a:t>These </a:t>
            </a:r>
            <a:r>
              <a:rPr lang="en-US" sz="2800" dirty="0"/>
              <a:t>include</a:t>
            </a:r>
            <a:r>
              <a:rPr lang="en-US" sz="2800" dirty="0" smtClean="0"/>
              <a:t>:</a:t>
            </a:r>
            <a:endParaRPr lang="en-US" sz="2800" dirty="0"/>
          </a:p>
          <a:p>
            <a:pPr>
              <a:buFont typeface="Arial" pitchFamily="34" charset="0"/>
              <a:buChar char="•"/>
            </a:pPr>
            <a:r>
              <a:rPr lang="en-US" sz="2800" dirty="0" smtClean="0"/>
              <a:t>Collusion </a:t>
            </a:r>
            <a:r>
              <a:rPr lang="en-US" sz="2800" dirty="0"/>
              <a:t>without official approval </a:t>
            </a:r>
            <a:r>
              <a:rPr lang="en-US" sz="2800" dirty="0" smtClean="0"/>
              <a:t>between </a:t>
            </a:r>
            <a:r>
              <a:rPr lang="en-US" sz="2800" dirty="0"/>
              <a:t>two or more students, with the </a:t>
            </a:r>
            <a:r>
              <a:rPr lang="en-US" sz="2800" dirty="0" smtClean="0"/>
              <a:t>	result that </a:t>
            </a:r>
            <a:r>
              <a:rPr lang="en-US" sz="2800" dirty="0"/>
              <a:t>identical, or near identical work, </a:t>
            </a:r>
            <a:r>
              <a:rPr lang="en-US" sz="2800" dirty="0" smtClean="0"/>
              <a:t>	is </a:t>
            </a:r>
            <a:r>
              <a:rPr lang="en-US" sz="2800" dirty="0"/>
              <a:t>presented by all those </a:t>
            </a:r>
            <a:r>
              <a:rPr lang="en-US" sz="2800" dirty="0" smtClean="0"/>
              <a:t>involved</a:t>
            </a:r>
          </a:p>
          <a:p>
            <a:pPr algn="just">
              <a:buFont typeface="Arial" pitchFamily="34" charset="0"/>
              <a:buChar char="•"/>
            </a:pPr>
            <a:r>
              <a:rPr lang="en-US" sz="2800" dirty="0" smtClean="0"/>
              <a:t>Falsification – where content of assignments, e.g. statistics, has been invented or falsely presented by a student as their own work</a:t>
            </a:r>
          </a:p>
          <a:p>
            <a:pPr algn="just"/>
            <a:endParaRPr lang="en-US" sz="2800" dirty="0" smtClean="0"/>
          </a:p>
          <a:p>
            <a:pPr algn="just"/>
            <a:endParaRPr lang="en-US" sz="2800" dirty="0" smtClean="0"/>
          </a:p>
          <a:p>
            <a:pPr algn="just"/>
            <a:endParaRPr lang="en-US" sz="2800" dirty="0"/>
          </a:p>
        </p:txBody>
      </p:sp>
      <p:sp>
        <p:nvSpPr>
          <p:cNvPr id="6" name="Rectangle 5"/>
          <p:cNvSpPr/>
          <p:nvPr/>
        </p:nvSpPr>
        <p:spPr>
          <a:xfrm>
            <a:off x="785786" y="2571744"/>
            <a:ext cx="4354590" cy="369332"/>
          </a:xfrm>
          <a:prstGeom prst="rect">
            <a:avLst/>
          </a:prstGeom>
        </p:spPr>
        <p:txBody>
          <a:bodyPr wrap="none">
            <a:spAutoFit/>
          </a:bodyPr>
          <a:lstStyle/>
          <a:p>
            <a:r>
              <a:rPr lang="en-US" dirty="0"/>
              <a:t>(Source: Wikipedia, accessed 4 April 2012)</a:t>
            </a:r>
          </a:p>
        </p:txBody>
      </p:sp>
      <p:sp>
        <p:nvSpPr>
          <p:cNvPr id="7" name="Rectangle 6"/>
          <p:cNvSpPr/>
          <p:nvPr/>
        </p:nvSpPr>
        <p:spPr>
          <a:xfrm>
            <a:off x="607219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8" name="Slide Number Placeholder 7"/>
          <p:cNvSpPr>
            <a:spLocks noGrp="1"/>
          </p:cNvSpPr>
          <p:nvPr>
            <p:ph type="sldNum" sz="quarter" idx="12"/>
          </p:nvPr>
        </p:nvSpPr>
        <p:spPr/>
        <p:txBody>
          <a:bodyPr/>
          <a:lstStyle/>
          <a:p>
            <a:fld id="{DFA631BC-A921-4CDA-8AF3-AA9CFA08A398}" type="slidenum">
              <a:rPr lang="en-US" smtClean="0"/>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a:bodyPr>
          <a:lstStyle/>
          <a:p>
            <a:pPr>
              <a:buNone/>
            </a:pPr>
            <a:r>
              <a:rPr lang="en-US" dirty="0" smtClean="0"/>
              <a:t>	</a:t>
            </a:r>
            <a:r>
              <a:rPr lang="en-US" dirty="0" smtClean="0"/>
              <a:t>Replication </a:t>
            </a:r>
            <a:r>
              <a:rPr lang="en-US" dirty="0" smtClean="0"/>
              <a:t>– where a student submits the same, or very similar piece of work, on more than one occasion to gain academic credit</a:t>
            </a:r>
          </a:p>
          <a:p>
            <a:pPr>
              <a:buNone/>
            </a:pPr>
            <a:r>
              <a:rPr lang="en-US" dirty="0" smtClean="0"/>
              <a:t>	• Taking </a:t>
            </a:r>
            <a:r>
              <a:rPr lang="en-US" dirty="0" smtClean="0"/>
              <a:t>unauthorized notes into an examination</a:t>
            </a:r>
          </a:p>
          <a:p>
            <a:pPr>
              <a:buNone/>
            </a:pPr>
            <a:r>
              <a:rPr lang="en-US" dirty="0" smtClean="0"/>
              <a:t>	•Obtaining </a:t>
            </a:r>
            <a:r>
              <a:rPr lang="en-US" dirty="0" smtClean="0"/>
              <a:t>an unauthorized copy of an examination paper</a:t>
            </a:r>
          </a:p>
          <a:p>
            <a:pPr>
              <a:buNone/>
            </a:pPr>
            <a:r>
              <a:rPr lang="en-US" dirty="0" smtClean="0"/>
              <a:t>	•Communication </a:t>
            </a:r>
            <a:r>
              <a:rPr lang="en-US" dirty="0" smtClean="0"/>
              <a:t>with other students in an examination in order to help, or be helped, with answers</a:t>
            </a:r>
          </a:p>
          <a:p>
            <a:pPr>
              <a:buNone/>
            </a:pPr>
            <a:r>
              <a:rPr lang="en-US" dirty="0" smtClean="0"/>
              <a:t>	•Impersonation </a:t>
            </a:r>
            <a:r>
              <a:rPr lang="en-US" dirty="0" smtClean="0"/>
              <a:t>of another person in an examination ( Jones et al. 2005).</a:t>
            </a:r>
          </a:p>
          <a:p>
            <a:pPr>
              <a:buNone/>
            </a:pPr>
            <a:endParaRPr lang="en-US" dirty="0"/>
          </a:p>
        </p:txBody>
      </p:sp>
      <p:sp>
        <p:nvSpPr>
          <p:cNvPr id="4" name="Rectangle 3"/>
          <p:cNvSpPr/>
          <p:nvPr/>
        </p:nvSpPr>
        <p:spPr>
          <a:xfrm>
            <a:off x="714348" y="5640189"/>
            <a:ext cx="7643866" cy="646331"/>
          </a:xfrm>
          <a:prstGeom prst="rect">
            <a:avLst/>
          </a:prstGeom>
        </p:spPr>
        <p:txBody>
          <a:bodyPr wrap="square">
            <a:spAutoFit/>
          </a:bodyPr>
          <a:lstStyle/>
          <a:p>
            <a:r>
              <a:rPr lang="en-US" dirty="0"/>
              <a:t>(Source: </a:t>
            </a:r>
            <a:r>
              <a:rPr lang="en-US" i="1" dirty="0"/>
              <a:t>The Complete Guide to Referencing and Avoiding Plagiarism</a:t>
            </a:r>
            <a:r>
              <a:rPr lang="en-US" dirty="0"/>
              <a:t>. (2007). Colin Neville. </a:t>
            </a:r>
            <a:r>
              <a:rPr lang="en-US" dirty="0" err="1"/>
              <a:t>England:Open</a:t>
            </a:r>
            <a:r>
              <a:rPr lang="en-US" dirty="0"/>
              <a:t> University Press)</a:t>
            </a:r>
          </a:p>
        </p:txBody>
      </p:sp>
      <p:sp>
        <p:nvSpPr>
          <p:cNvPr id="5" name="Slide Number Placeholder 4"/>
          <p:cNvSpPr>
            <a:spLocks noGrp="1"/>
          </p:cNvSpPr>
          <p:nvPr>
            <p:ph type="sldNum" sz="quarter" idx="12"/>
          </p:nvPr>
        </p:nvSpPr>
        <p:spPr/>
        <p:txBody>
          <a:bodyPr/>
          <a:lstStyle/>
          <a:p>
            <a:fld id="{DFA631BC-A921-4CDA-8AF3-AA9CFA08A398}" type="slidenum">
              <a:rPr lang="en-US" smtClean="0"/>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Definition of Plagiarism in Indiana </a:t>
            </a:r>
            <a:r>
              <a:rPr lang="en-US" dirty="0" smtClean="0"/>
              <a:t>University</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The Indiana University </a:t>
            </a:r>
            <a:r>
              <a:rPr lang="en-US" i="1" dirty="0" smtClean="0"/>
              <a:t>Code of Student </a:t>
            </a:r>
            <a:r>
              <a:rPr lang="en-US" i="1" dirty="0" smtClean="0"/>
              <a:t>Rights, Responsibilities</a:t>
            </a:r>
            <a:r>
              <a:rPr lang="en-US" i="1" dirty="0" smtClean="0"/>
              <a:t>, and Conduct</a:t>
            </a:r>
            <a:r>
              <a:rPr lang="en-US" dirty="0" smtClean="0"/>
              <a:t> (2005) indicates that students may be disciplined for several different kinds of academic misconduct. These include cheating, fabrication, plagiarism, interference, and violation of course rules.</a:t>
            </a:r>
          </a:p>
          <a:p>
            <a:pPr algn="just">
              <a:buNone/>
            </a:pPr>
            <a:r>
              <a:rPr lang="en-US" dirty="0" smtClean="0"/>
              <a:t>In </a:t>
            </a:r>
            <a:r>
              <a:rPr lang="en-US" dirty="0" smtClean="0"/>
              <a:t>particular the code states:</a:t>
            </a:r>
          </a:p>
          <a:p>
            <a:pPr marL="0" indent="0" algn="just">
              <a:buNone/>
            </a:pPr>
            <a:r>
              <a:rPr lang="en-US" dirty="0" smtClean="0"/>
              <a:t>Plagiarism is defined as presenting someone else's work, including the work of other students, as one's own. Any ideas or materials taken from another source for either written or oral use must be fully acknowledged, unless the information is common knowledge. What is considered "common knowledge" may differ from course to course.</a:t>
            </a:r>
          </a:p>
          <a:p>
            <a:pPr algn="just">
              <a:buNone/>
            </a:pPr>
            <a:endParaRPr lang="en-US" dirty="0"/>
          </a:p>
        </p:txBody>
      </p:sp>
      <p:sp>
        <p:nvSpPr>
          <p:cNvPr id="6" name="Rectangle 5"/>
          <p:cNvSpPr/>
          <p:nvPr/>
        </p:nvSpPr>
        <p:spPr>
          <a:xfrm>
            <a:off x="6072198" y="6357958"/>
            <a:ext cx="2071702" cy="500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TO CONTINUE…</a:t>
            </a:r>
          </a:p>
        </p:txBody>
      </p:sp>
      <p:sp>
        <p:nvSpPr>
          <p:cNvPr id="7" name="Slide Number Placeholder 6"/>
          <p:cNvSpPr>
            <a:spLocks noGrp="1"/>
          </p:cNvSpPr>
          <p:nvPr>
            <p:ph type="sldNum" sz="quarter" idx="12"/>
          </p:nvPr>
        </p:nvSpPr>
        <p:spPr/>
        <p:txBody>
          <a:bodyPr/>
          <a:lstStyle/>
          <a:p>
            <a:fld id="{DFA631BC-A921-4CDA-8AF3-AA9CFA08A398}" type="slidenum">
              <a:rPr lang="en-US" smtClean="0"/>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2028"/>
            <a:ext cx="8229600" cy="5467368"/>
          </a:xfrm>
        </p:spPr>
        <p:txBody>
          <a:bodyPr>
            <a:normAutofit fontScale="92500" lnSpcReduction="20000"/>
          </a:bodyPr>
          <a:lstStyle/>
          <a:p>
            <a:pPr marL="0" lvl="0" indent="0" algn="just">
              <a:buNone/>
            </a:pPr>
            <a:r>
              <a:rPr lang="en-US" dirty="0" smtClean="0"/>
              <a:t>A student must not adopt or reproduce ideas, opinions, theories, formulas, graphics, or pictures of another person without acknowledgment.</a:t>
            </a:r>
          </a:p>
          <a:p>
            <a:pPr marL="0" lvl="0" indent="0" algn="just">
              <a:buNone/>
            </a:pPr>
            <a:r>
              <a:rPr lang="en-US" dirty="0" smtClean="0"/>
              <a:t>A student must give credit to the originality of others and acknowledge an indebtedness whenever:</a:t>
            </a:r>
          </a:p>
          <a:p>
            <a:pPr algn="just">
              <a:buNone/>
            </a:pPr>
            <a:r>
              <a:rPr lang="en-US" dirty="0" smtClean="0"/>
              <a:t> </a:t>
            </a:r>
          </a:p>
          <a:p>
            <a:pPr marL="514350" lvl="0" indent="-514350" algn="just">
              <a:buFont typeface="+mj-lt"/>
              <a:buAutoNum type="arabicPeriod"/>
            </a:pPr>
            <a:r>
              <a:rPr lang="en-US" dirty="0" smtClean="0"/>
              <a:t>Directly quoting another person's actual words, whether oral or written;</a:t>
            </a:r>
          </a:p>
          <a:p>
            <a:pPr marL="514350" lvl="0" indent="-514350" algn="just">
              <a:buFont typeface="+mj-lt"/>
              <a:buAutoNum type="arabicPeriod"/>
            </a:pPr>
            <a:r>
              <a:rPr lang="en-US" dirty="0" smtClean="0"/>
              <a:t>Using another person's ideas, opinions, or theories;</a:t>
            </a:r>
          </a:p>
          <a:p>
            <a:pPr marL="514350" lvl="0" indent="-514350" algn="just">
              <a:buFont typeface="+mj-lt"/>
              <a:buAutoNum type="arabicPeriod"/>
            </a:pPr>
            <a:r>
              <a:rPr lang="en-US" dirty="0" smtClean="0"/>
              <a:t>. Paraphrasing </a:t>
            </a:r>
            <a:r>
              <a:rPr lang="en-US" dirty="0" smtClean="0"/>
              <a:t>the words, ideas, opinions, or theories of others, whether oral or written;</a:t>
            </a:r>
          </a:p>
          <a:p>
            <a:pPr marL="514350" lvl="0" indent="-514350" algn="just">
              <a:buFont typeface="+mj-lt"/>
              <a:buAutoNum type="arabicPeriod"/>
            </a:pPr>
            <a:r>
              <a:rPr lang="en-US" dirty="0" smtClean="0"/>
              <a:t>Borrowing facts, statistics, or illustrative material; or</a:t>
            </a:r>
          </a:p>
          <a:p>
            <a:pPr marL="514350" lvl="0" indent="-514350" algn="just">
              <a:buFont typeface="+mj-lt"/>
              <a:buAutoNum type="arabicPeriod"/>
            </a:pPr>
            <a:r>
              <a:rPr lang="en-US" dirty="0" smtClean="0"/>
              <a:t>Offering materials assembled or collected by others in the form of projects or collections without acknowledgment. </a:t>
            </a:r>
          </a:p>
          <a:p>
            <a:pPr algn="just">
              <a:buNone/>
            </a:pPr>
            <a:endParaRPr lang="en-US" dirty="0"/>
          </a:p>
        </p:txBody>
      </p:sp>
      <p:sp>
        <p:nvSpPr>
          <p:cNvPr id="21505" name="Rectangle 1"/>
          <p:cNvSpPr>
            <a:spLocks noChangeArrowheads="1"/>
          </p:cNvSpPr>
          <p:nvPr/>
        </p:nvSpPr>
        <p:spPr bwMode="auto">
          <a:xfrm>
            <a:off x="642910" y="6072206"/>
            <a:ext cx="491583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(Source: www.indiana.edu. Accessed April 2012)</a:t>
            </a:r>
            <a:endParaRPr kumimoji="0" lang="en-US" b="0" i="0" u="none" strike="noStrike" cap="none" normalizeH="0" baseline="0" dirty="0" smtClean="0">
              <a:ln>
                <a:noFill/>
              </a:ln>
              <a:solidFill>
                <a:schemeClr val="tx1"/>
              </a:solidFill>
              <a:effectLst/>
              <a:cs typeface="Arial" pitchFamily="34" charset="0"/>
            </a:endParaRPr>
          </a:p>
        </p:txBody>
      </p:sp>
      <p:sp>
        <p:nvSpPr>
          <p:cNvPr id="5" name="Slide Number Placeholder 4"/>
          <p:cNvSpPr>
            <a:spLocks noGrp="1"/>
          </p:cNvSpPr>
          <p:nvPr>
            <p:ph type="sldNum" sz="quarter" idx="12"/>
          </p:nvPr>
        </p:nvSpPr>
        <p:spPr/>
        <p:txBody>
          <a:bodyPr/>
          <a:lstStyle/>
          <a:p>
            <a:fld id="{DFA631BC-A921-4CDA-8AF3-AA9CFA08A398}" type="slidenum">
              <a:rPr lang="en-US" smtClean="0"/>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TotalTime>
  <Words>1670</Words>
  <Application>Microsoft Office PowerPoint</Application>
  <PresentationFormat>On-screen Show (4:3)</PresentationFormat>
  <Paragraphs>181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PLAGIARISM :  THE NEW EPIDEMIC OF ACADEMIC FRAUD</vt:lpstr>
      <vt:lpstr>Table of Content</vt:lpstr>
      <vt:lpstr>What Is Plagiarism?</vt:lpstr>
      <vt:lpstr>Slide 4</vt:lpstr>
      <vt:lpstr>Slide 5</vt:lpstr>
      <vt:lpstr>Slide 6</vt:lpstr>
      <vt:lpstr>Slide 7</vt:lpstr>
      <vt:lpstr>Definition of Plagiarism in Indiana University</vt:lpstr>
      <vt:lpstr>Slide 9</vt:lpstr>
      <vt:lpstr>Additional Plagiarism Definitions</vt:lpstr>
      <vt:lpstr>Slide 11</vt:lpstr>
      <vt:lpstr>Facts About Plagiarism</vt:lpstr>
      <vt:lpstr>Slide 13</vt:lpstr>
      <vt:lpstr>Slide 14</vt:lpstr>
      <vt:lpstr>Strategies for Avoiding Plagiarism</vt:lpstr>
      <vt:lpstr>Slide 16</vt:lpstr>
      <vt:lpstr>Terms You Need to Know (or What is Common Knowledge?)</vt:lpstr>
      <vt:lpstr>Slide 18</vt:lpstr>
      <vt:lpstr>Copyright</vt:lpstr>
      <vt:lpstr>Slide 20</vt:lpstr>
      <vt:lpstr>Slide 21</vt:lpstr>
      <vt:lpstr>Now comment on the following extracts from student assignments. Do they amount to plagiarism – or not?</vt:lpstr>
      <vt:lpstr>Slide 23</vt:lpstr>
      <vt:lpstr>Slide 24</vt:lpstr>
      <vt:lpstr>Slide 25</vt:lpstr>
      <vt:lpstr>Slide 26</vt:lpstr>
      <vt:lpstr>Slide 27</vt:lpstr>
      <vt:lpstr>Slide 28</vt:lpstr>
      <vt:lpstr>Slide 29</vt:lpstr>
      <vt:lpstr>Slide 30</vt:lpstr>
      <vt:lpstr>Slide 31</vt:lpstr>
    </vt:vector>
  </TitlesOfParts>
  <Company>IIUM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 :  THE NEW EPIDEMIC OF ACADEMIC FRAUD</dc:title>
  <dc:creator>ISTAC</dc:creator>
  <cp:lastModifiedBy>ISTAC</cp:lastModifiedBy>
  <cp:revision>11</cp:revision>
  <dcterms:created xsi:type="dcterms:W3CDTF">2012-04-04T04:33:49Z</dcterms:created>
  <dcterms:modified xsi:type="dcterms:W3CDTF">2012-04-04T05:52:52Z</dcterms:modified>
</cp:coreProperties>
</file>