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6"/>
  </p:notesMasterIdLst>
  <p:handoutMasterIdLst>
    <p:handoutMasterId r:id="rId47"/>
  </p:handoutMasterIdLst>
  <p:sldIdLst>
    <p:sldId id="256" r:id="rId2"/>
    <p:sldId id="305" r:id="rId3"/>
    <p:sldId id="306" r:id="rId4"/>
    <p:sldId id="307" r:id="rId5"/>
    <p:sldId id="308" r:id="rId6"/>
    <p:sldId id="309" r:id="rId7"/>
    <p:sldId id="310" r:id="rId8"/>
    <p:sldId id="311" r:id="rId9"/>
    <p:sldId id="262" r:id="rId10"/>
    <p:sldId id="277" r:id="rId11"/>
    <p:sldId id="278" r:id="rId12"/>
    <p:sldId id="264" r:id="rId13"/>
    <p:sldId id="265" r:id="rId14"/>
    <p:sldId id="266" r:id="rId15"/>
    <p:sldId id="267" r:id="rId16"/>
    <p:sldId id="268" r:id="rId17"/>
    <p:sldId id="269" r:id="rId18"/>
    <p:sldId id="270" r:id="rId19"/>
    <p:sldId id="271" r:id="rId20"/>
    <p:sldId id="272" r:id="rId21"/>
    <p:sldId id="273" r:id="rId22"/>
    <p:sldId id="291" r:id="rId23"/>
    <p:sldId id="275" r:id="rId24"/>
    <p:sldId id="288" r:id="rId25"/>
    <p:sldId id="289" r:id="rId26"/>
    <p:sldId id="279" r:id="rId27"/>
    <p:sldId id="280" r:id="rId28"/>
    <p:sldId id="281" r:id="rId29"/>
    <p:sldId id="304" r:id="rId30"/>
    <p:sldId id="294" r:id="rId31"/>
    <p:sldId id="283" r:id="rId32"/>
    <p:sldId id="285" r:id="rId33"/>
    <p:sldId id="284" r:id="rId34"/>
    <p:sldId id="286" r:id="rId35"/>
    <p:sldId id="295" r:id="rId36"/>
    <p:sldId id="296" r:id="rId37"/>
    <p:sldId id="297" r:id="rId38"/>
    <p:sldId id="298" r:id="rId39"/>
    <p:sldId id="299" r:id="rId40"/>
    <p:sldId id="300" r:id="rId41"/>
    <p:sldId id="301" r:id="rId42"/>
    <p:sldId id="287" r:id="rId43"/>
    <p:sldId id="303" r:id="rId44"/>
    <p:sldId id="290"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1EC8"/>
    <a:srgbClr val="CD114B"/>
    <a:srgbClr val="FF3399"/>
    <a:srgbClr val="FF6600"/>
    <a:srgbClr val="00284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398" y="-108"/>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92FA1CE-4F1B-4484-8F40-C68D39BD0EF9}" type="datetimeFigureOut">
              <a:rPr lang="en-US"/>
              <a:pPr>
                <a:defRPr/>
              </a:pPr>
              <a:t>3/28/2012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94C4CFA-B672-4F17-A337-2301FF891E7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80A3E34-E4DD-4047-8CC9-78CC612E6492}" type="datetimeFigureOut">
              <a:rPr lang="en-US"/>
              <a:pPr>
                <a:defRPr/>
              </a:pPr>
              <a:t>3/28/2012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7DC828F-F38B-4063-9178-7250E827DE7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75D86C6B-759E-40E0-9FD1-FF5D0D5EB890}" type="datetime1">
              <a:rPr lang="en-US"/>
              <a:pPr>
                <a:defRPr/>
              </a:pPr>
              <a:t>3/28/2012</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57ACA3CC-0D24-4E16-B07D-7700C081E21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E216225-2563-4FBF-B0AE-AE44767289AC}" type="datetime1">
              <a:rPr lang="en-US"/>
              <a:pPr>
                <a:defRPr/>
              </a:pPr>
              <a:t>3/28/2012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4C660D9-7B7D-41C2-83E7-B599F8FF23F2}"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F09785C-3FA1-4ED2-AF41-7938C6970695}" type="datetime1">
              <a:rPr lang="en-US"/>
              <a:pPr>
                <a:defRPr/>
              </a:pPr>
              <a:t>3/28/2012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EF281F7-C732-4EFD-86B7-B5BD48E1BE27}"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BD6BBE5-CBC8-4C7F-B6BF-809CA671E85E}" type="datetime1">
              <a:rPr lang="en-US"/>
              <a:pPr>
                <a:defRPr/>
              </a:pPr>
              <a:t>3/28/2012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F600A9E-7EF2-42AF-AD88-7402EA1D34DC}"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ECEF9FA-FF57-41B4-936E-D23CD61F31F7}" type="datetime1">
              <a:rPr lang="en-US"/>
              <a:pPr>
                <a:defRPr/>
              </a:pPr>
              <a:t>3/28/2012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968AF1-9FD0-4371-A350-BF3928441EB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D506B56-0053-4EC3-90F9-02FD8F1CFF79}" type="datetime1">
              <a:rPr lang="en-US"/>
              <a:pPr>
                <a:defRPr/>
              </a:pPr>
              <a:t>3/28/2012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2583718-5372-43DB-A678-BE5FE1A2713D}"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A7A4C374-B305-47E8-8F2C-9DB6A3B8F3D8}" type="datetime1">
              <a:rPr lang="en-US"/>
              <a:pPr>
                <a:defRPr/>
              </a:pPr>
              <a:t>3/28/2012</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30DA5C08-6FC9-4087-86F2-D769E61125BC}"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A50BF073-FAB3-426B-AFE0-BB300E41E3C2}" type="datetime1">
              <a:rPr lang="en-US"/>
              <a:pPr>
                <a:defRPr/>
              </a:pPr>
              <a:t>3/28/2012</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244881D7-865F-419B-8DE1-62C3C1B42CB1}"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29B791D-6455-4EDD-884C-E474F4F19C5A}" type="datetime1">
              <a:rPr lang="en-US"/>
              <a:pPr>
                <a:defRPr/>
              </a:pPr>
              <a:t>3/28/2012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CFF304F-4CF4-4BD9-910F-764FF896DA65}"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57008FB-E147-44F1-B968-20AF6132C0AB}" type="datetime1">
              <a:rPr lang="en-US"/>
              <a:pPr>
                <a:defRPr/>
              </a:pPr>
              <a:t>3/28/2012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04388FF-A931-4807-AC5A-5CA395B71A17}"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D84997DA-C610-426F-8ABE-9815A031ABA2}" type="datetime1">
              <a:rPr lang="en-US"/>
              <a:pPr>
                <a:defRPr/>
              </a:pPr>
              <a:t>3/28/2012</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59EB3342-EDC5-4D69-8ECE-0C24B6DF468A}"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BAA02D13-189B-448F-B59A-9C224CC350CA}" type="datetime1">
              <a:rPr lang="en-US"/>
              <a:pPr>
                <a:defRPr/>
              </a:pPr>
              <a:t>3/28/2012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A4BA27BF-2ADB-44DB-814D-F4CFB789811E}"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69" r:id="rId1"/>
    <p:sldLayoutId id="2147483761" r:id="rId2"/>
    <p:sldLayoutId id="2147483770" r:id="rId3"/>
    <p:sldLayoutId id="2147483762" r:id="rId4"/>
    <p:sldLayoutId id="2147483763" r:id="rId5"/>
    <p:sldLayoutId id="2147483764" r:id="rId6"/>
    <p:sldLayoutId id="2147483765" r:id="rId7"/>
    <p:sldLayoutId id="2147483766" r:id="rId8"/>
    <p:sldLayoutId id="2147483771" r:id="rId9"/>
    <p:sldLayoutId id="2147483767" r:id="rId10"/>
    <p:sldLayoutId id="2147483768" r:id="rId11"/>
  </p:sldLayoutIdLst>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y Documents\My Pictures\waterfall-in-forest-background-1280x1024-100307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3886200" y="-2057400"/>
            <a:ext cx="5105400" cy="8229600"/>
          </a:xfrm>
        </p:spPr>
        <p:txBody>
          <a:bodyPr>
            <a:noAutofit/>
            <a:scene3d>
              <a:camera prst="orthographicFront"/>
              <a:lightRig rig="soft" dir="t">
                <a:rot lat="0" lon="0" rev="10800000"/>
              </a:lightRig>
            </a:scene3d>
            <a:sp3d>
              <a:bevelT w="27940" h="12700"/>
              <a:contourClr>
                <a:srgbClr val="DDDDDD"/>
              </a:contourClr>
            </a:sp3d>
          </a:bodyPr>
          <a:lstStyle/>
          <a:p>
            <a:pPr algn="ctr" eaLnBrk="1" fontAlgn="auto" hangingPunct="1">
              <a:spcAft>
                <a:spcPts val="0"/>
              </a:spcAft>
              <a:defRPr/>
            </a:pPr>
            <a:r>
              <a:rPr lang="en-US" sz="3600" spc="150" dirty="0" smtClean="0">
                <a:ln w="11430"/>
                <a:solidFill>
                  <a:srgbClr val="F8F8F8"/>
                </a:solidFill>
                <a:effectLst>
                  <a:outerShdw blurRad="25400" algn="tl" rotWithShape="0">
                    <a:srgbClr val="000000">
                      <a:alpha val="43000"/>
                    </a:srgbClr>
                  </a:outerShdw>
                </a:effectLst>
                <a:latin typeface="Georgia" pitchFamily="18" charset="0"/>
                <a:cs typeface="Arial" pitchFamily="34" charset="0"/>
              </a:rPr>
              <a:t>EDUCATING THE MUSLIM COMMUNITY ON THE NEED FOR JUSTLY-BALANCED HUMAN &amp; SOCIAL DEVELOPMENT IN THE CONTEXT OF ASEAN</a:t>
            </a:r>
            <a:endParaRPr lang="en-US" sz="3600" spc="150" dirty="0">
              <a:ln w="11430"/>
              <a:solidFill>
                <a:srgbClr val="F8F8F8"/>
              </a:solidFill>
              <a:effectLst>
                <a:outerShdw blurRad="25400" algn="tl" rotWithShape="0">
                  <a:srgbClr val="000000">
                    <a:alpha val="43000"/>
                  </a:srgbClr>
                </a:outerShdw>
              </a:effectLst>
              <a:latin typeface="Georgia" pitchFamily="18" charset="0"/>
            </a:endParaRPr>
          </a:p>
        </p:txBody>
      </p:sp>
      <p:sp>
        <p:nvSpPr>
          <p:cNvPr id="7" name="Rounded Rectangle 6"/>
          <p:cNvSpPr/>
          <p:nvPr/>
        </p:nvSpPr>
        <p:spPr>
          <a:xfrm>
            <a:off x="152400" y="5486400"/>
            <a:ext cx="3048000" cy="1295400"/>
          </a:xfrm>
          <a:prstGeom prst="roundRect">
            <a:avLst/>
          </a:prstGeom>
          <a:solidFill>
            <a:schemeClr val="accent5">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eaLnBrk="1" hangingPunct="1"/>
            <a:endParaRPr lang="en-US" sz="1600" b="1" dirty="0" smtClean="0">
              <a:solidFill>
                <a:schemeClr val="accent6">
                  <a:lumMod val="20000"/>
                  <a:lumOff val="80000"/>
                </a:schemeClr>
              </a:solidFill>
              <a:latin typeface="Papyrus" pitchFamily="66" charset="0"/>
              <a:cs typeface="Arial" pitchFamily="34" charset="0"/>
            </a:endParaRPr>
          </a:p>
          <a:p>
            <a:pPr marR="0" algn="ctr" eaLnBrk="1" hangingPunct="1"/>
            <a:endParaRPr lang="en-US" sz="1600" b="1" dirty="0" smtClean="0">
              <a:solidFill>
                <a:schemeClr val="accent6">
                  <a:lumMod val="20000"/>
                  <a:lumOff val="80000"/>
                </a:schemeClr>
              </a:solidFill>
              <a:latin typeface="Papyrus" pitchFamily="66" charset="0"/>
              <a:cs typeface="Arial" pitchFamily="34" charset="0"/>
            </a:endParaRPr>
          </a:p>
          <a:p>
            <a:pPr marR="0" algn="ctr" eaLnBrk="1" hangingPunct="1"/>
            <a:r>
              <a:rPr lang="en-US" sz="1600" b="1" dirty="0" smtClean="0">
                <a:solidFill>
                  <a:schemeClr val="accent6">
                    <a:lumMod val="20000"/>
                    <a:lumOff val="80000"/>
                  </a:schemeClr>
                </a:solidFill>
                <a:latin typeface="Papyrus" pitchFamily="66" charset="0"/>
                <a:cs typeface="Arial" pitchFamily="34" charset="0"/>
              </a:rPr>
              <a:t>MOHD. KAMAL HASSAN</a:t>
            </a:r>
          </a:p>
          <a:p>
            <a:pPr marR="0" algn="ctr" eaLnBrk="1" hangingPunct="1"/>
            <a:r>
              <a:rPr lang="en-US" sz="1600" b="1" dirty="0" smtClean="0">
                <a:solidFill>
                  <a:schemeClr val="accent6">
                    <a:lumMod val="20000"/>
                    <a:lumOff val="80000"/>
                  </a:schemeClr>
                </a:solidFill>
                <a:latin typeface="Papyrus" pitchFamily="66" charset="0"/>
                <a:cs typeface="Arial" pitchFamily="34" charset="0"/>
              </a:rPr>
              <a:t>IIUM</a:t>
            </a:r>
          </a:p>
          <a:p>
            <a:pPr marR="0" algn="ctr" eaLnBrk="1" hangingPunct="1"/>
            <a:r>
              <a:rPr lang="en-US" sz="1600" b="1" dirty="0" smtClean="0">
                <a:solidFill>
                  <a:schemeClr val="accent6">
                    <a:lumMod val="20000"/>
                    <a:lumOff val="80000"/>
                  </a:schemeClr>
                </a:solidFill>
                <a:latin typeface="Papyrus" pitchFamily="66" charset="0"/>
                <a:cs typeface="Arial" pitchFamily="34" charset="0"/>
              </a:rPr>
              <a:t>26</a:t>
            </a:r>
            <a:r>
              <a:rPr lang="en-US" sz="1600" b="1" baseline="30000" dirty="0" smtClean="0">
                <a:solidFill>
                  <a:schemeClr val="accent6">
                    <a:lumMod val="20000"/>
                    <a:lumOff val="80000"/>
                  </a:schemeClr>
                </a:solidFill>
                <a:latin typeface="Papyrus" pitchFamily="66" charset="0"/>
                <a:cs typeface="Arial" pitchFamily="34" charset="0"/>
              </a:rPr>
              <a:t>TH</a:t>
            </a:r>
            <a:r>
              <a:rPr lang="en-US" sz="1600" b="1" dirty="0" smtClean="0">
                <a:solidFill>
                  <a:schemeClr val="accent6">
                    <a:lumMod val="20000"/>
                    <a:lumOff val="80000"/>
                  </a:schemeClr>
                </a:solidFill>
                <a:latin typeface="Papyrus" pitchFamily="66" charset="0"/>
                <a:cs typeface="Arial" pitchFamily="34" charset="0"/>
              </a:rPr>
              <a:t> MARCH 2012</a:t>
            </a:r>
          </a:p>
          <a:p>
            <a:pPr marR="0" algn="ctr" eaLnBrk="1" hangingPunct="1"/>
            <a:endParaRPr lang="en-US" sz="1600" dirty="0" smtClean="0">
              <a:solidFill>
                <a:schemeClr val="accent6">
                  <a:lumMod val="20000"/>
                  <a:lumOff val="80000"/>
                </a:schemeClr>
              </a:solidFill>
              <a:latin typeface="Papyrus" pitchFamily="66" charset="0"/>
              <a:cs typeface="Arial" pitchFamily="34" charset="0"/>
            </a:endParaRPr>
          </a:p>
          <a:p>
            <a:pPr algn="ctr"/>
            <a:endParaRPr lang="en-US" sz="1600" dirty="0">
              <a:solidFill>
                <a:schemeClr val="accent6">
                  <a:lumMod val="20000"/>
                  <a:lumOff val="80000"/>
                </a:schemeClr>
              </a:solidFill>
              <a:latin typeface="Papyrus" pitchFamily="66" charset="0"/>
            </a:endParaRPr>
          </a:p>
        </p:txBody>
      </p:sp>
      <p:sp>
        <p:nvSpPr>
          <p:cNvPr id="4" name="Slide Number Placeholder 3"/>
          <p:cNvSpPr>
            <a:spLocks noGrp="1"/>
          </p:cNvSpPr>
          <p:nvPr>
            <p:ph type="sldNum" sz="quarter" idx="12"/>
          </p:nvPr>
        </p:nvSpPr>
        <p:spPr/>
        <p:txBody>
          <a:bodyPr/>
          <a:lstStyle/>
          <a:p>
            <a:pPr>
              <a:defRPr/>
            </a:pPr>
            <a:fld id="{C88D8603-4716-4CDE-8E76-0F994EA6CA93}" type="slidenum">
              <a:rPr lang="en-US"/>
              <a:pPr>
                <a:defRPr/>
              </a:pPr>
              <a:t>1</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867400"/>
          </a:xfrm>
        </p:spPr>
        <p:txBody>
          <a:bodyPr/>
          <a:lstStyle/>
          <a:p>
            <a:pPr marL="0" indent="0" algn="just" eaLnBrk="1" hangingPunct="1">
              <a:lnSpc>
                <a:spcPct val="120000"/>
              </a:lnSpc>
              <a:buFont typeface="Wingdings 2" pitchFamily="18" charset="2"/>
              <a:buNone/>
            </a:pPr>
            <a:r>
              <a:rPr lang="en-US" smtClean="0">
                <a:latin typeface="Arial" pitchFamily="34" charset="0"/>
                <a:cs typeface="Arial" pitchFamily="34" charset="0"/>
              </a:rPr>
              <a:t>“Middlemost community"-i.e., a community that keeps an equitable balance between extremes and is realistic in its appreciation of man's nature and possibilities, rejecting both licentiousness and exaggerated asceticism. In tune with its oft-repeated call to moderation in every aspect of life, the Qur'an exhorts the believers not to place too great an emphasis on the physical and material aspects of their lives, but postulates, at the same time, that man's urges and desires relating to this "life of the flesh" are God-willed and, therefore, legitimate… </a:t>
            </a:r>
          </a:p>
        </p:txBody>
      </p:sp>
      <p:sp>
        <p:nvSpPr>
          <p:cNvPr id="4" name="Slide Number Placeholder 3"/>
          <p:cNvSpPr>
            <a:spLocks noGrp="1"/>
          </p:cNvSpPr>
          <p:nvPr>
            <p:ph type="sldNum" sz="quarter" idx="12"/>
          </p:nvPr>
        </p:nvSpPr>
        <p:spPr/>
        <p:txBody>
          <a:bodyPr/>
          <a:lstStyle/>
          <a:p>
            <a:pPr>
              <a:defRPr/>
            </a:pPr>
            <a:fld id="{ABE2BAFB-D381-491E-B4CE-F93F056951F6}" type="slidenum">
              <a:rPr lang="en-US"/>
              <a:pPr>
                <a:defRPr/>
              </a:pPr>
              <a:t>10</a:t>
            </a:fld>
            <a:endParaRPr lang="en-US"/>
          </a:p>
        </p:txBody>
      </p:sp>
      <p:sp>
        <p:nvSpPr>
          <p:cNvPr id="2" name="Rectangle 1"/>
          <p:cNvSpPr/>
          <p:nvPr/>
        </p:nvSpPr>
        <p:spPr>
          <a:xfrm>
            <a:off x="762000" y="685800"/>
            <a:ext cx="8001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Arial" pitchFamily="34" charset="0"/>
                <a:cs typeface="Arial" pitchFamily="34" charset="0"/>
              </a:rPr>
              <a:t>MUHAMMAD ASAD’S COMMENTARY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Scale>
                                      <p:cBhvr>
                                        <p:cTn id="12"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0" end="0"/>
                                            </p:txEl>
                                          </p:spTgt>
                                        </p:tgtEl>
                                        <p:attrNameLst>
                                          <p:attrName>ppt_x</p:attrName>
                                          <p:attrName>ppt_y</p:attrName>
                                        </p:attrNameLst>
                                      </p:cBhvr>
                                    </p:animMotion>
                                    <p:animEffect transition="in" filter="fade">
                                      <p:cBhvr>
                                        <p:cTn id="1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F897C45-74BC-43F0-A845-4A0501101D1E}" type="slidenum">
              <a:rPr lang="en-US"/>
              <a:pPr>
                <a:defRPr/>
              </a:pPr>
              <a:t>11</a:t>
            </a:fld>
            <a:endParaRPr lang="en-US"/>
          </a:p>
        </p:txBody>
      </p:sp>
      <p:sp>
        <p:nvSpPr>
          <p:cNvPr id="5" name="Content Placeholder 2"/>
          <p:cNvSpPr>
            <a:spLocks noGrp="1"/>
          </p:cNvSpPr>
          <p:nvPr>
            <p:ph idx="1"/>
          </p:nvPr>
        </p:nvSpPr>
        <p:spPr>
          <a:xfrm>
            <a:off x="457200" y="1219200"/>
            <a:ext cx="8229600" cy="5867400"/>
          </a:xfrm>
        </p:spPr>
        <p:txBody>
          <a:bodyPr/>
          <a:lstStyle/>
          <a:p>
            <a:pPr marL="0" indent="0" algn="just" eaLnBrk="1" hangingPunct="1">
              <a:lnSpc>
                <a:spcPct val="120000"/>
              </a:lnSpc>
              <a:buFont typeface="Wingdings 2" pitchFamily="18" charset="2"/>
              <a:buNone/>
            </a:pPr>
            <a:r>
              <a:rPr lang="en-US" sz="2500" smtClean="0">
                <a:latin typeface="Arial" pitchFamily="34" charset="0"/>
                <a:cs typeface="Arial" pitchFamily="34" charset="0"/>
              </a:rPr>
              <a:t>On further analysis, the expression "a community of the middle way" might be said to summarize, as it were, the Islamic attitude towards the problem of man's existence as such: a denial of the view that there is an inherent conflict between the spirit and the flesh, and a bold affirmation of the natural, God-willed unity in this twofold aspect of human life. This balanced attitude, peculiar to Islam, flows directly from the concept of God's oneness and, hence, of the unity of purpose underlying all His creation.</a:t>
            </a:r>
          </a:p>
        </p:txBody>
      </p:sp>
      <p:sp>
        <p:nvSpPr>
          <p:cNvPr id="2" name="Rectangle 1"/>
          <p:cNvSpPr/>
          <p:nvPr/>
        </p:nvSpPr>
        <p:spPr>
          <a:xfrm>
            <a:off x="533400" y="609600"/>
            <a:ext cx="4572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i="1" dirty="0">
                <a:solidFill>
                  <a:schemeClr val="tx1"/>
                </a:solidFill>
                <a:latin typeface="Arial" pitchFamily="34" charset="0"/>
                <a:cs typeface="Arial" pitchFamily="34" charset="0"/>
              </a:rPr>
              <a:t>CONT…</a:t>
            </a:r>
          </a:p>
        </p:txBody>
      </p:sp>
      <p:sp>
        <p:nvSpPr>
          <p:cNvPr id="6" name="Rectangle 5"/>
          <p:cNvSpPr/>
          <p:nvPr/>
        </p:nvSpPr>
        <p:spPr>
          <a:xfrm>
            <a:off x="3581400" y="5867400"/>
            <a:ext cx="50292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latin typeface="Arial" pitchFamily="34" charset="0"/>
                <a:cs typeface="Arial" pitchFamily="34" charset="0"/>
              </a:rPr>
              <a:t>Muhammad </a:t>
            </a:r>
            <a:r>
              <a:rPr lang="en-US" sz="1600" dirty="0" err="1">
                <a:solidFill>
                  <a:schemeClr val="tx1"/>
                </a:solidFill>
                <a:latin typeface="Arial" pitchFamily="34" charset="0"/>
                <a:cs typeface="Arial" pitchFamily="34" charset="0"/>
              </a:rPr>
              <a:t>Asad</a:t>
            </a:r>
            <a:r>
              <a:rPr lang="en-US" sz="1600" dirty="0">
                <a:solidFill>
                  <a:schemeClr val="tx1"/>
                </a:solidFill>
                <a:latin typeface="Arial" pitchFamily="34" charset="0"/>
                <a:cs typeface="Arial" pitchFamily="34" charset="0"/>
              </a:rPr>
              <a:t>, The Message of the Qur’an, p. 30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Scale>
                                      <p:cBhvr>
                                        <p:cTn id="12"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xEl>
                                              <p:pRg st="0" end="0"/>
                                            </p:txEl>
                                          </p:spTgt>
                                        </p:tgtEl>
                                        <p:attrNameLst>
                                          <p:attrName>ppt_x</p:attrName>
                                          <p:attrName>ppt_y</p:attrName>
                                        </p:attrNameLst>
                                      </p:cBhvr>
                                    </p:animMotion>
                                    <p:animEffect transition="in" filter="fade">
                                      <p:cBhvr>
                                        <p:cTn id="14"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srcRect/>
          <a:stretch>
            <a:fillRect/>
          </a:stretch>
        </p:blipFill>
        <p:spPr>
          <a:xfrm>
            <a:off x="1295400" y="1752600"/>
            <a:ext cx="6248400" cy="1981200"/>
          </a:xfrm>
        </p:spPr>
      </p:pic>
      <p:sp>
        <p:nvSpPr>
          <p:cNvPr id="4" name="Slide Number Placeholder 3"/>
          <p:cNvSpPr>
            <a:spLocks noGrp="1"/>
          </p:cNvSpPr>
          <p:nvPr>
            <p:ph type="sldNum" sz="quarter" idx="12"/>
          </p:nvPr>
        </p:nvSpPr>
        <p:spPr/>
        <p:txBody>
          <a:bodyPr/>
          <a:lstStyle/>
          <a:p>
            <a:pPr>
              <a:defRPr/>
            </a:pPr>
            <a:fld id="{748FD45B-7132-4A1C-86F6-B7D8F986A9E2}" type="slidenum">
              <a:rPr lang="en-US"/>
              <a:pPr>
                <a:defRPr/>
              </a:pPr>
              <a:t>12</a:t>
            </a:fld>
            <a:endParaRPr lang="en-US"/>
          </a:p>
        </p:txBody>
      </p:sp>
      <p:sp>
        <p:nvSpPr>
          <p:cNvPr id="7" name="Rectangle 6"/>
          <p:cNvSpPr/>
          <p:nvPr/>
        </p:nvSpPr>
        <p:spPr>
          <a:xfrm>
            <a:off x="457200" y="1447800"/>
            <a:ext cx="990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Harrington" pitchFamily="82" charset="0"/>
              </a:rPr>
              <a:t>Q. 3: 110</a:t>
            </a:r>
          </a:p>
        </p:txBody>
      </p:sp>
      <p:sp>
        <p:nvSpPr>
          <p:cNvPr id="8" name="Rectangle 7"/>
          <p:cNvSpPr/>
          <p:nvPr/>
        </p:nvSpPr>
        <p:spPr>
          <a:xfrm>
            <a:off x="5105400" y="6248400"/>
            <a:ext cx="396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latin typeface="Arial" pitchFamily="34" charset="0"/>
                <a:cs typeface="Arial" pitchFamily="34" charset="0"/>
              </a:rPr>
              <a:t>Source: http://quran.com/3   </a:t>
            </a:r>
          </a:p>
        </p:txBody>
      </p:sp>
      <p:sp>
        <p:nvSpPr>
          <p:cNvPr id="6" name="Rectangle 5"/>
          <p:cNvSpPr>
            <a:spLocks noChangeArrowheads="1"/>
          </p:cNvSpPr>
          <p:nvPr/>
        </p:nvSpPr>
        <p:spPr bwMode="auto">
          <a:xfrm>
            <a:off x="914400" y="3711575"/>
            <a:ext cx="7086600" cy="2678113"/>
          </a:xfrm>
          <a:prstGeom prst="rect">
            <a:avLst/>
          </a:prstGeom>
          <a:noFill/>
          <a:ln w="9525">
            <a:noFill/>
            <a:miter lim="800000"/>
            <a:headEnd/>
            <a:tailEnd/>
          </a:ln>
        </p:spPr>
        <p:txBody>
          <a:bodyPr>
            <a:spAutoFit/>
          </a:bodyPr>
          <a:lstStyle/>
          <a:p>
            <a:pPr algn="just"/>
            <a:r>
              <a:rPr lang="en-US" sz="2400"/>
              <a:t>You are the best community brought fourth [as an example] for mankind. You enjoin what is right and forbid what is wrong and believe in Allah . If only the People of the Scripture had believed, it would have been better for them. Among them are believers, but most of them are defiantly disobedient.</a:t>
            </a:r>
          </a:p>
        </p:txBody>
      </p:sp>
      <p:sp>
        <p:nvSpPr>
          <p:cNvPr id="9" name="Rectangle 8"/>
          <p:cNvSpPr/>
          <p:nvPr/>
        </p:nvSpPr>
        <p:spPr>
          <a:xfrm>
            <a:off x="1279525" y="838200"/>
            <a:ext cx="6172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Arial" pitchFamily="34" charset="0"/>
                <a:cs typeface="Arial" pitchFamily="34" charset="0"/>
              </a:rPr>
              <a:t>MORAL EXCELLENCE IN ENJOYING THE RIGHT AND PROHIBITING THE WRONG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Scale>
                                      <p:cBhvr>
                                        <p:cTn id="1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gtEl>
                                        <p:attrNameLst>
                                          <p:attrName>ppt_x</p:attrName>
                                          <p:attrName>ppt_y</p:attrName>
                                        </p:attrNameLst>
                                      </p:cBhvr>
                                    </p:animMotion>
                                    <p:animEffect transition="in" filter="fade">
                                      <p:cBhvr>
                                        <p:cTn id="14" dur="1000"/>
                                        <p:tgtEl>
                                          <p:spTgt spid="5"/>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Scale>
                                      <p:cBhvr>
                                        <p:cTn id="1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7"/>
                                        </p:tgtEl>
                                        <p:attrNameLst>
                                          <p:attrName>ppt_x</p:attrName>
                                          <p:attrName>ppt_y</p:attrName>
                                        </p:attrNameLst>
                                      </p:cBhvr>
                                    </p:animMotion>
                                    <p:animEffect transition="in" filter="fade">
                                      <p:cBhvr>
                                        <p:cTn id="19" dur="1000"/>
                                        <p:tgtEl>
                                          <p:spTgt spid="7"/>
                                        </p:tgtEl>
                                      </p:cBhvr>
                                    </p:animEffect>
                                  </p:childTnLst>
                                </p:cTn>
                              </p:par>
                            </p:childTnLst>
                          </p:cTn>
                        </p:par>
                        <p:par>
                          <p:cTn id="20" fill="hold">
                            <p:stCondLst>
                              <p:cond delay="1500"/>
                            </p:stCondLst>
                            <p:childTnLst>
                              <p:par>
                                <p:cTn id="21" presetID="3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800" decel="100000"/>
                                        <p:tgtEl>
                                          <p:spTgt spid="6"/>
                                        </p:tgtEl>
                                      </p:cBhvr>
                                    </p:animEffect>
                                    <p:anim calcmode="lin" valueType="num">
                                      <p:cBhvr>
                                        <p:cTn id="24" dur="800" decel="100000" fill="hold"/>
                                        <p:tgtEl>
                                          <p:spTgt spid="6"/>
                                        </p:tgtEl>
                                        <p:attrNameLst>
                                          <p:attrName>style.rotation</p:attrName>
                                        </p:attrNameLst>
                                      </p:cBhvr>
                                      <p:tavLst>
                                        <p:tav tm="0">
                                          <p:val>
                                            <p:fltVal val="-90"/>
                                          </p:val>
                                        </p:tav>
                                        <p:tav tm="100000">
                                          <p:val>
                                            <p:fltVal val="0"/>
                                          </p:val>
                                        </p:tav>
                                      </p:tavLst>
                                    </p:anim>
                                    <p:anim calcmode="lin" valueType="num">
                                      <p:cBhvr>
                                        <p:cTn id="25" dur="800" decel="100000" fill="hold"/>
                                        <p:tgtEl>
                                          <p:spTgt spid="6"/>
                                        </p:tgtEl>
                                        <p:attrNameLst>
                                          <p:attrName>ppt_x</p:attrName>
                                        </p:attrNameLst>
                                      </p:cBhvr>
                                      <p:tavLst>
                                        <p:tav tm="0">
                                          <p:val>
                                            <p:strVal val="#ppt_x+0.4"/>
                                          </p:val>
                                        </p:tav>
                                        <p:tav tm="100000">
                                          <p:val>
                                            <p:strVal val="#ppt_x-0.05"/>
                                          </p:val>
                                        </p:tav>
                                      </p:tavLst>
                                    </p:anim>
                                    <p:anim calcmode="lin" valueType="num">
                                      <p:cBhvr>
                                        <p:cTn id="26" dur="800" decel="100000" fill="hold"/>
                                        <p:tgtEl>
                                          <p:spTgt spid="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A58A322-2115-4F03-89E6-3FE3963A9BEF}" type="slidenum">
              <a:rPr lang="en-US"/>
              <a:pPr>
                <a:defRPr/>
              </a:pPr>
              <a:t>13</a:t>
            </a:fld>
            <a:endParaRPr lang="en-US"/>
          </a:p>
        </p:txBody>
      </p:sp>
      <p:sp>
        <p:nvSpPr>
          <p:cNvPr id="5" name="Rectangle 4"/>
          <p:cNvSpPr/>
          <p:nvPr/>
        </p:nvSpPr>
        <p:spPr>
          <a:xfrm>
            <a:off x="685800" y="1066800"/>
            <a:ext cx="990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Harrington" pitchFamily="82" charset="0"/>
              </a:rPr>
              <a:t>Q. 4: 135</a:t>
            </a:r>
          </a:p>
        </p:txBody>
      </p:sp>
      <p:pic>
        <p:nvPicPr>
          <p:cNvPr id="2050" name="Picture 2" descr="C:\Users\mkhassan\Desktop\1\Q 4 135 ayat.jpg"/>
          <p:cNvPicPr>
            <a:picLocks noChangeAspect="1" noChangeArrowheads="1"/>
          </p:cNvPicPr>
          <p:nvPr/>
        </p:nvPicPr>
        <p:blipFill>
          <a:blip r:embed="rId2" cstate="print"/>
          <a:srcRect/>
          <a:stretch>
            <a:fillRect/>
          </a:stretch>
        </p:blipFill>
        <p:spPr bwMode="auto">
          <a:xfrm>
            <a:off x="1438275" y="1600200"/>
            <a:ext cx="6105525" cy="1981200"/>
          </a:xfrm>
          <a:prstGeom prst="rect">
            <a:avLst/>
          </a:prstGeom>
          <a:noFill/>
          <a:ln w="9525">
            <a:noFill/>
            <a:miter lim="800000"/>
            <a:headEnd/>
            <a:tailEnd/>
          </a:ln>
        </p:spPr>
      </p:pic>
      <p:sp>
        <p:nvSpPr>
          <p:cNvPr id="6" name="Rectangle 5"/>
          <p:cNvSpPr>
            <a:spLocks noChangeArrowheads="1"/>
          </p:cNvSpPr>
          <p:nvPr/>
        </p:nvSpPr>
        <p:spPr bwMode="auto">
          <a:xfrm>
            <a:off x="682625" y="3570288"/>
            <a:ext cx="7772400" cy="2678112"/>
          </a:xfrm>
          <a:prstGeom prst="rect">
            <a:avLst/>
          </a:prstGeom>
          <a:noFill/>
          <a:ln w="9525">
            <a:noFill/>
            <a:miter lim="800000"/>
            <a:headEnd/>
            <a:tailEnd/>
          </a:ln>
        </p:spPr>
        <p:txBody>
          <a:bodyPr>
            <a:spAutoFit/>
          </a:bodyPr>
          <a:lstStyle/>
          <a:p>
            <a:pPr algn="just"/>
            <a:r>
              <a:rPr lang="en-US" sz="2400"/>
              <a:t>O you who have believed, be persistently standing firm in justice, witnesses for Allah , even if it be against yourselves or parents and relatives. Whether one is rich or poor, Allah is more worthy of both. So follow not [personal] inclination, lest you not be just. And if you distort [your testimony] or refuse [to give it], then indeed Allah is ever, with what you do, Acquainted</a:t>
            </a:r>
          </a:p>
        </p:txBody>
      </p:sp>
      <p:sp>
        <p:nvSpPr>
          <p:cNvPr id="8" name="Rectangle 7"/>
          <p:cNvSpPr/>
          <p:nvPr/>
        </p:nvSpPr>
        <p:spPr>
          <a:xfrm>
            <a:off x="5105400" y="6248400"/>
            <a:ext cx="396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latin typeface="Arial" pitchFamily="34" charset="0"/>
                <a:cs typeface="Arial" pitchFamily="34" charset="0"/>
              </a:rPr>
              <a:t>Source: http://quran.com/4   </a:t>
            </a:r>
          </a:p>
        </p:txBody>
      </p:sp>
      <p:sp>
        <p:nvSpPr>
          <p:cNvPr id="7" name="Rectangle 6"/>
          <p:cNvSpPr/>
          <p:nvPr/>
        </p:nvSpPr>
        <p:spPr>
          <a:xfrm>
            <a:off x="1600200" y="762000"/>
            <a:ext cx="5715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Arial" pitchFamily="34" charset="0"/>
                <a:cs typeface="Arial" pitchFamily="34" charset="0"/>
              </a:rPr>
              <a:t>UPHOLD JUSTICE EVEN IF IT IS AGAINST SELF-INTEREST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2" presetClass="entr" presetSubtype="0"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Scale>
                                      <p:cBhvr>
                                        <p:cTn id="12" dur="1000" decel="50000" fill="hold">
                                          <p:stCondLst>
                                            <p:cond delay="0"/>
                                          </p:stCondLst>
                                        </p:cTn>
                                        <p:tgtEl>
                                          <p:spTgt spid="20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050"/>
                                        </p:tgtEl>
                                        <p:attrNameLst>
                                          <p:attrName>ppt_x</p:attrName>
                                          <p:attrName>ppt_y</p:attrName>
                                        </p:attrNameLst>
                                      </p:cBhvr>
                                    </p:animMotion>
                                    <p:animEffect transition="in" filter="fade">
                                      <p:cBhvr>
                                        <p:cTn id="14" dur="1000"/>
                                        <p:tgtEl>
                                          <p:spTgt spid="2050"/>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Scale>
                                      <p:cBhvr>
                                        <p:cTn id="1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
                                        </p:tgtEl>
                                        <p:attrNameLst>
                                          <p:attrName>ppt_x</p:attrName>
                                          <p:attrName>ppt_y</p:attrName>
                                        </p:attrNameLst>
                                      </p:cBhvr>
                                    </p:animMotion>
                                    <p:animEffect transition="in" filter="fade">
                                      <p:cBhvr>
                                        <p:cTn id="19" dur="1000"/>
                                        <p:tgtEl>
                                          <p:spTgt spid="5"/>
                                        </p:tgtEl>
                                      </p:cBhvr>
                                    </p:animEffect>
                                  </p:childTnLst>
                                </p:cTn>
                              </p:par>
                            </p:childTnLst>
                          </p:cTn>
                        </p:par>
                        <p:par>
                          <p:cTn id="20" fill="hold">
                            <p:stCondLst>
                              <p:cond delay="1500"/>
                            </p:stCondLst>
                            <p:childTnLst>
                              <p:par>
                                <p:cTn id="21" presetID="3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800" decel="100000"/>
                                        <p:tgtEl>
                                          <p:spTgt spid="6"/>
                                        </p:tgtEl>
                                      </p:cBhvr>
                                    </p:animEffect>
                                    <p:anim calcmode="lin" valueType="num">
                                      <p:cBhvr>
                                        <p:cTn id="24" dur="800" decel="100000" fill="hold"/>
                                        <p:tgtEl>
                                          <p:spTgt spid="6"/>
                                        </p:tgtEl>
                                        <p:attrNameLst>
                                          <p:attrName>style.rotation</p:attrName>
                                        </p:attrNameLst>
                                      </p:cBhvr>
                                      <p:tavLst>
                                        <p:tav tm="0">
                                          <p:val>
                                            <p:fltVal val="-90"/>
                                          </p:val>
                                        </p:tav>
                                        <p:tav tm="100000">
                                          <p:val>
                                            <p:fltVal val="0"/>
                                          </p:val>
                                        </p:tav>
                                      </p:tavLst>
                                    </p:anim>
                                    <p:anim calcmode="lin" valueType="num">
                                      <p:cBhvr>
                                        <p:cTn id="25" dur="800" decel="100000" fill="hold"/>
                                        <p:tgtEl>
                                          <p:spTgt spid="6"/>
                                        </p:tgtEl>
                                        <p:attrNameLst>
                                          <p:attrName>ppt_x</p:attrName>
                                        </p:attrNameLst>
                                      </p:cBhvr>
                                      <p:tavLst>
                                        <p:tav tm="0">
                                          <p:val>
                                            <p:strVal val="#ppt_x+0.4"/>
                                          </p:val>
                                        </p:tav>
                                        <p:tav tm="100000">
                                          <p:val>
                                            <p:strVal val="#ppt_x-0.05"/>
                                          </p:val>
                                        </p:tav>
                                      </p:tavLst>
                                    </p:anim>
                                    <p:anim calcmode="lin" valueType="num">
                                      <p:cBhvr>
                                        <p:cTn id="26" dur="800" decel="100000" fill="hold"/>
                                        <p:tgtEl>
                                          <p:spTgt spid="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srcRect/>
          <a:stretch>
            <a:fillRect/>
          </a:stretch>
        </p:blipFill>
        <p:spPr>
          <a:xfrm>
            <a:off x="1257300" y="1905000"/>
            <a:ext cx="6286500" cy="2133600"/>
          </a:xfrm>
        </p:spPr>
      </p:pic>
      <p:sp>
        <p:nvSpPr>
          <p:cNvPr id="4" name="Slide Number Placeholder 3"/>
          <p:cNvSpPr>
            <a:spLocks noGrp="1"/>
          </p:cNvSpPr>
          <p:nvPr>
            <p:ph type="sldNum" sz="quarter" idx="12"/>
          </p:nvPr>
        </p:nvSpPr>
        <p:spPr/>
        <p:txBody>
          <a:bodyPr/>
          <a:lstStyle/>
          <a:p>
            <a:pPr>
              <a:defRPr/>
            </a:pPr>
            <a:fld id="{BA54D930-E3AC-45AE-A40F-254958E7881C}" type="slidenum">
              <a:rPr lang="en-US"/>
              <a:pPr>
                <a:defRPr/>
              </a:pPr>
              <a:t>14</a:t>
            </a:fld>
            <a:endParaRPr lang="en-US"/>
          </a:p>
        </p:txBody>
      </p:sp>
      <p:sp>
        <p:nvSpPr>
          <p:cNvPr id="6" name="Rectangle 5"/>
          <p:cNvSpPr>
            <a:spLocks noChangeArrowheads="1"/>
          </p:cNvSpPr>
          <p:nvPr/>
        </p:nvSpPr>
        <p:spPr bwMode="auto">
          <a:xfrm>
            <a:off x="1066800" y="3925888"/>
            <a:ext cx="6705600" cy="2246312"/>
          </a:xfrm>
          <a:prstGeom prst="rect">
            <a:avLst/>
          </a:prstGeom>
          <a:noFill/>
          <a:ln w="9525">
            <a:noFill/>
            <a:miter lim="800000"/>
            <a:headEnd/>
            <a:tailEnd/>
          </a:ln>
        </p:spPr>
        <p:txBody>
          <a:bodyPr>
            <a:spAutoFit/>
          </a:bodyPr>
          <a:lstStyle/>
          <a:p>
            <a:pPr algn="just"/>
            <a:r>
              <a:rPr lang="en-US" sz="2800"/>
              <a:t>Indeed, Allah orders justice and good conduct and giving to relatives and forbids immorality and bad conduct and oppression. He admonishes you that perhaps you will be reminded.</a:t>
            </a:r>
          </a:p>
        </p:txBody>
      </p:sp>
      <p:sp>
        <p:nvSpPr>
          <p:cNvPr id="7" name="Rectangle 6"/>
          <p:cNvSpPr/>
          <p:nvPr/>
        </p:nvSpPr>
        <p:spPr>
          <a:xfrm>
            <a:off x="609600" y="1524000"/>
            <a:ext cx="1219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Harrington" pitchFamily="82" charset="0"/>
              </a:rPr>
              <a:t>Q. 16: 90</a:t>
            </a:r>
          </a:p>
        </p:txBody>
      </p:sp>
      <p:sp>
        <p:nvSpPr>
          <p:cNvPr id="8" name="Rectangle 7"/>
          <p:cNvSpPr/>
          <p:nvPr/>
        </p:nvSpPr>
        <p:spPr>
          <a:xfrm>
            <a:off x="5105400" y="6248400"/>
            <a:ext cx="396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latin typeface="Arial" pitchFamily="34" charset="0"/>
                <a:cs typeface="Arial" pitchFamily="34" charset="0"/>
              </a:rPr>
              <a:t>Source: http://quran.com/16   </a:t>
            </a:r>
          </a:p>
        </p:txBody>
      </p:sp>
      <p:sp>
        <p:nvSpPr>
          <p:cNvPr id="9" name="Rectangle 8"/>
          <p:cNvSpPr/>
          <p:nvPr/>
        </p:nvSpPr>
        <p:spPr>
          <a:xfrm>
            <a:off x="1600200" y="762000"/>
            <a:ext cx="57150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Arial" pitchFamily="34" charset="0"/>
                <a:cs typeface="Arial" pitchFamily="34" charset="0"/>
              </a:rPr>
              <a:t>JUSTICE AND BENEFICENCE AS DIVINE COMMANDMENTS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Scale>
                                      <p:cBhvr>
                                        <p:cTn id="1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gtEl>
                                        <p:attrNameLst>
                                          <p:attrName>ppt_x</p:attrName>
                                          <p:attrName>ppt_y</p:attrName>
                                        </p:attrNameLst>
                                      </p:cBhvr>
                                    </p:animMotion>
                                    <p:animEffect transition="in" filter="fade">
                                      <p:cBhvr>
                                        <p:cTn id="14" dur="1000"/>
                                        <p:tgtEl>
                                          <p:spTgt spid="5"/>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Scale>
                                      <p:cBhvr>
                                        <p:cTn id="1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7"/>
                                        </p:tgtEl>
                                        <p:attrNameLst>
                                          <p:attrName>ppt_x</p:attrName>
                                          <p:attrName>ppt_y</p:attrName>
                                        </p:attrNameLst>
                                      </p:cBhvr>
                                    </p:animMotion>
                                    <p:animEffect transition="in" filter="fade">
                                      <p:cBhvr>
                                        <p:cTn id="19" dur="1000"/>
                                        <p:tgtEl>
                                          <p:spTgt spid="7"/>
                                        </p:tgtEl>
                                      </p:cBhvr>
                                    </p:animEffect>
                                  </p:childTnLst>
                                </p:cTn>
                              </p:par>
                            </p:childTnLst>
                          </p:cTn>
                        </p:par>
                        <p:par>
                          <p:cTn id="20" fill="hold">
                            <p:stCondLst>
                              <p:cond delay="1500"/>
                            </p:stCondLst>
                            <p:childTnLst>
                              <p:par>
                                <p:cTn id="21" presetID="3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800" decel="100000"/>
                                        <p:tgtEl>
                                          <p:spTgt spid="6"/>
                                        </p:tgtEl>
                                      </p:cBhvr>
                                    </p:animEffect>
                                    <p:anim calcmode="lin" valueType="num">
                                      <p:cBhvr>
                                        <p:cTn id="24" dur="800" decel="100000" fill="hold"/>
                                        <p:tgtEl>
                                          <p:spTgt spid="6"/>
                                        </p:tgtEl>
                                        <p:attrNameLst>
                                          <p:attrName>style.rotation</p:attrName>
                                        </p:attrNameLst>
                                      </p:cBhvr>
                                      <p:tavLst>
                                        <p:tav tm="0">
                                          <p:val>
                                            <p:fltVal val="-90"/>
                                          </p:val>
                                        </p:tav>
                                        <p:tav tm="100000">
                                          <p:val>
                                            <p:fltVal val="0"/>
                                          </p:val>
                                        </p:tav>
                                      </p:tavLst>
                                    </p:anim>
                                    <p:anim calcmode="lin" valueType="num">
                                      <p:cBhvr>
                                        <p:cTn id="25" dur="800" decel="100000" fill="hold"/>
                                        <p:tgtEl>
                                          <p:spTgt spid="6"/>
                                        </p:tgtEl>
                                        <p:attrNameLst>
                                          <p:attrName>ppt_x</p:attrName>
                                        </p:attrNameLst>
                                      </p:cBhvr>
                                      <p:tavLst>
                                        <p:tav tm="0">
                                          <p:val>
                                            <p:strVal val="#ppt_x+0.4"/>
                                          </p:val>
                                        </p:tav>
                                        <p:tav tm="100000">
                                          <p:val>
                                            <p:strVal val="#ppt_x-0.05"/>
                                          </p:val>
                                        </p:tav>
                                      </p:tavLst>
                                    </p:anim>
                                    <p:anim calcmode="lin" valueType="num">
                                      <p:cBhvr>
                                        <p:cTn id="26" dur="800" decel="100000" fill="hold"/>
                                        <p:tgtEl>
                                          <p:spTgt spid="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srcRect/>
          <a:stretch>
            <a:fillRect/>
          </a:stretch>
        </p:blipFill>
        <p:spPr>
          <a:xfrm>
            <a:off x="1295400" y="1371600"/>
            <a:ext cx="6248400" cy="1076325"/>
          </a:xfrm>
        </p:spPr>
      </p:pic>
      <p:sp>
        <p:nvSpPr>
          <p:cNvPr id="4" name="Slide Number Placeholder 3"/>
          <p:cNvSpPr>
            <a:spLocks noGrp="1"/>
          </p:cNvSpPr>
          <p:nvPr>
            <p:ph type="sldNum" sz="quarter" idx="12"/>
          </p:nvPr>
        </p:nvSpPr>
        <p:spPr/>
        <p:txBody>
          <a:bodyPr/>
          <a:lstStyle/>
          <a:p>
            <a:pPr>
              <a:defRPr/>
            </a:pPr>
            <a:fld id="{A24E94CA-118B-4C29-A001-8D6A13649FE4}" type="slidenum">
              <a:rPr lang="en-US"/>
              <a:pPr>
                <a:defRPr/>
              </a:pPr>
              <a:t>15</a:t>
            </a:fld>
            <a:endParaRPr lang="en-US"/>
          </a:p>
        </p:txBody>
      </p:sp>
      <p:sp>
        <p:nvSpPr>
          <p:cNvPr id="6" name="Rectangle 5"/>
          <p:cNvSpPr/>
          <p:nvPr/>
        </p:nvSpPr>
        <p:spPr>
          <a:xfrm>
            <a:off x="304800" y="1066800"/>
            <a:ext cx="1219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Harrington" pitchFamily="82" charset="0"/>
              </a:rPr>
              <a:t>Q. 17: 29</a:t>
            </a:r>
          </a:p>
        </p:txBody>
      </p:sp>
      <p:sp>
        <p:nvSpPr>
          <p:cNvPr id="7" name="Rectangle 6"/>
          <p:cNvSpPr>
            <a:spLocks noChangeArrowheads="1"/>
          </p:cNvSpPr>
          <p:nvPr/>
        </p:nvSpPr>
        <p:spPr bwMode="auto">
          <a:xfrm>
            <a:off x="685800" y="2362200"/>
            <a:ext cx="7239000" cy="1200150"/>
          </a:xfrm>
          <a:prstGeom prst="rect">
            <a:avLst/>
          </a:prstGeom>
          <a:noFill/>
          <a:ln w="9525">
            <a:noFill/>
            <a:miter lim="800000"/>
            <a:headEnd/>
            <a:tailEnd/>
          </a:ln>
        </p:spPr>
        <p:txBody>
          <a:bodyPr>
            <a:spAutoFit/>
          </a:bodyPr>
          <a:lstStyle/>
          <a:p>
            <a:pPr algn="just"/>
            <a:r>
              <a:rPr lang="en-US" sz="2400"/>
              <a:t>And do not make your hand [as] chained to your neck or extend it completely and [thereby] become blamed and insolvent.</a:t>
            </a:r>
          </a:p>
        </p:txBody>
      </p:sp>
      <p:pic>
        <p:nvPicPr>
          <p:cNvPr id="3074" name="Picture 2" descr="C:\Users\mkhassan\Desktop\1\Q 17 110.jpg"/>
          <p:cNvPicPr>
            <a:picLocks noChangeAspect="1" noChangeArrowheads="1"/>
          </p:cNvPicPr>
          <p:nvPr/>
        </p:nvPicPr>
        <p:blipFill>
          <a:blip r:embed="rId3" cstate="print"/>
          <a:srcRect/>
          <a:stretch>
            <a:fillRect/>
          </a:stretch>
        </p:blipFill>
        <p:spPr bwMode="auto">
          <a:xfrm>
            <a:off x="1022350" y="3733800"/>
            <a:ext cx="6400800" cy="1066800"/>
          </a:xfrm>
          <a:prstGeom prst="rect">
            <a:avLst/>
          </a:prstGeom>
          <a:noFill/>
          <a:ln w="9525">
            <a:noFill/>
            <a:miter lim="800000"/>
            <a:headEnd/>
            <a:tailEnd/>
          </a:ln>
        </p:spPr>
      </p:pic>
      <p:sp>
        <p:nvSpPr>
          <p:cNvPr id="9" name="Rectangle 8"/>
          <p:cNvSpPr>
            <a:spLocks noChangeArrowheads="1"/>
          </p:cNvSpPr>
          <p:nvPr/>
        </p:nvSpPr>
        <p:spPr bwMode="auto">
          <a:xfrm>
            <a:off x="533400" y="4691063"/>
            <a:ext cx="7772400" cy="1938337"/>
          </a:xfrm>
          <a:prstGeom prst="rect">
            <a:avLst/>
          </a:prstGeom>
          <a:noFill/>
          <a:ln w="9525">
            <a:noFill/>
            <a:miter lim="800000"/>
            <a:headEnd/>
            <a:tailEnd/>
          </a:ln>
        </p:spPr>
        <p:txBody>
          <a:bodyPr>
            <a:spAutoFit/>
          </a:bodyPr>
          <a:lstStyle/>
          <a:p>
            <a:pPr algn="just"/>
            <a:r>
              <a:rPr lang="en-US" sz="2400"/>
              <a:t>Say, "Call upon Allah or call upon the Most Merciful. Whichever [name] you call - to Him belong the best names." And do not recite [too] loudly in your prayer or [too] quietly but seek between that an [intermediate] way.</a:t>
            </a:r>
          </a:p>
        </p:txBody>
      </p:sp>
      <p:sp>
        <p:nvSpPr>
          <p:cNvPr id="11" name="Rectangle 10"/>
          <p:cNvSpPr/>
          <p:nvPr/>
        </p:nvSpPr>
        <p:spPr>
          <a:xfrm>
            <a:off x="5105400" y="6248400"/>
            <a:ext cx="396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latin typeface="Arial" pitchFamily="34" charset="0"/>
                <a:cs typeface="Arial" pitchFamily="34" charset="0"/>
              </a:rPr>
              <a:t>Source: http://quran.com/17   </a:t>
            </a:r>
          </a:p>
        </p:txBody>
      </p:sp>
      <p:sp>
        <p:nvSpPr>
          <p:cNvPr id="12" name="Rectangle 11"/>
          <p:cNvSpPr/>
          <p:nvPr/>
        </p:nvSpPr>
        <p:spPr>
          <a:xfrm>
            <a:off x="304800" y="3276600"/>
            <a:ext cx="1219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Harrington" pitchFamily="82" charset="0"/>
              </a:rPr>
              <a:t>Q. 17: 110</a:t>
            </a:r>
          </a:p>
        </p:txBody>
      </p:sp>
      <p:sp>
        <p:nvSpPr>
          <p:cNvPr id="10" name="Rectangle 9"/>
          <p:cNvSpPr/>
          <p:nvPr/>
        </p:nvSpPr>
        <p:spPr>
          <a:xfrm>
            <a:off x="0" y="685800"/>
            <a:ext cx="9372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Arial" pitchFamily="34" charset="0"/>
                <a:cs typeface="Arial" pitchFamily="34" charset="0"/>
              </a:rPr>
              <a:t>MODERATION IN ECONOMIC LIFE AND COMMUNICATION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Scale>
                                      <p:cBhvr>
                                        <p:cTn id="1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gtEl>
                                        <p:attrNameLst>
                                          <p:attrName>ppt_x</p:attrName>
                                          <p:attrName>ppt_y</p:attrName>
                                        </p:attrNameLst>
                                      </p:cBhvr>
                                    </p:animMotion>
                                    <p:animEffect transition="in" filter="fade">
                                      <p:cBhvr>
                                        <p:cTn id="14" dur="1000"/>
                                        <p:tgtEl>
                                          <p:spTgt spid="5"/>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Scale>
                                      <p:cBhvr>
                                        <p:cTn id="1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6"/>
                                        </p:tgtEl>
                                        <p:attrNameLst>
                                          <p:attrName>ppt_x</p:attrName>
                                          <p:attrName>ppt_y</p:attrName>
                                        </p:attrNameLst>
                                      </p:cBhvr>
                                    </p:animMotion>
                                    <p:animEffect transition="in" filter="fade">
                                      <p:cBhvr>
                                        <p:cTn id="19" dur="1000"/>
                                        <p:tgtEl>
                                          <p:spTgt spid="6"/>
                                        </p:tgtEl>
                                      </p:cBhvr>
                                    </p:animEffect>
                                  </p:childTnLst>
                                </p:cTn>
                              </p:par>
                              <p:par>
                                <p:cTn id="20" presetID="3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800" decel="100000"/>
                                        <p:tgtEl>
                                          <p:spTgt spid="7"/>
                                        </p:tgtEl>
                                      </p:cBhvr>
                                    </p:animEffect>
                                    <p:anim calcmode="lin" valueType="num">
                                      <p:cBhvr>
                                        <p:cTn id="23" dur="800" decel="100000" fill="hold"/>
                                        <p:tgtEl>
                                          <p:spTgt spid="7"/>
                                        </p:tgtEl>
                                        <p:attrNameLst>
                                          <p:attrName>style.rotation</p:attrName>
                                        </p:attrNameLst>
                                      </p:cBhvr>
                                      <p:tavLst>
                                        <p:tav tm="0">
                                          <p:val>
                                            <p:fltVal val="-90"/>
                                          </p:val>
                                        </p:tav>
                                        <p:tav tm="100000">
                                          <p:val>
                                            <p:fltVal val="0"/>
                                          </p:val>
                                        </p:tav>
                                      </p:tavLst>
                                    </p:anim>
                                    <p:anim calcmode="lin" valueType="num">
                                      <p:cBhvr>
                                        <p:cTn id="24" dur="800" decel="100000" fill="hold"/>
                                        <p:tgtEl>
                                          <p:spTgt spid="7"/>
                                        </p:tgtEl>
                                        <p:attrNameLst>
                                          <p:attrName>ppt_x</p:attrName>
                                        </p:attrNameLst>
                                      </p:cBhvr>
                                      <p:tavLst>
                                        <p:tav tm="0">
                                          <p:val>
                                            <p:strVal val="#ppt_x+0.4"/>
                                          </p:val>
                                        </p:tav>
                                        <p:tav tm="100000">
                                          <p:val>
                                            <p:strVal val="#ppt_x-0.05"/>
                                          </p:val>
                                        </p:tav>
                                      </p:tavLst>
                                    </p:anim>
                                    <p:anim calcmode="lin" valueType="num">
                                      <p:cBhvr>
                                        <p:cTn id="25" dur="800" decel="100000" fill="hold"/>
                                        <p:tgtEl>
                                          <p:spTgt spid="7"/>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28" fill="hold">
                            <p:stCondLst>
                              <p:cond delay="1500"/>
                            </p:stCondLst>
                            <p:childTnLst>
                              <p:par>
                                <p:cTn id="29" presetID="52" presetClass="entr" presetSubtype="0" fill="hold" nodeType="afterEffect">
                                  <p:stCondLst>
                                    <p:cond delay="0"/>
                                  </p:stCondLst>
                                  <p:childTnLst>
                                    <p:set>
                                      <p:cBhvr>
                                        <p:cTn id="30" dur="1" fill="hold">
                                          <p:stCondLst>
                                            <p:cond delay="0"/>
                                          </p:stCondLst>
                                        </p:cTn>
                                        <p:tgtEl>
                                          <p:spTgt spid="3074"/>
                                        </p:tgtEl>
                                        <p:attrNameLst>
                                          <p:attrName>style.visibility</p:attrName>
                                        </p:attrNameLst>
                                      </p:cBhvr>
                                      <p:to>
                                        <p:strVal val="visible"/>
                                      </p:to>
                                    </p:set>
                                    <p:animScale>
                                      <p:cBhvr>
                                        <p:cTn id="31"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3074"/>
                                        </p:tgtEl>
                                        <p:attrNameLst>
                                          <p:attrName>ppt_x</p:attrName>
                                          <p:attrName>ppt_y</p:attrName>
                                        </p:attrNameLst>
                                      </p:cBhvr>
                                    </p:animMotion>
                                    <p:animEffect transition="in" filter="fade">
                                      <p:cBhvr>
                                        <p:cTn id="33" dur="1000"/>
                                        <p:tgtEl>
                                          <p:spTgt spid="3074"/>
                                        </p:tgtEl>
                                      </p:cBhvr>
                                    </p:animEffect>
                                  </p:childTnLst>
                                </p:cTn>
                              </p:par>
                              <p:par>
                                <p:cTn id="34" presetID="52"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Scale>
                                      <p:cBhvr>
                                        <p:cTn id="36"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2"/>
                                        </p:tgtEl>
                                        <p:attrNameLst>
                                          <p:attrName>ppt_x</p:attrName>
                                          <p:attrName>ppt_y</p:attrName>
                                        </p:attrNameLst>
                                      </p:cBhvr>
                                    </p:animMotion>
                                    <p:animEffect transition="in" filter="fade">
                                      <p:cBhvr>
                                        <p:cTn id="38" dur="1000"/>
                                        <p:tgtEl>
                                          <p:spTgt spid="12"/>
                                        </p:tgtEl>
                                      </p:cBhvr>
                                    </p:animEffect>
                                  </p:childTnLst>
                                </p:cTn>
                              </p:par>
                              <p:par>
                                <p:cTn id="39" presetID="3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800" decel="100000"/>
                                        <p:tgtEl>
                                          <p:spTgt spid="9"/>
                                        </p:tgtEl>
                                      </p:cBhvr>
                                    </p:animEffect>
                                    <p:anim calcmode="lin" valueType="num">
                                      <p:cBhvr>
                                        <p:cTn id="42" dur="800" decel="100000" fill="hold"/>
                                        <p:tgtEl>
                                          <p:spTgt spid="9"/>
                                        </p:tgtEl>
                                        <p:attrNameLst>
                                          <p:attrName>style.rotation</p:attrName>
                                        </p:attrNameLst>
                                      </p:cBhvr>
                                      <p:tavLst>
                                        <p:tav tm="0">
                                          <p:val>
                                            <p:fltVal val="-90"/>
                                          </p:val>
                                        </p:tav>
                                        <p:tav tm="100000">
                                          <p:val>
                                            <p:fltVal val="0"/>
                                          </p:val>
                                        </p:tav>
                                      </p:tavLst>
                                    </p:anim>
                                    <p:anim calcmode="lin" valueType="num">
                                      <p:cBhvr>
                                        <p:cTn id="43" dur="800" decel="100000" fill="hold"/>
                                        <p:tgtEl>
                                          <p:spTgt spid="9"/>
                                        </p:tgtEl>
                                        <p:attrNameLst>
                                          <p:attrName>ppt_x</p:attrName>
                                        </p:attrNameLst>
                                      </p:cBhvr>
                                      <p:tavLst>
                                        <p:tav tm="0">
                                          <p:val>
                                            <p:strVal val="#ppt_x+0.4"/>
                                          </p:val>
                                        </p:tav>
                                        <p:tav tm="100000">
                                          <p:val>
                                            <p:strVal val="#ppt_x-0.05"/>
                                          </p:val>
                                        </p:tav>
                                      </p:tavLst>
                                    </p:anim>
                                    <p:anim calcmode="lin" valueType="num">
                                      <p:cBhvr>
                                        <p:cTn id="44" dur="800" decel="100000" fill="hold"/>
                                        <p:tgtEl>
                                          <p:spTgt spid="9"/>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srcRect/>
          <a:stretch>
            <a:fillRect/>
          </a:stretch>
        </p:blipFill>
        <p:spPr>
          <a:xfrm>
            <a:off x="1447800" y="1447800"/>
            <a:ext cx="6324600" cy="1143000"/>
          </a:xfrm>
        </p:spPr>
      </p:pic>
      <p:sp>
        <p:nvSpPr>
          <p:cNvPr id="4" name="Slide Number Placeholder 3"/>
          <p:cNvSpPr>
            <a:spLocks noGrp="1"/>
          </p:cNvSpPr>
          <p:nvPr>
            <p:ph type="sldNum" sz="quarter" idx="12"/>
          </p:nvPr>
        </p:nvSpPr>
        <p:spPr/>
        <p:txBody>
          <a:bodyPr/>
          <a:lstStyle/>
          <a:p>
            <a:pPr>
              <a:defRPr/>
            </a:pPr>
            <a:fld id="{044D09F2-DA55-4519-82F3-F3282DB8F837}" type="slidenum">
              <a:rPr lang="en-US"/>
              <a:pPr>
                <a:defRPr/>
              </a:pPr>
              <a:t>16</a:t>
            </a:fld>
            <a:endParaRPr lang="en-US"/>
          </a:p>
        </p:txBody>
      </p:sp>
      <p:pic>
        <p:nvPicPr>
          <p:cNvPr id="6" name="Picture 5"/>
          <p:cNvPicPr>
            <a:picLocks noChangeAspect="1"/>
          </p:cNvPicPr>
          <p:nvPr/>
        </p:nvPicPr>
        <p:blipFill>
          <a:blip r:embed="rId3" cstate="print"/>
          <a:srcRect/>
          <a:stretch>
            <a:fillRect/>
          </a:stretch>
        </p:blipFill>
        <p:spPr bwMode="auto">
          <a:xfrm>
            <a:off x="1371600" y="3886200"/>
            <a:ext cx="6391275" cy="1219200"/>
          </a:xfrm>
          <a:prstGeom prst="rect">
            <a:avLst/>
          </a:prstGeom>
          <a:noFill/>
          <a:ln w="9525">
            <a:noFill/>
            <a:miter lim="800000"/>
            <a:headEnd/>
            <a:tailEnd/>
          </a:ln>
        </p:spPr>
      </p:pic>
      <p:sp>
        <p:nvSpPr>
          <p:cNvPr id="7" name="Rectangle 6"/>
          <p:cNvSpPr/>
          <p:nvPr/>
        </p:nvSpPr>
        <p:spPr>
          <a:xfrm>
            <a:off x="609600" y="1219200"/>
            <a:ext cx="1219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Harrington" pitchFamily="82" charset="0"/>
              </a:rPr>
              <a:t>Q. 31: 18</a:t>
            </a:r>
          </a:p>
        </p:txBody>
      </p:sp>
      <p:sp>
        <p:nvSpPr>
          <p:cNvPr id="8" name="Rectangle 7"/>
          <p:cNvSpPr/>
          <p:nvPr/>
        </p:nvSpPr>
        <p:spPr>
          <a:xfrm>
            <a:off x="533400" y="3505200"/>
            <a:ext cx="1219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Harrington" pitchFamily="82" charset="0"/>
              </a:rPr>
              <a:t>Q. 31: 19</a:t>
            </a:r>
          </a:p>
        </p:txBody>
      </p:sp>
      <p:sp>
        <p:nvSpPr>
          <p:cNvPr id="9" name="Rectangle 8"/>
          <p:cNvSpPr>
            <a:spLocks noChangeArrowheads="1"/>
          </p:cNvSpPr>
          <p:nvPr/>
        </p:nvSpPr>
        <p:spPr bwMode="auto">
          <a:xfrm>
            <a:off x="685800" y="2457450"/>
            <a:ext cx="7696200" cy="1200150"/>
          </a:xfrm>
          <a:prstGeom prst="rect">
            <a:avLst/>
          </a:prstGeom>
          <a:noFill/>
          <a:ln w="9525">
            <a:noFill/>
            <a:miter lim="800000"/>
            <a:headEnd/>
            <a:tailEnd/>
          </a:ln>
        </p:spPr>
        <p:txBody>
          <a:bodyPr>
            <a:spAutoFit/>
          </a:bodyPr>
          <a:lstStyle/>
          <a:p>
            <a:pPr algn="just"/>
            <a:r>
              <a:rPr lang="en-US" sz="2400" dirty="0"/>
              <a:t>And do not turn your cheek [in contempt] toward people and do not walk through the earth exultantly. Indeed, Allah does not like everyone self-deluded and boastful</a:t>
            </a:r>
          </a:p>
        </p:txBody>
      </p:sp>
      <p:sp>
        <p:nvSpPr>
          <p:cNvPr id="10" name="Rectangle 9"/>
          <p:cNvSpPr>
            <a:spLocks noChangeArrowheads="1"/>
          </p:cNvSpPr>
          <p:nvPr/>
        </p:nvSpPr>
        <p:spPr bwMode="auto">
          <a:xfrm>
            <a:off x="685800" y="4895850"/>
            <a:ext cx="7620000" cy="1200150"/>
          </a:xfrm>
          <a:prstGeom prst="rect">
            <a:avLst/>
          </a:prstGeom>
          <a:noFill/>
          <a:ln w="9525">
            <a:noFill/>
            <a:miter lim="800000"/>
            <a:headEnd/>
            <a:tailEnd/>
          </a:ln>
        </p:spPr>
        <p:txBody>
          <a:bodyPr>
            <a:spAutoFit/>
          </a:bodyPr>
          <a:lstStyle/>
          <a:p>
            <a:pPr algn="just"/>
            <a:r>
              <a:rPr lang="en-US" sz="2400"/>
              <a:t>And be moderate in your pace and lower your voice; indeed, the most disagreeable of sounds is the voice of donkeys."</a:t>
            </a:r>
          </a:p>
        </p:txBody>
      </p:sp>
      <p:sp>
        <p:nvSpPr>
          <p:cNvPr id="11" name="Rectangle 10"/>
          <p:cNvSpPr/>
          <p:nvPr/>
        </p:nvSpPr>
        <p:spPr>
          <a:xfrm>
            <a:off x="5105400" y="6248400"/>
            <a:ext cx="396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latin typeface="Arial" pitchFamily="34" charset="0"/>
                <a:cs typeface="Arial" pitchFamily="34" charset="0"/>
              </a:rPr>
              <a:t>Source: http://quran.com/31</a:t>
            </a:r>
          </a:p>
        </p:txBody>
      </p:sp>
      <p:sp>
        <p:nvSpPr>
          <p:cNvPr id="12" name="Rectangle 11"/>
          <p:cNvSpPr/>
          <p:nvPr/>
        </p:nvSpPr>
        <p:spPr>
          <a:xfrm>
            <a:off x="228600" y="762000"/>
            <a:ext cx="8305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Arial" pitchFamily="34" charset="0"/>
                <a:cs typeface="Arial" pitchFamily="34" charset="0"/>
              </a:rPr>
              <a:t>MODERATION IN PERSONAL CONDUCT AND </a:t>
            </a:r>
            <a:r>
              <a:rPr lang="en-US" sz="2400" b="1" dirty="0" smtClean="0">
                <a:solidFill>
                  <a:schemeClr val="tx1"/>
                </a:solidFill>
                <a:latin typeface="Arial" pitchFamily="34" charset="0"/>
                <a:cs typeface="Arial" pitchFamily="34" charset="0"/>
              </a:rPr>
              <a:t>BEHAVIOUR</a:t>
            </a:r>
            <a:endParaRPr lang="en-US" sz="2400" b="1" dirty="0">
              <a:solidFill>
                <a:schemeClr val="tx1"/>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Scale>
                                      <p:cBhvr>
                                        <p:cTn id="1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gtEl>
                                        <p:attrNameLst>
                                          <p:attrName>ppt_x</p:attrName>
                                          <p:attrName>ppt_y</p:attrName>
                                        </p:attrNameLst>
                                      </p:cBhvr>
                                    </p:animMotion>
                                    <p:animEffect transition="in" filter="fade">
                                      <p:cBhvr>
                                        <p:cTn id="14" dur="1000"/>
                                        <p:tgtEl>
                                          <p:spTgt spid="5"/>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Scale>
                                      <p:cBhvr>
                                        <p:cTn id="1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7"/>
                                        </p:tgtEl>
                                        <p:attrNameLst>
                                          <p:attrName>ppt_x</p:attrName>
                                          <p:attrName>ppt_y</p:attrName>
                                        </p:attrNameLst>
                                      </p:cBhvr>
                                    </p:animMotion>
                                    <p:animEffect transition="in" filter="fade">
                                      <p:cBhvr>
                                        <p:cTn id="19" dur="1000"/>
                                        <p:tgtEl>
                                          <p:spTgt spid="7"/>
                                        </p:tgtEl>
                                      </p:cBhvr>
                                    </p:animEffect>
                                  </p:childTnLst>
                                </p:cTn>
                              </p:par>
                              <p:par>
                                <p:cTn id="20" presetID="3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800" decel="100000"/>
                                        <p:tgtEl>
                                          <p:spTgt spid="9"/>
                                        </p:tgtEl>
                                      </p:cBhvr>
                                    </p:animEffect>
                                    <p:anim calcmode="lin" valueType="num">
                                      <p:cBhvr>
                                        <p:cTn id="23" dur="800" decel="100000" fill="hold"/>
                                        <p:tgtEl>
                                          <p:spTgt spid="9"/>
                                        </p:tgtEl>
                                        <p:attrNameLst>
                                          <p:attrName>style.rotation</p:attrName>
                                        </p:attrNameLst>
                                      </p:cBhvr>
                                      <p:tavLst>
                                        <p:tav tm="0">
                                          <p:val>
                                            <p:fltVal val="-90"/>
                                          </p:val>
                                        </p:tav>
                                        <p:tav tm="100000">
                                          <p:val>
                                            <p:fltVal val="0"/>
                                          </p:val>
                                        </p:tav>
                                      </p:tavLst>
                                    </p:anim>
                                    <p:anim calcmode="lin" valueType="num">
                                      <p:cBhvr>
                                        <p:cTn id="24" dur="800" decel="100000" fill="hold"/>
                                        <p:tgtEl>
                                          <p:spTgt spid="9"/>
                                        </p:tgtEl>
                                        <p:attrNameLst>
                                          <p:attrName>ppt_x</p:attrName>
                                        </p:attrNameLst>
                                      </p:cBhvr>
                                      <p:tavLst>
                                        <p:tav tm="0">
                                          <p:val>
                                            <p:strVal val="#ppt_x+0.4"/>
                                          </p:val>
                                        </p:tav>
                                        <p:tav tm="100000">
                                          <p:val>
                                            <p:strVal val="#ppt_x-0.05"/>
                                          </p:val>
                                        </p:tav>
                                      </p:tavLst>
                                    </p:anim>
                                    <p:anim calcmode="lin" valueType="num">
                                      <p:cBhvr>
                                        <p:cTn id="25" dur="800" decel="100000" fill="hold"/>
                                        <p:tgtEl>
                                          <p:spTgt spid="9"/>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8" fill="hold">
                            <p:stCondLst>
                              <p:cond delay="1500"/>
                            </p:stCondLst>
                            <p:childTnLst>
                              <p:par>
                                <p:cTn id="29" presetID="52"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Scale>
                                      <p:cBhvr>
                                        <p:cTn id="3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6"/>
                                        </p:tgtEl>
                                        <p:attrNameLst>
                                          <p:attrName>ppt_x</p:attrName>
                                          <p:attrName>ppt_y</p:attrName>
                                        </p:attrNameLst>
                                      </p:cBhvr>
                                    </p:animMotion>
                                    <p:animEffect transition="in" filter="fade">
                                      <p:cBhvr>
                                        <p:cTn id="33" dur="1000"/>
                                        <p:tgtEl>
                                          <p:spTgt spid="6"/>
                                        </p:tgtEl>
                                      </p:cBhvr>
                                    </p:animEffect>
                                  </p:childTnLst>
                                </p:cTn>
                              </p:par>
                              <p:par>
                                <p:cTn id="34" presetID="5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Scale>
                                      <p:cBhvr>
                                        <p:cTn id="36"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
                                        </p:tgtEl>
                                        <p:attrNameLst>
                                          <p:attrName>ppt_x</p:attrName>
                                          <p:attrName>ppt_y</p:attrName>
                                        </p:attrNameLst>
                                      </p:cBhvr>
                                    </p:animMotion>
                                    <p:animEffect transition="in" filter="fade">
                                      <p:cBhvr>
                                        <p:cTn id="38" dur="1000"/>
                                        <p:tgtEl>
                                          <p:spTgt spid="8"/>
                                        </p:tgtEl>
                                      </p:cBhvr>
                                    </p:animEffect>
                                  </p:childTnLst>
                                </p:cTn>
                              </p:par>
                              <p:par>
                                <p:cTn id="39" presetID="3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800" decel="100000"/>
                                        <p:tgtEl>
                                          <p:spTgt spid="10"/>
                                        </p:tgtEl>
                                      </p:cBhvr>
                                    </p:animEffect>
                                    <p:anim calcmode="lin" valueType="num">
                                      <p:cBhvr>
                                        <p:cTn id="42" dur="800" decel="100000" fill="hold"/>
                                        <p:tgtEl>
                                          <p:spTgt spid="10"/>
                                        </p:tgtEl>
                                        <p:attrNameLst>
                                          <p:attrName>style.rotation</p:attrName>
                                        </p:attrNameLst>
                                      </p:cBhvr>
                                      <p:tavLst>
                                        <p:tav tm="0">
                                          <p:val>
                                            <p:fltVal val="-90"/>
                                          </p:val>
                                        </p:tav>
                                        <p:tav tm="100000">
                                          <p:val>
                                            <p:fltVal val="0"/>
                                          </p:val>
                                        </p:tav>
                                      </p:tavLst>
                                    </p:anim>
                                    <p:anim calcmode="lin" valueType="num">
                                      <p:cBhvr>
                                        <p:cTn id="43" dur="800" decel="100000" fill="hold"/>
                                        <p:tgtEl>
                                          <p:spTgt spid="10"/>
                                        </p:tgtEl>
                                        <p:attrNameLst>
                                          <p:attrName>ppt_x</p:attrName>
                                        </p:attrNameLst>
                                      </p:cBhvr>
                                      <p:tavLst>
                                        <p:tav tm="0">
                                          <p:val>
                                            <p:strVal val="#ppt_x+0.4"/>
                                          </p:val>
                                        </p:tav>
                                        <p:tav tm="100000">
                                          <p:val>
                                            <p:strVal val="#ppt_x-0.05"/>
                                          </p:val>
                                        </p:tav>
                                      </p:tavLst>
                                    </p:anim>
                                    <p:anim calcmode="lin" valueType="num">
                                      <p:cBhvr>
                                        <p:cTn id="44" dur="800" decel="100000" fill="hold"/>
                                        <p:tgtEl>
                                          <p:spTgt spid="10"/>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srcRect/>
          <a:stretch>
            <a:fillRect/>
          </a:stretch>
        </p:blipFill>
        <p:spPr>
          <a:xfrm>
            <a:off x="1304925" y="1733550"/>
            <a:ext cx="6534150" cy="1924050"/>
          </a:xfrm>
        </p:spPr>
      </p:pic>
      <p:sp>
        <p:nvSpPr>
          <p:cNvPr id="4" name="Slide Number Placeholder 3"/>
          <p:cNvSpPr>
            <a:spLocks noGrp="1"/>
          </p:cNvSpPr>
          <p:nvPr>
            <p:ph type="sldNum" sz="quarter" idx="12"/>
          </p:nvPr>
        </p:nvSpPr>
        <p:spPr/>
        <p:txBody>
          <a:bodyPr/>
          <a:lstStyle/>
          <a:p>
            <a:pPr>
              <a:defRPr/>
            </a:pPr>
            <a:fld id="{EEA5606D-B355-4CA2-8D74-29A7554B7C17}" type="slidenum">
              <a:rPr lang="en-US"/>
              <a:pPr>
                <a:defRPr/>
              </a:pPr>
              <a:t>17</a:t>
            </a:fld>
            <a:endParaRPr lang="en-US"/>
          </a:p>
        </p:txBody>
      </p:sp>
      <p:sp>
        <p:nvSpPr>
          <p:cNvPr id="6" name="Rectangle 5"/>
          <p:cNvSpPr/>
          <p:nvPr/>
        </p:nvSpPr>
        <p:spPr>
          <a:xfrm>
            <a:off x="685800" y="1447800"/>
            <a:ext cx="1219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Harrington" pitchFamily="82" charset="0"/>
              </a:rPr>
              <a:t>Q. 28: 77</a:t>
            </a:r>
          </a:p>
        </p:txBody>
      </p:sp>
      <p:sp>
        <p:nvSpPr>
          <p:cNvPr id="7" name="Rectangle 6"/>
          <p:cNvSpPr>
            <a:spLocks noChangeArrowheads="1"/>
          </p:cNvSpPr>
          <p:nvPr/>
        </p:nvSpPr>
        <p:spPr bwMode="auto">
          <a:xfrm>
            <a:off x="914400" y="3722688"/>
            <a:ext cx="7162800" cy="2678112"/>
          </a:xfrm>
          <a:prstGeom prst="rect">
            <a:avLst/>
          </a:prstGeom>
          <a:noFill/>
          <a:ln w="9525">
            <a:noFill/>
            <a:miter lim="800000"/>
            <a:headEnd/>
            <a:tailEnd/>
          </a:ln>
        </p:spPr>
        <p:txBody>
          <a:bodyPr>
            <a:spAutoFit/>
          </a:bodyPr>
          <a:lstStyle/>
          <a:p>
            <a:pPr algn="just"/>
            <a:r>
              <a:rPr lang="en-US" sz="2800"/>
              <a:t>But seek, through that which Allah has given you, the home of the Hereafter; and [yet], do not forget your share of the world. And do good as Allah has done good to you. And desire not corruption in the land. Indeed, Allah does not like corrupters."</a:t>
            </a:r>
          </a:p>
        </p:txBody>
      </p:sp>
      <p:sp>
        <p:nvSpPr>
          <p:cNvPr id="8" name="Rectangle 7"/>
          <p:cNvSpPr/>
          <p:nvPr/>
        </p:nvSpPr>
        <p:spPr>
          <a:xfrm>
            <a:off x="5105400" y="6248400"/>
            <a:ext cx="396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latin typeface="Arial" pitchFamily="34" charset="0"/>
                <a:cs typeface="Arial" pitchFamily="34" charset="0"/>
              </a:rPr>
              <a:t>Source: http://quran.com/28</a:t>
            </a:r>
          </a:p>
        </p:txBody>
      </p:sp>
      <p:sp>
        <p:nvSpPr>
          <p:cNvPr id="9" name="Rectangle 8"/>
          <p:cNvSpPr/>
          <p:nvPr/>
        </p:nvSpPr>
        <p:spPr>
          <a:xfrm>
            <a:off x="685800" y="609600"/>
            <a:ext cx="7620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Arial" pitchFamily="34" charset="0"/>
                <a:cs typeface="Arial" pitchFamily="34" charset="0"/>
              </a:rPr>
              <a:t>BALANCE BETWEEN OTHER-WORLDLY GOALS AND THIS-WORLDLY RESPONSIBILITY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Scale>
                                      <p:cBhvr>
                                        <p:cTn id="1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gtEl>
                                        <p:attrNameLst>
                                          <p:attrName>ppt_x</p:attrName>
                                          <p:attrName>ppt_y</p:attrName>
                                        </p:attrNameLst>
                                      </p:cBhvr>
                                    </p:animMotion>
                                    <p:animEffect transition="in" filter="fade">
                                      <p:cBhvr>
                                        <p:cTn id="14" dur="1000"/>
                                        <p:tgtEl>
                                          <p:spTgt spid="5"/>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Scale>
                                      <p:cBhvr>
                                        <p:cTn id="1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6"/>
                                        </p:tgtEl>
                                        <p:attrNameLst>
                                          <p:attrName>ppt_x</p:attrName>
                                          <p:attrName>ppt_y</p:attrName>
                                        </p:attrNameLst>
                                      </p:cBhvr>
                                    </p:animMotion>
                                    <p:animEffect transition="in" filter="fade">
                                      <p:cBhvr>
                                        <p:cTn id="19" dur="1000"/>
                                        <p:tgtEl>
                                          <p:spTgt spid="6"/>
                                        </p:tgtEl>
                                      </p:cBhvr>
                                    </p:animEffect>
                                  </p:childTnLst>
                                </p:cTn>
                              </p:par>
                            </p:childTnLst>
                          </p:cTn>
                        </p:par>
                        <p:par>
                          <p:cTn id="20" fill="hold">
                            <p:stCondLst>
                              <p:cond delay="1500"/>
                            </p:stCondLst>
                            <p:childTnLst>
                              <p:par>
                                <p:cTn id="21" presetID="3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800" decel="100000"/>
                                        <p:tgtEl>
                                          <p:spTgt spid="7"/>
                                        </p:tgtEl>
                                      </p:cBhvr>
                                    </p:animEffect>
                                    <p:anim calcmode="lin" valueType="num">
                                      <p:cBhvr>
                                        <p:cTn id="24" dur="800" decel="100000" fill="hold"/>
                                        <p:tgtEl>
                                          <p:spTgt spid="7"/>
                                        </p:tgtEl>
                                        <p:attrNameLst>
                                          <p:attrName>style.rotation</p:attrName>
                                        </p:attrNameLst>
                                      </p:cBhvr>
                                      <p:tavLst>
                                        <p:tav tm="0">
                                          <p:val>
                                            <p:fltVal val="-90"/>
                                          </p:val>
                                        </p:tav>
                                        <p:tav tm="100000">
                                          <p:val>
                                            <p:fltVal val="0"/>
                                          </p:val>
                                        </p:tav>
                                      </p:tavLst>
                                    </p:anim>
                                    <p:anim calcmode="lin" valueType="num">
                                      <p:cBhvr>
                                        <p:cTn id="25" dur="800" decel="100000" fill="hold"/>
                                        <p:tgtEl>
                                          <p:spTgt spid="7"/>
                                        </p:tgtEl>
                                        <p:attrNameLst>
                                          <p:attrName>ppt_x</p:attrName>
                                        </p:attrNameLst>
                                      </p:cBhvr>
                                      <p:tavLst>
                                        <p:tav tm="0">
                                          <p:val>
                                            <p:strVal val="#ppt_x+0.4"/>
                                          </p:val>
                                        </p:tav>
                                        <p:tav tm="100000">
                                          <p:val>
                                            <p:strVal val="#ppt_x-0.05"/>
                                          </p:val>
                                        </p:tav>
                                      </p:tavLst>
                                    </p:anim>
                                    <p:anim calcmode="lin" valueType="num">
                                      <p:cBhvr>
                                        <p:cTn id="26" dur="800" decel="100000" fill="hold"/>
                                        <p:tgtEl>
                                          <p:spTgt spid="7"/>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srcRect/>
          <a:stretch>
            <a:fillRect/>
          </a:stretch>
        </p:blipFill>
        <p:spPr>
          <a:xfrm>
            <a:off x="1371600" y="1943100"/>
            <a:ext cx="6467475" cy="1714500"/>
          </a:xfrm>
        </p:spPr>
      </p:pic>
      <p:sp>
        <p:nvSpPr>
          <p:cNvPr id="4" name="Slide Number Placeholder 3"/>
          <p:cNvSpPr>
            <a:spLocks noGrp="1"/>
          </p:cNvSpPr>
          <p:nvPr>
            <p:ph type="sldNum" sz="quarter" idx="12"/>
          </p:nvPr>
        </p:nvSpPr>
        <p:spPr/>
        <p:txBody>
          <a:bodyPr/>
          <a:lstStyle/>
          <a:p>
            <a:pPr>
              <a:defRPr/>
            </a:pPr>
            <a:fld id="{56C51EFC-CE99-44F3-9487-8AEB06CA7B86}" type="slidenum">
              <a:rPr lang="en-US"/>
              <a:pPr>
                <a:defRPr/>
              </a:pPr>
              <a:t>18</a:t>
            </a:fld>
            <a:endParaRPr lang="en-US"/>
          </a:p>
        </p:txBody>
      </p:sp>
      <p:sp>
        <p:nvSpPr>
          <p:cNvPr id="6" name="Rectangle 5"/>
          <p:cNvSpPr/>
          <p:nvPr/>
        </p:nvSpPr>
        <p:spPr>
          <a:xfrm>
            <a:off x="685800" y="1524000"/>
            <a:ext cx="1219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Harrington" pitchFamily="82" charset="0"/>
              </a:rPr>
              <a:t>Q. 60: 8</a:t>
            </a:r>
          </a:p>
        </p:txBody>
      </p:sp>
      <p:sp>
        <p:nvSpPr>
          <p:cNvPr id="7" name="Rectangle 6"/>
          <p:cNvSpPr>
            <a:spLocks noChangeArrowheads="1"/>
          </p:cNvSpPr>
          <p:nvPr/>
        </p:nvSpPr>
        <p:spPr bwMode="auto">
          <a:xfrm>
            <a:off x="1143000" y="3886200"/>
            <a:ext cx="6858000" cy="1938992"/>
          </a:xfrm>
          <a:prstGeom prst="rect">
            <a:avLst/>
          </a:prstGeom>
          <a:noFill/>
          <a:ln w="9525">
            <a:noFill/>
            <a:miter lim="800000"/>
            <a:headEnd/>
            <a:tailEnd/>
          </a:ln>
        </p:spPr>
        <p:txBody>
          <a:bodyPr wrap="square">
            <a:spAutoFit/>
          </a:bodyPr>
          <a:lstStyle/>
          <a:p>
            <a:pPr algn="just"/>
            <a:r>
              <a:rPr lang="en-US" sz="2400" dirty="0"/>
              <a:t>Allah does not forbid you from those who do not fight you because of religion and do not expel you from your homes - from being righteous toward them and acting justly toward them. Indeed, Allah loves those who act justly.</a:t>
            </a:r>
          </a:p>
        </p:txBody>
      </p:sp>
      <p:sp>
        <p:nvSpPr>
          <p:cNvPr id="8" name="Rectangle 7"/>
          <p:cNvSpPr/>
          <p:nvPr/>
        </p:nvSpPr>
        <p:spPr>
          <a:xfrm>
            <a:off x="5105400" y="6248400"/>
            <a:ext cx="396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latin typeface="Arial" pitchFamily="34" charset="0"/>
                <a:cs typeface="Arial" pitchFamily="34" charset="0"/>
              </a:rPr>
              <a:t>Source: http://quran.com/60</a:t>
            </a:r>
          </a:p>
        </p:txBody>
      </p:sp>
      <p:sp>
        <p:nvSpPr>
          <p:cNvPr id="9" name="Rectangle 8"/>
          <p:cNvSpPr/>
          <p:nvPr/>
        </p:nvSpPr>
        <p:spPr>
          <a:xfrm>
            <a:off x="685800" y="838200"/>
            <a:ext cx="7467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Arial" pitchFamily="34" charset="0"/>
                <a:cs typeface="Arial" pitchFamily="34" charset="0"/>
              </a:rPr>
              <a:t>PEACEFUL RELATIONSHIP WITH OTHERS IS THE NORM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Scale>
                                      <p:cBhvr>
                                        <p:cTn id="1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gtEl>
                                        <p:attrNameLst>
                                          <p:attrName>ppt_x</p:attrName>
                                          <p:attrName>ppt_y</p:attrName>
                                        </p:attrNameLst>
                                      </p:cBhvr>
                                    </p:animMotion>
                                    <p:animEffect transition="in" filter="fade">
                                      <p:cBhvr>
                                        <p:cTn id="14" dur="1000"/>
                                        <p:tgtEl>
                                          <p:spTgt spid="5"/>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Scale>
                                      <p:cBhvr>
                                        <p:cTn id="1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6"/>
                                        </p:tgtEl>
                                        <p:attrNameLst>
                                          <p:attrName>ppt_x</p:attrName>
                                          <p:attrName>ppt_y</p:attrName>
                                        </p:attrNameLst>
                                      </p:cBhvr>
                                    </p:animMotion>
                                    <p:animEffect transition="in" filter="fade">
                                      <p:cBhvr>
                                        <p:cTn id="19" dur="1000"/>
                                        <p:tgtEl>
                                          <p:spTgt spid="6"/>
                                        </p:tgtEl>
                                      </p:cBhvr>
                                    </p:animEffect>
                                  </p:childTnLst>
                                </p:cTn>
                              </p:par>
                            </p:childTnLst>
                          </p:cTn>
                        </p:par>
                        <p:par>
                          <p:cTn id="20" fill="hold">
                            <p:stCondLst>
                              <p:cond delay="1500"/>
                            </p:stCondLst>
                            <p:childTnLst>
                              <p:par>
                                <p:cTn id="21" presetID="3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800" decel="100000"/>
                                        <p:tgtEl>
                                          <p:spTgt spid="7"/>
                                        </p:tgtEl>
                                      </p:cBhvr>
                                    </p:animEffect>
                                    <p:anim calcmode="lin" valueType="num">
                                      <p:cBhvr>
                                        <p:cTn id="24" dur="800" decel="100000" fill="hold"/>
                                        <p:tgtEl>
                                          <p:spTgt spid="7"/>
                                        </p:tgtEl>
                                        <p:attrNameLst>
                                          <p:attrName>style.rotation</p:attrName>
                                        </p:attrNameLst>
                                      </p:cBhvr>
                                      <p:tavLst>
                                        <p:tav tm="0">
                                          <p:val>
                                            <p:fltVal val="-90"/>
                                          </p:val>
                                        </p:tav>
                                        <p:tav tm="100000">
                                          <p:val>
                                            <p:fltVal val="0"/>
                                          </p:val>
                                        </p:tav>
                                      </p:tavLst>
                                    </p:anim>
                                    <p:anim calcmode="lin" valueType="num">
                                      <p:cBhvr>
                                        <p:cTn id="25" dur="800" decel="100000" fill="hold"/>
                                        <p:tgtEl>
                                          <p:spTgt spid="7"/>
                                        </p:tgtEl>
                                        <p:attrNameLst>
                                          <p:attrName>ppt_x</p:attrName>
                                        </p:attrNameLst>
                                      </p:cBhvr>
                                      <p:tavLst>
                                        <p:tav tm="0">
                                          <p:val>
                                            <p:strVal val="#ppt_x+0.4"/>
                                          </p:val>
                                        </p:tav>
                                        <p:tav tm="100000">
                                          <p:val>
                                            <p:strVal val="#ppt_x-0.05"/>
                                          </p:val>
                                        </p:tav>
                                      </p:tavLst>
                                    </p:anim>
                                    <p:anim calcmode="lin" valueType="num">
                                      <p:cBhvr>
                                        <p:cTn id="26" dur="800" decel="100000" fill="hold"/>
                                        <p:tgtEl>
                                          <p:spTgt spid="7"/>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srcRect/>
          <a:stretch>
            <a:fillRect/>
          </a:stretch>
        </p:blipFill>
        <p:spPr>
          <a:xfrm>
            <a:off x="1143000" y="1628775"/>
            <a:ext cx="6515100" cy="1266825"/>
          </a:xfrm>
        </p:spPr>
      </p:pic>
      <p:sp>
        <p:nvSpPr>
          <p:cNvPr id="4" name="Slide Number Placeholder 3"/>
          <p:cNvSpPr>
            <a:spLocks noGrp="1"/>
          </p:cNvSpPr>
          <p:nvPr>
            <p:ph type="sldNum" sz="quarter" idx="12"/>
          </p:nvPr>
        </p:nvSpPr>
        <p:spPr/>
        <p:txBody>
          <a:bodyPr/>
          <a:lstStyle/>
          <a:p>
            <a:pPr>
              <a:defRPr/>
            </a:pPr>
            <a:fld id="{7FE118F2-FC9A-4B8B-A698-B4C08C3A95FC}" type="slidenum">
              <a:rPr lang="en-US"/>
              <a:pPr>
                <a:defRPr/>
              </a:pPr>
              <a:t>19</a:t>
            </a:fld>
            <a:endParaRPr lang="en-US"/>
          </a:p>
        </p:txBody>
      </p:sp>
      <p:sp>
        <p:nvSpPr>
          <p:cNvPr id="6" name="Rectangle 5"/>
          <p:cNvSpPr/>
          <p:nvPr/>
        </p:nvSpPr>
        <p:spPr>
          <a:xfrm>
            <a:off x="685800" y="1143000"/>
            <a:ext cx="1219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Harrington" pitchFamily="82" charset="0"/>
              </a:rPr>
              <a:t>Q. 60: 9</a:t>
            </a:r>
          </a:p>
        </p:txBody>
      </p:sp>
      <p:sp>
        <p:nvSpPr>
          <p:cNvPr id="7" name="Rectangle 6"/>
          <p:cNvSpPr>
            <a:spLocks noChangeArrowheads="1"/>
          </p:cNvSpPr>
          <p:nvPr/>
        </p:nvSpPr>
        <p:spPr bwMode="auto">
          <a:xfrm>
            <a:off x="914400" y="3113088"/>
            <a:ext cx="7086600" cy="2678112"/>
          </a:xfrm>
          <a:prstGeom prst="rect">
            <a:avLst/>
          </a:prstGeom>
          <a:noFill/>
          <a:ln w="9525">
            <a:noFill/>
            <a:miter lim="800000"/>
            <a:headEnd/>
            <a:tailEnd/>
          </a:ln>
        </p:spPr>
        <p:txBody>
          <a:bodyPr>
            <a:spAutoFit/>
          </a:bodyPr>
          <a:lstStyle/>
          <a:p>
            <a:pPr algn="just"/>
            <a:r>
              <a:rPr lang="en-US" sz="2800"/>
              <a:t>Allah only forbids you from making allies with them those who fight you because of your religion and expel you from your homes and aid in your expulsion. And whoever makes allies of them, then it is those who are the wrongdoers.</a:t>
            </a:r>
          </a:p>
        </p:txBody>
      </p:sp>
      <p:sp>
        <p:nvSpPr>
          <p:cNvPr id="8" name="Rectangle 7"/>
          <p:cNvSpPr/>
          <p:nvPr/>
        </p:nvSpPr>
        <p:spPr>
          <a:xfrm>
            <a:off x="5105400" y="6248400"/>
            <a:ext cx="396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latin typeface="Arial" pitchFamily="34" charset="0"/>
                <a:cs typeface="Arial" pitchFamily="34" charset="0"/>
              </a:rPr>
              <a:t>Source: http://quran.com/60</a:t>
            </a:r>
          </a:p>
        </p:txBody>
      </p:sp>
      <p:sp>
        <p:nvSpPr>
          <p:cNvPr id="9" name="Rectangle 8"/>
          <p:cNvSpPr/>
          <p:nvPr/>
        </p:nvSpPr>
        <p:spPr>
          <a:xfrm>
            <a:off x="1600200" y="762000"/>
            <a:ext cx="5715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Arial" pitchFamily="34" charset="0"/>
                <a:cs typeface="Arial" pitchFamily="34" charset="0"/>
              </a:rPr>
              <a:t>REASON FOR HOSTILITY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Scale>
                                      <p:cBhvr>
                                        <p:cTn id="1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gtEl>
                                        <p:attrNameLst>
                                          <p:attrName>ppt_x</p:attrName>
                                          <p:attrName>ppt_y</p:attrName>
                                        </p:attrNameLst>
                                      </p:cBhvr>
                                    </p:animMotion>
                                    <p:animEffect transition="in" filter="fade">
                                      <p:cBhvr>
                                        <p:cTn id="14" dur="1000"/>
                                        <p:tgtEl>
                                          <p:spTgt spid="5"/>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Scale>
                                      <p:cBhvr>
                                        <p:cTn id="1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6"/>
                                        </p:tgtEl>
                                        <p:attrNameLst>
                                          <p:attrName>ppt_x</p:attrName>
                                          <p:attrName>ppt_y</p:attrName>
                                        </p:attrNameLst>
                                      </p:cBhvr>
                                    </p:animMotion>
                                    <p:animEffect transition="in" filter="fade">
                                      <p:cBhvr>
                                        <p:cTn id="19" dur="1000"/>
                                        <p:tgtEl>
                                          <p:spTgt spid="6"/>
                                        </p:tgtEl>
                                      </p:cBhvr>
                                    </p:animEffect>
                                  </p:childTnLst>
                                </p:cTn>
                              </p:par>
                            </p:childTnLst>
                          </p:cTn>
                        </p:par>
                        <p:par>
                          <p:cTn id="20" fill="hold">
                            <p:stCondLst>
                              <p:cond delay="1500"/>
                            </p:stCondLst>
                            <p:childTnLst>
                              <p:par>
                                <p:cTn id="21" presetID="5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Scale>
                                      <p:cBhvr>
                                        <p:cTn id="23"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7"/>
                                        </p:tgtEl>
                                        <p:attrNameLst>
                                          <p:attrName>ppt_x</p:attrName>
                                          <p:attrName>ppt_y</p:attrName>
                                        </p:attrNameLst>
                                      </p:cBhvr>
                                    </p:animMotion>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ASEAN Socio-Cultural Community Blueprint</a:t>
            </a:r>
            <a:endParaRPr lang="en-US" dirty="0"/>
          </a:p>
        </p:txBody>
      </p:sp>
      <p:sp>
        <p:nvSpPr>
          <p:cNvPr id="3" name="Content Placeholder 2"/>
          <p:cNvSpPr>
            <a:spLocks noGrp="1"/>
          </p:cNvSpPr>
          <p:nvPr>
            <p:ph idx="1"/>
          </p:nvPr>
        </p:nvSpPr>
        <p:spPr/>
        <p:txBody>
          <a:bodyPr/>
          <a:lstStyle/>
          <a:p>
            <a:pPr algn="just">
              <a:buNone/>
            </a:pPr>
            <a:r>
              <a:rPr lang="en-US" dirty="0" smtClean="0"/>
              <a:t>1. The ASEAN Leaders adopted the Declaration of ASEAN Concord II (Bali Concord II) in Bali, Indonesia on 7 October 2003 to establish an ASEAN Community by 2020. The ASEAN Community shall be established comprising three pillars, namely political and security community, economic community, and socio-cultural community that are closely intertwined and mutually reinforcing for the purpose of ensuring durable peace, stability, and shared prosperity in the region.</a:t>
            </a:r>
          </a:p>
        </p:txBody>
      </p:sp>
      <p:sp>
        <p:nvSpPr>
          <p:cNvPr id="4" name="Slide Number Placeholder 3"/>
          <p:cNvSpPr>
            <a:spLocks noGrp="1"/>
          </p:cNvSpPr>
          <p:nvPr>
            <p:ph type="sldNum" sz="quarter" idx="12"/>
          </p:nvPr>
        </p:nvSpPr>
        <p:spPr/>
        <p:txBody>
          <a:bodyPr/>
          <a:lstStyle/>
          <a:p>
            <a:pPr>
              <a:defRPr/>
            </a:pPr>
            <a:fld id="{8F600A9E-7EF2-42AF-AD88-7402EA1D34DC}" type="slidenum">
              <a:rPr lang="en-US" smtClean="0"/>
              <a:pPr>
                <a:defRPr/>
              </a:pPr>
              <a:t>2</a:t>
            </a:fld>
            <a:endParaRPr 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83C7CE9-902B-45DE-B7AD-29FBEF3AB5B9}" type="slidenum">
              <a:rPr lang="en-US"/>
              <a:pPr>
                <a:defRPr/>
              </a:pPr>
              <a:t>20</a:t>
            </a:fld>
            <a:endParaRPr lang="en-US"/>
          </a:p>
        </p:txBody>
      </p:sp>
      <p:pic>
        <p:nvPicPr>
          <p:cNvPr id="4098" name="Picture 2" descr="C:\Users\mkhassan\Desktop\1\Q 7 31.jpg"/>
          <p:cNvPicPr>
            <a:picLocks noChangeAspect="1" noChangeArrowheads="1"/>
          </p:cNvPicPr>
          <p:nvPr/>
        </p:nvPicPr>
        <p:blipFill>
          <a:blip r:embed="rId2" cstate="print"/>
          <a:srcRect/>
          <a:stretch>
            <a:fillRect/>
          </a:stretch>
        </p:blipFill>
        <p:spPr bwMode="auto">
          <a:xfrm>
            <a:off x="1287463" y="2133600"/>
            <a:ext cx="6477000" cy="1362075"/>
          </a:xfrm>
          <a:prstGeom prst="rect">
            <a:avLst/>
          </a:prstGeom>
          <a:noFill/>
          <a:ln w="9525">
            <a:noFill/>
            <a:miter lim="800000"/>
            <a:headEnd/>
            <a:tailEnd/>
          </a:ln>
        </p:spPr>
      </p:pic>
      <p:sp>
        <p:nvSpPr>
          <p:cNvPr id="8" name="Rectangle 7"/>
          <p:cNvSpPr>
            <a:spLocks noChangeArrowheads="1"/>
          </p:cNvSpPr>
          <p:nvPr/>
        </p:nvSpPr>
        <p:spPr bwMode="auto">
          <a:xfrm>
            <a:off x="990600" y="3657600"/>
            <a:ext cx="6773863" cy="1816100"/>
          </a:xfrm>
          <a:prstGeom prst="rect">
            <a:avLst/>
          </a:prstGeom>
          <a:noFill/>
          <a:ln w="9525">
            <a:noFill/>
            <a:miter lim="800000"/>
            <a:headEnd/>
            <a:tailEnd/>
          </a:ln>
        </p:spPr>
        <p:txBody>
          <a:bodyPr>
            <a:spAutoFit/>
          </a:bodyPr>
          <a:lstStyle/>
          <a:p>
            <a:pPr algn="just"/>
            <a:r>
              <a:rPr lang="en-US" sz="2800"/>
              <a:t>O children of Adam, take your adornment at every masjid, and eat and drink, but be not excessive. Indeed, He likes not those who commit excess.</a:t>
            </a:r>
          </a:p>
        </p:txBody>
      </p:sp>
      <p:sp>
        <p:nvSpPr>
          <p:cNvPr id="10" name="Rectangle 9"/>
          <p:cNvSpPr/>
          <p:nvPr/>
        </p:nvSpPr>
        <p:spPr>
          <a:xfrm>
            <a:off x="669925" y="1752600"/>
            <a:ext cx="1219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Harrington" pitchFamily="82" charset="0"/>
              </a:rPr>
              <a:t>Q. 7: 30</a:t>
            </a:r>
          </a:p>
        </p:txBody>
      </p:sp>
      <p:sp>
        <p:nvSpPr>
          <p:cNvPr id="11" name="Rectangle 10"/>
          <p:cNvSpPr/>
          <p:nvPr/>
        </p:nvSpPr>
        <p:spPr>
          <a:xfrm>
            <a:off x="5105400" y="6248400"/>
            <a:ext cx="396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latin typeface="Arial" pitchFamily="34" charset="0"/>
                <a:cs typeface="Arial" pitchFamily="34" charset="0"/>
              </a:rPr>
              <a:t>Source: http://quran.com/7</a:t>
            </a:r>
          </a:p>
        </p:txBody>
      </p:sp>
      <p:sp>
        <p:nvSpPr>
          <p:cNvPr id="13" name="Rectangle 12"/>
          <p:cNvSpPr/>
          <p:nvPr/>
        </p:nvSpPr>
        <p:spPr>
          <a:xfrm>
            <a:off x="685800" y="457200"/>
            <a:ext cx="76962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Arial" pitchFamily="34" charset="0"/>
                <a:cs typeface="Arial" pitchFamily="34" charset="0"/>
              </a:rPr>
              <a:t>ADORNMENT ALLOWED BUT EXCESSIVENESS OR WASTEFULNESS PROHIBITED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2" presetClass="entr" presetSubtype="0" fill="hold" nodeType="afterEffect">
                                  <p:stCondLst>
                                    <p:cond delay="0"/>
                                  </p:stCondLst>
                                  <p:childTnLst>
                                    <p:set>
                                      <p:cBhvr>
                                        <p:cTn id="11" dur="1" fill="hold">
                                          <p:stCondLst>
                                            <p:cond delay="0"/>
                                          </p:stCondLst>
                                        </p:cTn>
                                        <p:tgtEl>
                                          <p:spTgt spid="4098"/>
                                        </p:tgtEl>
                                        <p:attrNameLst>
                                          <p:attrName>style.visibility</p:attrName>
                                        </p:attrNameLst>
                                      </p:cBhvr>
                                      <p:to>
                                        <p:strVal val="visible"/>
                                      </p:to>
                                    </p:set>
                                    <p:animScale>
                                      <p:cBhvr>
                                        <p:cTn id="12" dur="1000" decel="50000" fill="hold">
                                          <p:stCondLst>
                                            <p:cond delay="0"/>
                                          </p:stCondLst>
                                        </p:cTn>
                                        <p:tgtEl>
                                          <p:spTgt spid="40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098"/>
                                        </p:tgtEl>
                                        <p:attrNameLst>
                                          <p:attrName>ppt_x</p:attrName>
                                          <p:attrName>ppt_y</p:attrName>
                                        </p:attrNameLst>
                                      </p:cBhvr>
                                    </p:animMotion>
                                    <p:animEffect transition="in" filter="fade">
                                      <p:cBhvr>
                                        <p:cTn id="14" dur="1000"/>
                                        <p:tgtEl>
                                          <p:spTgt spid="4098"/>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Scale>
                                      <p:cBhvr>
                                        <p:cTn id="1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
                                        </p:tgtEl>
                                        <p:attrNameLst>
                                          <p:attrName>ppt_x</p:attrName>
                                          <p:attrName>ppt_y</p:attrName>
                                        </p:attrNameLst>
                                      </p:cBhvr>
                                    </p:animMotion>
                                    <p:animEffect transition="in" filter="fade">
                                      <p:cBhvr>
                                        <p:cTn id="19" dur="1000"/>
                                        <p:tgtEl>
                                          <p:spTgt spid="10"/>
                                        </p:tgtEl>
                                      </p:cBhvr>
                                    </p:animEffect>
                                  </p:childTnLst>
                                </p:cTn>
                              </p:par>
                            </p:childTnLst>
                          </p:cTn>
                        </p:par>
                        <p:par>
                          <p:cTn id="20" fill="hold">
                            <p:stCondLst>
                              <p:cond delay="1500"/>
                            </p:stCondLst>
                            <p:childTnLst>
                              <p:par>
                                <p:cTn id="21" presetID="5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Scale>
                                      <p:cBhvr>
                                        <p:cTn id="2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8"/>
                                        </p:tgtEl>
                                        <p:attrNameLst>
                                          <p:attrName>ppt_x</p:attrName>
                                          <p:attrName>ppt_y</p:attrName>
                                        </p:attrNameLst>
                                      </p:cBhvr>
                                    </p:animMotion>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6605669-891D-499E-86E0-946339F52347}" type="slidenum">
              <a:rPr lang="en-US"/>
              <a:pPr>
                <a:defRPr/>
              </a:pPr>
              <a:t>21</a:t>
            </a:fld>
            <a:endParaRPr lang="en-US"/>
          </a:p>
        </p:txBody>
      </p:sp>
      <p:pic>
        <p:nvPicPr>
          <p:cNvPr id="5122" name="Picture 2" descr="C:\Users\mkhassan\Desktop\1\Q 5 87.jpg"/>
          <p:cNvPicPr>
            <a:picLocks noChangeAspect="1" noChangeArrowheads="1"/>
          </p:cNvPicPr>
          <p:nvPr/>
        </p:nvPicPr>
        <p:blipFill>
          <a:blip r:embed="rId2" cstate="print"/>
          <a:srcRect/>
          <a:stretch>
            <a:fillRect/>
          </a:stretch>
        </p:blipFill>
        <p:spPr bwMode="auto">
          <a:xfrm>
            <a:off x="1600200" y="1219200"/>
            <a:ext cx="6305550" cy="1143000"/>
          </a:xfrm>
          <a:prstGeom prst="rect">
            <a:avLst/>
          </a:prstGeom>
          <a:noFill/>
          <a:ln w="9525">
            <a:noFill/>
            <a:miter lim="800000"/>
            <a:headEnd/>
            <a:tailEnd/>
          </a:ln>
        </p:spPr>
      </p:pic>
      <p:sp>
        <p:nvSpPr>
          <p:cNvPr id="9" name="Rectangle 8"/>
          <p:cNvSpPr/>
          <p:nvPr/>
        </p:nvSpPr>
        <p:spPr>
          <a:xfrm>
            <a:off x="685800" y="838200"/>
            <a:ext cx="1219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Harrington" pitchFamily="82" charset="0"/>
              </a:rPr>
              <a:t>Q. 5: 87</a:t>
            </a:r>
          </a:p>
        </p:txBody>
      </p:sp>
      <p:sp>
        <p:nvSpPr>
          <p:cNvPr id="8" name="Rectangle 7"/>
          <p:cNvSpPr>
            <a:spLocks noChangeArrowheads="1"/>
          </p:cNvSpPr>
          <p:nvPr/>
        </p:nvSpPr>
        <p:spPr bwMode="auto">
          <a:xfrm>
            <a:off x="914400" y="2438400"/>
            <a:ext cx="7315200" cy="1570038"/>
          </a:xfrm>
          <a:prstGeom prst="rect">
            <a:avLst/>
          </a:prstGeom>
          <a:noFill/>
          <a:ln w="9525">
            <a:noFill/>
            <a:miter lim="800000"/>
            <a:headEnd/>
            <a:tailEnd/>
          </a:ln>
        </p:spPr>
        <p:txBody>
          <a:bodyPr>
            <a:spAutoFit/>
          </a:bodyPr>
          <a:lstStyle/>
          <a:p>
            <a:pPr algn="just"/>
            <a:r>
              <a:rPr lang="en-US" sz="2400"/>
              <a:t>O you who have believed, do not prohibit the good things which Allah has made lawful to you and do not transgress. Indeed, Allah does not like transgressors</a:t>
            </a:r>
          </a:p>
        </p:txBody>
      </p:sp>
      <p:sp>
        <p:nvSpPr>
          <p:cNvPr id="11" name="Rectangle 10"/>
          <p:cNvSpPr/>
          <p:nvPr/>
        </p:nvSpPr>
        <p:spPr>
          <a:xfrm>
            <a:off x="5105400" y="6248400"/>
            <a:ext cx="396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latin typeface="Arial" pitchFamily="34" charset="0"/>
                <a:cs typeface="Arial" pitchFamily="34" charset="0"/>
              </a:rPr>
              <a:t>Source: http://quran.com/5</a:t>
            </a:r>
          </a:p>
        </p:txBody>
      </p:sp>
      <p:sp>
        <p:nvSpPr>
          <p:cNvPr id="12" name="Rectangle 11"/>
          <p:cNvSpPr/>
          <p:nvPr/>
        </p:nvSpPr>
        <p:spPr>
          <a:xfrm>
            <a:off x="1600200" y="533400"/>
            <a:ext cx="5715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Arial" pitchFamily="34" charset="0"/>
                <a:cs typeface="Arial" pitchFamily="34" charset="0"/>
              </a:rPr>
              <a:t>PERMISSIBILITY OF GOOD THINGS</a:t>
            </a:r>
          </a:p>
        </p:txBody>
      </p:sp>
      <p:pic>
        <p:nvPicPr>
          <p:cNvPr id="13" name="Content Placeholder 4"/>
          <p:cNvPicPr>
            <a:picLocks noGrp="1" noChangeAspect="1"/>
          </p:cNvPicPr>
          <p:nvPr>
            <p:ph idx="1"/>
          </p:nvPr>
        </p:nvPicPr>
        <p:blipFill>
          <a:blip r:embed="rId3" cstate="print"/>
          <a:srcRect/>
          <a:stretch>
            <a:fillRect/>
          </a:stretch>
        </p:blipFill>
        <p:spPr>
          <a:xfrm>
            <a:off x="1438275" y="4038600"/>
            <a:ext cx="6105525" cy="1219200"/>
          </a:xfrm>
        </p:spPr>
      </p:pic>
      <p:sp>
        <p:nvSpPr>
          <p:cNvPr id="14" name="Rectangle 13"/>
          <p:cNvSpPr/>
          <p:nvPr/>
        </p:nvSpPr>
        <p:spPr>
          <a:xfrm>
            <a:off x="685800" y="3886200"/>
            <a:ext cx="1219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Harrington" pitchFamily="82" charset="0"/>
              </a:rPr>
              <a:t>Q. 5: 88</a:t>
            </a:r>
          </a:p>
        </p:txBody>
      </p:sp>
      <p:sp>
        <p:nvSpPr>
          <p:cNvPr id="15" name="Rectangle 14"/>
          <p:cNvSpPr>
            <a:spLocks noChangeArrowheads="1"/>
          </p:cNvSpPr>
          <p:nvPr/>
        </p:nvSpPr>
        <p:spPr bwMode="auto">
          <a:xfrm>
            <a:off x="990600" y="5181600"/>
            <a:ext cx="6934200" cy="1200150"/>
          </a:xfrm>
          <a:prstGeom prst="rect">
            <a:avLst/>
          </a:prstGeom>
          <a:noFill/>
          <a:ln w="9525">
            <a:noFill/>
            <a:miter lim="800000"/>
            <a:headEnd/>
            <a:tailEnd/>
          </a:ln>
        </p:spPr>
        <p:txBody>
          <a:bodyPr>
            <a:spAutoFit/>
          </a:bodyPr>
          <a:lstStyle/>
          <a:p>
            <a:pPr algn="just"/>
            <a:r>
              <a:rPr lang="en-US" sz="2400"/>
              <a:t>And eat of what Allah has provided for you [which is] lawful and good. And fear Allah , in whom you are believers.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Scale>
                                      <p:cBhvr>
                                        <p:cTn id="1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9"/>
                                        </p:tgtEl>
                                        <p:attrNameLst>
                                          <p:attrName>ppt_x</p:attrName>
                                          <p:attrName>ppt_y</p:attrName>
                                        </p:attrNameLst>
                                      </p:cBhvr>
                                    </p:animMotion>
                                    <p:animEffect transition="in" filter="fade">
                                      <p:cBhvr>
                                        <p:cTn id="14" dur="1000"/>
                                        <p:tgtEl>
                                          <p:spTgt spid="9"/>
                                        </p:tgtEl>
                                      </p:cBhvr>
                                    </p:animEffect>
                                  </p:childTnLst>
                                </p:cTn>
                              </p:par>
                              <p:par>
                                <p:cTn id="15" presetID="52" presetClass="entr" presetSubtype="0"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animScale>
                                      <p:cBhvr>
                                        <p:cTn id="17" dur="1000" decel="50000" fill="hold">
                                          <p:stCondLst>
                                            <p:cond delay="0"/>
                                          </p:stCondLst>
                                        </p:cTn>
                                        <p:tgtEl>
                                          <p:spTgt spid="51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122"/>
                                        </p:tgtEl>
                                        <p:attrNameLst>
                                          <p:attrName>ppt_x</p:attrName>
                                          <p:attrName>ppt_y</p:attrName>
                                        </p:attrNameLst>
                                      </p:cBhvr>
                                    </p:animMotion>
                                    <p:animEffect transition="in" filter="fade">
                                      <p:cBhvr>
                                        <p:cTn id="19" dur="1000"/>
                                        <p:tgtEl>
                                          <p:spTgt spid="5122"/>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Scale>
                                      <p:cBhvr>
                                        <p:cTn id="2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8"/>
                                        </p:tgtEl>
                                        <p:attrNameLst>
                                          <p:attrName>ppt_x</p:attrName>
                                          <p:attrName>ppt_y</p:attrName>
                                        </p:attrNameLst>
                                      </p:cBhvr>
                                    </p:animMotion>
                                    <p:animEffect transition="in" filter="fade">
                                      <p:cBhvr>
                                        <p:cTn id="24" dur="1000"/>
                                        <p:tgtEl>
                                          <p:spTgt spid="8"/>
                                        </p:tgtEl>
                                      </p:cBhvr>
                                    </p:animEffect>
                                  </p:childTnLst>
                                </p:cTn>
                              </p:par>
                            </p:childTnLst>
                          </p:cTn>
                        </p:par>
                        <p:par>
                          <p:cTn id="25" fill="hold">
                            <p:stCondLst>
                              <p:cond delay="1500"/>
                            </p:stCondLst>
                            <p:childTnLst>
                              <p:par>
                                <p:cTn id="26" presetID="52"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Scale>
                                      <p:cBhvr>
                                        <p:cTn id="28"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4"/>
                                        </p:tgtEl>
                                        <p:attrNameLst>
                                          <p:attrName>ppt_x</p:attrName>
                                          <p:attrName>ppt_y</p:attrName>
                                        </p:attrNameLst>
                                      </p:cBhvr>
                                    </p:animMotion>
                                    <p:animEffect transition="in" filter="fade">
                                      <p:cBhvr>
                                        <p:cTn id="30" dur="1000"/>
                                        <p:tgtEl>
                                          <p:spTgt spid="14"/>
                                        </p:tgtEl>
                                      </p:cBhvr>
                                    </p:animEffect>
                                  </p:childTnLst>
                                </p:cTn>
                              </p:par>
                              <p:par>
                                <p:cTn id="31" presetID="52"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Scale>
                                      <p:cBhvr>
                                        <p:cTn id="33"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3"/>
                                        </p:tgtEl>
                                        <p:attrNameLst>
                                          <p:attrName>ppt_x</p:attrName>
                                          <p:attrName>ppt_y</p:attrName>
                                        </p:attrNameLst>
                                      </p:cBhvr>
                                    </p:animMotion>
                                    <p:animEffect transition="in" filter="fade">
                                      <p:cBhvr>
                                        <p:cTn id="35" dur="1000"/>
                                        <p:tgtEl>
                                          <p:spTgt spid="13"/>
                                        </p:tgtEl>
                                      </p:cBhvr>
                                    </p:animEffect>
                                  </p:childTnLst>
                                </p:cTn>
                              </p:par>
                              <p:par>
                                <p:cTn id="36" presetID="52"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Scale>
                                      <p:cBhvr>
                                        <p:cTn id="38"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15"/>
                                        </p:tgtEl>
                                        <p:attrNameLst>
                                          <p:attrName>ppt_x</p:attrName>
                                          <p:attrName>ppt_y</p:attrName>
                                        </p:attrNameLst>
                                      </p:cBhvr>
                                    </p:animMotion>
                                    <p:animEffect transition="in" filter="fade">
                                      <p:cBhvr>
                                        <p:cTn id="4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2"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89428DE-D01D-4C8F-BD4E-6AA2F3AD9CFE}" type="slidenum">
              <a:rPr lang="en-US"/>
              <a:pPr>
                <a:defRPr/>
              </a:pPr>
              <a:t>22</a:t>
            </a:fld>
            <a:endParaRPr lang="en-US" dirty="0"/>
          </a:p>
        </p:txBody>
      </p:sp>
      <p:sp>
        <p:nvSpPr>
          <p:cNvPr id="5" name="Rectangle 4"/>
          <p:cNvSpPr/>
          <p:nvPr/>
        </p:nvSpPr>
        <p:spPr>
          <a:xfrm>
            <a:off x="1600200" y="533400"/>
            <a:ext cx="5715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Arial" pitchFamily="34" charset="0"/>
                <a:cs typeface="Arial" pitchFamily="34" charset="0"/>
              </a:rPr>
              <a:t>THE RIGHT WAY OF PROPAGATION </a:t>
            </a:r>
          </a:p>
        </p:txBody>
      </p:sp>
      <p:sp>
        <p:nvSpPr>
          <p:cNvPr id="6" name="Rectangle 5"/>
          <p:cNvSpPr>
            <a:spLocks noChangeArrowheads="1"/>
          </p:cNvSpPr>
          <p:nvPr/>
        </p:nvSpPr>
        <p:spPr bwMode="auto">
          <a:xfrm>
            <a:off x="914400" y="3581400"/>
            <a:ext cx="7391400" cy="2678113"/>
          </a:xfrm>
          <a:prstGeom prst="rect">
            <a:avLst/>
          </a:prstGeom>
          <a:noFill/>
          <a:ln w="9525">
            <a:noFill/>
            <a:miter lim="800000"/>
            <a:headEnd/>
            <a:tailEnd/>
          </a:ln>
        </p:spPr>
        <p:txBody>
          <a:bodyPr>
            <a:spAutoFit/>
          </a:bodyPr>
          <a:lstStyle/>
          <a:p>
            <a:pPr algn="just"/>
            <a:r>
              <a:rPr lang="en-US" sz="2800"/>
              <a:t>Invite to the way of your Lord with wisdom and good instruction, and argue with them in a way that is best. Indeed, your Lord is most knowing of who has strayed from His way, and He is most knowing of who is [rightly] guided.</a:t>
            </a:r>
          </a:p>
        </p:txBody>
      </p:sp>
      <p:pic>
        <p:nvPicPr>
          <p:cNvPr id="1026" name="Picture 2" descr="C:\Documents and Settings\ISTAC\Desktop\q 16 125.JPG"/>
          <p:cNvPicPr>
            <a:picLocks noChangeAspect="1" noChangeArrowheads="1"/>
          </p:cNvPicPr>
          <p:nvPr/>
        </p:nvPicPr>
        <p:blipFill>
          <a:blip r:embed="rId2" cstate="print"/>
          <a:srcRect/>
          <a:stretch>
            <a:fillRect/>
          </a:stretch>
        </p:blipFill>
        <p:spPr bwMode="auto">
          <a:xfrm>
            <a:off x="1404938" y="1657350"/>
            <a:ext cx="6334125" cy="1924050"/>
          </a:xfrm>
          <a:prstGeom prst="rect">
            <a:avLst/>
          </a:prstGeom>
          <a:noFill/>
          <a:ln w="9525">
            <a:noFill/>
            <a:miter lim="800000"/>
            <a:headEnd/>
            <a:tailEnd/>
          </a:ln>
        </p:spPr>
      </p:pic>
      <p:sp>
        <p:nvSpPr>
          <p:cNvPr id="8" name="Rectangle 7"/>
          <p:cNvSpPr/>
          <p:nvPr/>
        </p:nvSpPr>
        <p:spPr>
          <a:xfrm>
            <a:off x="685800" y="1066800"/>
            <a:ext cx="1219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Harrington" pitchFamily="82" charset="0"/>
              </a:rPr>
              <a:t>Q. 16: 125</a:t>
            </a:r>
          </a:p>
        </p:txBody>
      </p:sp>
      <p:sp>
        <p:nvSpPr>
          <p:cNvPr id="9" name="Rectangle 8"/>
          <p:cNvSpPr/>
          <p:nvPr/>
        </p:nvSpPr>
        <p:spPr>
          <a:xfrm>
            <a:off x="5105400" y="6248400"/>
            <a:ext cx="396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latin typeface="Arial" pitchFamily="34" charset="0"/>
                <a:cs typeface="Arial" pitchFamily="34" charset="0"/>
              </a:rPr>
              <a:t>Source: http://quran.com/16</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Scale>
                                      <p:cBhvr>
                                        <p:cTn id="1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8"/>
                                        </p:tgtEl>
                                        <p:attrNameLst>
                                          <p:attrName>ppt_x</p:attrName>
                                          <p:attrName>ppt_y</p:attrName>
                                        </p:attrNameLst>
                                      </p:cBhvr>
                                    </p:animMotion>
                                    <p:animEffect transition="in" filter="fade">
                                      <p:cBhvr>
                                        <p:cTn id="14" dur="1000"/>
                                        <p:tgtEl>
                                          <p:spTgt spid="8"/>
                                        </p:tgtEl>
                                      </p:cBhvr>
                                    </p:animEffect>
                                  </p:childTnLst>
                                </p:cTn>
                              </p:par>
                              <p:par>
                                <p:cTn id="15" presetID="5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Scale>
                                      <p:cBhvr>
                                        <p:cTn id="17"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26"/>
                                        </p:tgtEl>
                                        <p:attrNameLst>
                                          <p:attrName>ppt_x</p:attrName>
                                          <p:attrName>ppt_y</p:attrName>
                                        </p:attrNameLst>
                                      </p:cBhvr>
                                    </p:animMotion>
                                    <p:animEffect transition="in" filter="fade">
                                      <p:cBhvr>
                                        <p:cTn id="19" dur="1000"/>
                                        <p:tgtEl>
                                          <p:spTgt spid="1026"/>
                                        </p:tgtEl>
                                      </p:cBhvr>
                                    </p:animEffect>
                                  </p:childTnLst>
                                </p:cTn>
                              </p:par>
                            </p:childTnLst>
                          </p:cTn>
                        </p:par>
                        <p:par>
                          <p:cTn id="20" fill="hold">
                            <p:stCondLst>
                              <p:cond delay="1500"/>
                            </p:stCondLst>
                            <p:childTnLst>
                              <p:par>
                                <p:cTn id="21" presetID="3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800" decel="100000"/>
                                        <p:tgtEl>
                                          <p:spTgt spid="6"/>
                                        </p:tgtEl>
                                      </p:cBhvr>
                                    </p:animEffect>
                                    <p:anim calcmode="lin" valueType="num">
                                      <p:cBhvr>
                                        <p:cTn id="24" dur="800" decel="100000" fill="hold"/>
                                        <p:tgtEl>
                                          <p:spTgt spid="6"/>
                                        </p:tgtEl>
                                        <p:attrNameLst>
                                          <p:attrName>style.rotation</p:attrName>
                                        </p:attrNameLst>
                                      </p:cBhvr>
                                      <p:tavLst>
                                        <p:tav tm="0">
                                          <p:val>
                                            <p:fltVal val="-90"/>
                                          </p:val>
                                        </p:tav>
                                        <p:tav tm="100000">
                                          <p:val>
                                            <p:fltVal val="0"/>
                                          </p:val>
                                        </p:tav>
                                      </p:tavLst>
                                    </p:anim>
                                    <p:anim calcmode="lin" valueType="num">
                                      <p:cBhvr>
                                        <p:cTn id="25" dur="800" decel="100000" fill="hold"/>
                                        <p:tgtEl>
                                          <p:spTgt spid="6"/>
                                        </p:tgtEl>
                                        <p:attrNameLst>
                                          <p:attrName>ppt_x</p:attrName>
                                        </p:attrNameLst>
                                      </p:cBhvr>
                                      <p:tavLst>
                                        <p:tav tm="0">
                                          <p:val>
                                            <p:strVal val="#ppt_x+0.4"/>
                                          </p:val>
                                        </p:tav>
                                        <p:tav tm="100000">
                                          <p:val>
                                            <p:strVal val="#ppt_x-0.05"/>
                                          </p:val>
                                        </p:tav>
                                      </p:tavLst>
                                    </p:anim>
                                    <p:anim calcmode="lin" valueType="num">
                                      <p:cBhvr>
                                        <p:cTn id="26" dur="800" decel="100000" fill="hold"/>
                                        <p:tgtEl>
                                          <p:spTgt spid="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876800"/>
          </a:xfrm>
        </p:spPr>
        <p:txBody>
          <a:bodyPr/>
          <a:lstStyle/>
          <a:p>
            <a:pPr marL="0" indent="0" algn="just" rtl="1" eaLnBrk="1" hangingPunct="1">
              <a:buFont typeface="Wingdings 2" pitchFamily="18" charset="2"/>
              <a:buNone/>
            </a:pPr>
            <a:r>
              <a:rPr lang="ar-SA" sz="2800" b="1" smtClean="0">
                <a:latin typeface="Traditional Arabic" pitchFamily="2" charset="-78"/>
                <a:cs typeface="Traditional Arabic" pitchFamily="2" charset="-78"/>
              </a:rPr>
              <a:t>عن </a:t>
            </a:r>
            <a:r>
              <a:rPr lang="en-US" sz="2800" b="1" smtClean="0">
                <a:latin typeface="Traditional Arabic" pitchFamily="2" charset="-78"/>
                <a:cs typeface="Traditional Arabic" pitchFamily="2" charset="-78"/>
              </a:rPr>
              <a:t> </a:t>
            </a:r>
            <a:r>
              <a:rPr lang="ar-SA" sz="2800" b="1" smtClean="0">
                <a:latin typeface="Traditional Arabic" pitchFamily="2" charset="-78"/>
                <a:cs typeface="Traditional Arabic" pitchFamily="2" charset="-78"/>
              </a:rPr>
              <a:t>أبي هريرة عن النبي صلى الله عليه وسلم قال إن الدين يسر ولن يشاد الدين أحد إلا غلبه فسددوا وقاربوا وأبشروا واستعينوا بالغدوة والروحة وشيء من الدلجة </a:t>
            </a:r>
            <a:endParaRPr lang="en-US" sz="2800" b="1" smtClean="0">
              <a:latin typeface="Traditional Arabic" pitchFamily="2" charset="-78"/>
              <a:cs typeface="Traditional Arabic" pitchFamily="2" charset="-78"/>
            </a:endParaRPr>
          </a:p>
          <a:p>
            <a:pPr marL="0" indent="0" algn="just" eaLnBrk="1" hangingPunct="1">
              <a:buFont typeface="Wingdings 2" pitchFamily="18" charset="2"/>
              <a:buNone/>
            </a:pPr>
            <a:r>
              <a:rPr lang="en-US" smtClean="0">
                <a:latin typeface="Arial" pitchFamily="34" charset="0"/>
                <a:cs typeface="Arial" pitchFamily="34" charset="0"/>
              </a:rPr>
              <a:t>Narrated Abu Hurairah: </a:t>
            </a:r>
          </a:p>
          <a:p>
            <a:pPr marL="0" indent="0" algn="just" eaLnBrk="1" hangingPunct="1">
              <a:buFont typeface="Wingdings 2" pitchFamily="18" charset="2"/>
              <a:buNone/>
            </a:pPr>
            <a:r>
              <a:rPr lang="en-US" smtClean="0">
                <a:latin typeface="Arial" pitchFamily="34" charset="0"/>
                <a:cs typeface="Arial" pitchFamily="34" charset="0"/>
              </a:rPr>
              <a:t>The Prophet said, "Religion is very easy and whoever overburdens himself in his religion will not be able to continue in that way. So you should not be extremists, but try to be near to perfection and receive the good tidings that you will be rewarded; and gain strength by worshipping in the mornings, the nights." (See </a:t>
            </a:r>
            <a:r>
              <a:rPr lang="en-US" i="1" smtClean="0">
                <a:latin typeface="Arial" pitchFamily="34" charset="0"/>
                <a:cs typeface="Arial" pitchFamily="34" charset="0"/>
              </a:rPr>
              <a:t>Fath al-Bari</a:t>
            </a:r>
            <a:r>
              <a:rPr lang="en-US" smtClean="0">
                <a:latin typeface="Arial" pitchFamily="34" charset="0"/>
                <a:cs typeface="Arial" pitchFamily="34" charset="0"/>
              </a:rPr>
              <a:t>, p.102, Vol. 1).</a:t>
            </a:r>
          </a:p>
          <a:p>
            <a:pPr marL="0" indent="0" algn="just" rtl="1" eaLnBrk="1" hangingPunct="1">
              <a:buFont typeface="Wingdings 2" pitchFamily="18" charset="2"/>
              <a:buNone/>
            </a:pPr>
            <a:endParaRPr lang="en-US" smtClean="0"/>
          </a:p>
        </p:txBody>
      </p:sp>
      <p:sp>
        <p:nvSpPr>
          <p:cNvPr id="4" name="Slide Number Placeholder 3"/>
          <p:cNvSpPr>
            <a:spLocks noGrp="1"/>
          </p:cNvSpPr>
          <p:nvPr>
            <p:ph type="sldNum" sz="quarter" idx="12"/>
          </p:nvPr>
        </p:nvSpPr>
        <p:spPr/>
        <p:txBody>
          <a:bodyPr/>
          <a:lstStyle/>
          <a:p>
            <a:pPr>
              <a:defRPr/>
            </a:pPr>
            <a:fld id="{6AC63C2A-689B-46CB-BAC9-B5F2BD6E5CC4}" type="slidenum">
              <a:rPr lang="en-US"/>
              <a:pPr>
                <a:defRPr/>
              </a:pPr>
              <a:t>23</a:t>
            </a:fld>
            <a:endParaRPr lang="en-US"/>
          </a:p>
        </p:txBody>
      </p:sp>
      <p:sp>
        <p:nvSpPr>
          <p:cNvPr id="6" name="Rectangle 5"/>
          <p:cNvSpPr/>
          <p:nvPr/>
        </p:nvSpPr>
        <p:spPr>
          <a:xfrm>
            <a:off x="5105400" y="6248400"/>
            <a:ext cx="396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latin typeface="Arial" pitchFamily="34" charset="0"/>
                <a:cs typeface="Arial" pitchFamily="34" charset="0"/>
              </a:rPr>
              <a:t>Source: http://www.islamweb/net</a:t>
            </a:r>
          </a:p>
        </p:txBody>
      </p:sp>
      <p:sp>
        <p:nvSpPr>
          <p:cNvPr id="7" name="Rectangle 6"/>
          <p:cNvSpPr>
            <a:spLocks noChangeArrowheads="1"/>
          </p:cNvSpPr>
          <p:nvPr/>
        </p:nvSpPr>
        <p:spPr bwMode="auto">
          <a:xfrm>
            <a:off x="457200" y="1382713"/>
            <a:ext cx="5211763" cy="369887"/>
          </a:xfrm>
          <a:prstGeom prst="rect">
            <a:avLst/>
          </a:prstGeom>
          <a:noFill/>
          <a:ln w="9525">
            <a:noFill/>
            <a:miter lim="800000"/>
            <a:headEnd/>
            <a:tailEnd/>
          </a:ln>
        </p:spPr>
        <p:txBody>
          <a:bodyPr wrap="none">
            <a:spAutoFit/>
          </a:bodyPr>
          <a:lstStyle/>
          <a:p>
            <a:r>
              <a:rPr lang="en-US"/>
              <a:t>Sahih al-Bukhari: Volume 1, Book 2, Number 38: </a:t>
            </a:r>
          </a:p>
        </p:txBody>
      </p:sp>
      <p:sp>
        <p:nvSpPr>
          <p:cNvPr id="11" name="Rectangle 10"/>
          <p:cNvSpPr/>
          <p:nvPr/>
        </p:nvSpPr>
        <p:spPr>
          <a:xfrm>
            <a:off x="685800" y="228600"/>
            <a:ext cx="76962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Arial" pitchFamily="34" charset="0"/>
                <a:cs typeface="Arial" pitchFamily="34" charset="0"/>
              </a:rPr>
              <a:t>EXTREMISM IN RELIGION PROHIBITED BY THE PROPHET (S.A.W.)</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Scale>
                                      <p:cBhvr>
                                        <p:cTn id="1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7"/>
                                        </p:tgtEl>
                                        <p:attrNameLst>
                                          <p:attrName>ppt_x</p:attrName>
                                          <p:attrName>ppt_y</p:attrName>
                                        </p:attrNameLst>
                                      </p:cBhvr>
                                    </p:animMotion>
                                    <p:animEffect transition="in" filter="fade">
                                      <p:cBhvr>
                                        <p:cTn id="14" dur="1000"/>
                                        <p:tgtEl>
                                          <p:spTgt spid="7"/>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Scale>
                                      <p:cBhvr>
                                        <p:cTn id="1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xEl>
                                              <p:pRg st="0" end="0"/>
                                            </p:txEl>
                                          </p:spTgt>
                                        </p:tgtEl>
                                        <p:attrNameLst>
                                          <p:attrName>ppt_x</p:attrName>
                                          <p:attrName>ppt_y</p:attrName>
                                        </p:attrNameLst>
                                      </p:cBhvr>
                                    </p:animMotion>
                                    <p:animEffect transition="in" filter="fade">
                                      <p:cBhvr>
                                        <p:cTn id="19" dur="1000"/>
                                        <p:tgtEl>
                                          <p:spTgt spid="3">
                                            <p:txEl>
                                              <p:pRg st="0" end="0"/>
                                            </p:txEl>
                                          </p:spTgt>
                                        </p:tgtEl>
                                      </p:cBhvr>
                                    </p:animEffect>
                                  </p:childTnLst>
                                </p:cTn>
                              </p:par>
                            </p:childTnLst>
                          </p:cTn>
                        </p:par>
                        <p:par>
                          <p:cTn id="20" fill="hold">
                            <p:stCondLst>
                              <p:cond delay="1500"/>
                            </p:stCondLst>
                            <p:childTnLst>
                              <p:par>
                                <p:cTn id="21" presetID="52"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Scale>
                                      <p:cBhvr>
                                        <p:cTn id="23"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3">
                                            <p:txEl>
                                              <p:pRg st="1" end="1"/>
                                            </p:txEl>
                                          </p:spTgt>
                                        </p:tgtEl>
                                        <p:attrNameLst>
                                          <p:attrName>ppt_x</p:attrName>
                                          <p:attrName>ppt_y</p:attrName>
                                        </p:attrNameLst>
                                      </p:cBhvr>
                                    </p:animMotion>
                                    <p:animEffect transition="in" filter="fade">
                                      <p:cBhvr>
                                        <p:cTn id="25" dur="1000"/>
                                        <p:tgtEl>
                                          <p:spTgt spid="3">
                                            <p:txEl>
                                              <p:pRg st="1" end="1"/>
                                            </p:txEl>
                                          </p:spTgt>
                                        </p:tgtEl>
                                      </p:cBhvr>
                                    </p:animEffect>
                                  </p:childTnLst>
                                </p:cTn>
                              </p:par>
                              <p:par>
                                <p:cTn id="26" presetID="30" presetClass="entr" presetSubtype="0" fill="hold" grpId="0"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800" decel="100000"/>
                                        <p:tgtEl>
                                          <p:spTgt spid="3">
                                            <p:txEl>
                                              <p:pRg st="2" end="2"/>
                                            </p:txEl>
                                          </p:spTgt>
                                        </p:tgtEl>
                                      </p:cBhvr>
                                    </p:animEffect>
                                    <p:anim calcmode="lin" valueType="num">
                                      <p:cBhvr>
                                        <p:cTn id="29"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0"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1"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562600"/>
          </a:xfrm>
        </p:spPr>
        <p:txBody>
          <a:bodyPr>
            <a:normAutofit lnSpcReduction="10000"/>
          </a:bodyPr>
          <a:lstStyle/>
          <a:p>
            <a:pPr marL="274320" indent="-274320" algn="r" rtl="1" eaLnBrk="1" fontAlgn="auto" hangingPunct="1">
              <a:spcAft>
                <a:spcPts val="0"/>
              </a:spcAft>
              <a:buClr>
                <a:schemeClr val="accent3"/>
              </a:buClr>
              <a:buFont typeface="Wingdings 2"/>
              <a:buNone/>
              <a:defRPr/>
            </a:pPr>
            <a:r>
              <a:rPr lang="en-US" sz="3200" dirty="0" smtClean="0">
                <a:cs typeface="+mj-cs"/>
              </a:rPr>
              <a:t>	</a:t>
            </a:r>
            <a:r>
              <a:rPr lang="ar-SA" sz="3200" dirty="0" smtClean="0">
                <a:cs typeface="+mj-cs"/>
              </a:rPr>
              <a:t>فحين اشتدت أم المؤمنين عائشة رضي الله عنها على اليهود الذين دخلوا على النبي صلى الله عليه وسلم سابين له بصيغة التسليم فقالوا: السام عليك بدل السلام عليك، قال لها وهو فطن لما قالوه: يا عائشة إن الله رفيق يحب الرفق ويعطي على الرفق ما لا يعطي على العنف وما لا يعطي على ما سواه.</a:t>
            </a:r>
            <a:endParaRPr lang="en-US" sz="3200" dirty="0" smtClean="0">
              <a:cs typeface="+mj-cs"/>
            </a:endParaRPr>
          </a:p>
          <a:p>
            <a:pPr marL="274320" indent="-274320" algn="just" eaLnBrk="1" fontAlgn="auto" hangingPunct="1">
              <a:spcAft>
                <a:spcPts val="0"/>
              </a:spcAft>
              <a:buClr>
                <a:schemeClr val="accent3"/>
              </a:buClr>
              <a:buFont typeface="Wingdings 2"/>
              <a:buNone/>
              <a:defRPr/>
            </a:pPr>
            <a:r>
              <a:rPr lang="en-US" i="1" dirty="0" smtClean="0"/>
              <a:t>	</a:t>
            </a:r>
            <a:r>
              <a:rPr lang="en-US" dirty="0" smtClean="0"/>
              <a:t>'</a:t>
            </a:r>
            <a:r>
              <a:rPr lang="en-US" dirty="0" err="1" smtClean="0"/>
              <a:t>A'isha</a:t>
            </a:r>
            <a:r>
              <a:rPr lang="en-US" dirty="0" smtClean="0"/>
              <a:t>, the wife of Allah's Apostle (may peace be upon him), reported that Allah's Messenger (may peace be upon him) said: '</a:t>
            </a:r>
            <a:r>
              <a:rPr lang="en-US" dirty="0" err="1" smtClean="0"/>
              <a:t>A'isha</a:t>
            </a:r>
            <a:r>
              <a:rPr lang="en-US" dirty="0" smtClean="0"/>
              <a:t>, verily Allah is kind and He loves kindness and confers upon kindness which he does not confer upon severity and does not confer upon anything else besides it (kindness). </a:t>
            </a:r>
          </a:p>
          <a:p>
            <a:pPr marL="274320" indent="-274320" algn="r" rtl="1" eaLnBrk="1" fontAlgn="auto" hangingPunct="1">
              <a:spcAft>
                <a:spcPts val="0"/>
              </a:spcAft>
              <a:buClr>
                <a:schemeClr val="accent3"/>
              </a:buClr>
              <a:buFont typeface="Wingdings 2"/>
              <a:buNone/>
              <a:defRPr/>
            </a:pPr>
            <a:r>
              <a:rPr lang="ar-SA" dirty="0" smtClean="0"/>
              <a:t/>
            </a:r>
            <a:br>
              <a:rPr lang="ar-SA" dirty="0" smtClean="0"/>
            </a:br>
            <a:endParaRPr lang="en-US" dirty="0"/>
          </a:p>
        </p:txBody>
      </p:sp>
      <p:sp>
        <p:nvSpPr>
          <p:cNvPr id="4" name="Slide Number Placeholder 3"/>
          <p:cNvSpPr>
            <a:spLocks noGrp="1"/>
          </p:cNvSpPr>
          <p:nvPr>
            <p:ph type="sldNum" sz="quarter" idx="12"/>
          </p:nvPr>
        </p:nvSpPr>
        <p:spPr/>
        <p:txBody>
          <a:bodyPr/>
          <a:lstStyle/>
          <a:p>
            <a:pPr>
              <a:defRPr/>
            </a:pPr>
            <a:fld id="{B6D17A0E-0F91-4B0E-8F86-BABCC211E455}" type="slidenum">
              <a:rPr lang="en-US"/>
              <a:pPr>
                <a:defRPr/>
              </a:pPr>
              <a:t>24</a:t>
            </a:fld>
            <a:endParaRPr lang="en-US"/>
          </a:p>
        </p:txBody>
      </p:sp>
      <p:sp>
        <p:nvSpPr>
          <p:cNvPr id="5" name="Rectangle 4"/>
          <p:cNvSpPr/>
          <p:nvPr/>
        </p:nvSpPr>
        <p:spPr>
          <a:xfrm>
            <a:off x="4191000" y="5943600"/>
            <a:ext cx="4343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i="1" dirty="0" err="1">
                <a:solidFill>
                  <a:schemeClr val="tx1"/>
                </a:solidFill>
              </a:rPr>
              <a:t>Sahih</a:t>
            </a:r>
            <a:r>
              <a:rPr lang="en-US" i="1" dirty="0">
                <a:solidFill>
                  <a:schemeClr val="tx1"/>
                </a:solidFill>
              </a:rPr>
              <a:t> Muslim, Book 32, Number 6273:</a:t>
            </a:r>
            <a:endParaRPr lang="en-US" dirty="0">
              <a:solidFill>
                <a:schemeClr val="tx1"/>
              </a:solidFill>
            </a:endParaRPr>
          </a:p>
        </p:txBody>
      </p:sp>
      <p:sp>
        <p:nvSpPr>
          <p:cNvPr id="7" name="Rectangle 6"/>
          <p:cNvSpPr/>
          <p:nvPr/>
        </p:nvSpPr>
        <p:spPr>
          <a:xfrm>
            <a:off x="1600200" y="609600"/>
            <a:ext cx="63246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Arial" pitchFamily="34" charset="0"/>
                <a:cs typeface="Arial" pitchFamily="34" charset="0"/>
              </a:rPr>
              <a:t>GENTLENESS AND KINDNESS IN THE SUNNAH (1)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Scale>
                                      <p:cBhvr>
                                        <p:cTn id="12"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0" end="0"/>
                                            </p:txEl>
                                          </p:spTgt>
                                        </p:tgtEl>
                                        <p:attrNameLst>
                                          <p:attrName>ppt_x</p:attrName>
                                          <p:attrName>ppt_y</p:attrName>
                                        </p:attrNameLst>
                                      </p:cBhvr>
                                    </p:animMotion>
                                    <p:animEffect transition="in" filter="fade">
                                      <p:cBhvr>
                                        <p:cTn id="14" dur="1000"/>
                                        <p:tgtEl>
                                          <p:spTgt spid="3">
                                            <p:txEl>
                                              <p:pRg st="0" end="0"/>
                                            </p:txEl>
                                          </p:spTgt>
                                        </p:tgtEl>
                                      </p:cBhvr>
                                    </p:animEffect>
                                  </p:childTnLst>
                                </p:cTn>
                              </p:par>
                            </p:childTnLst>
                          </p:cTn>
                        </p:par>
                        <p:par>
                          <p:cTn id="15" fill="hold">
                            <p:stCondLst>
                              <p:cond delay="1500"/>
                            </p:stCondLst>
                            <p:childTnLst>
                              <p:par>
                                <p:cTn id="16" presetID="52"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Scale>
                                      <p:cBhvr>
                                        <p:cTn id="18"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3">
                                            <p:txEl>
                                              <p:pRg st="1" end="1"/>
                                            </p:txEl>
                                          </p:spTgt>
                                        </p:tgtEl>
                                        <p:attrNameLst>
                                          <p:attrName>ppt_x</p:attrName>
                                          <p:attrName>ppt_y</p:attrName>
                                        </p:attrNameLst>
                                      </p:cBhvr>
                                    </p:animMotion>
                                    <p:animEffect transition="in" filter="fade">
                                      <p:cBhvr>
                                        <p:cTn id="20" dur="1000"/>
                                        <p:tgtEl>
                                          <p:spTgt spid="3">
                                            <p:txEl>
                                              <p:pRg st="1" end="1"/>
                                            </p:txEl>
                                          </p:spTgt>
                                        </p:tgtEl>
                                      </p:cBhvr>
                                    </p:animEffect>
                                  </p:childTnLst>
                                </p:cTn>
                              </p:par>
                            </p:childTnLst>
                          </p:cTn>
                        </p:par>
                        <p:par>
                          <p:cTn id="21" fill="hold">
                            <p:stCondLst>
                              <p:cond delay="2500"/>
                            </p:stCondLst>
                            <p:childTnLst>
                              <p:par>
                                <p:cTn id="22" presetID="52"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Scale>
                                      <p:cBhvr>
                                        <p:cTn id="24"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3">
                                            <p:txEl>
                                              <p:pRg st="2" end="2"/>
                                            </p:txEl>
                                          </p:spTgt>
                                        </p:tgtEl>
                                        <p:attrNameLst>
                                          <p:attrName>ppt_x</p:attrName>
                                          <p:attrName>ppt_y</p:attrName>
                                        </p:attrNameLst>
                                      </p:cBhvr>
                                    </p:animMotion>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800600"/>
          </a:xfrm>
        </p:spPr>
        <p:txBody>
          <a:bodyPr>
            <a:normAutofit/>
          </a:bodyPr>
          <a:lstStyle/>
          <a:p>
            <a:pPr marL="274320" indent="-274320" algn="just" rtl="1" eaLnBrk="1" fontAlgn="auto" hangingPunct="1">
              <a:spcAft>
                <a:spcPts val="0"/>
              </a:spcAft>
              <a:buClr>
                <a:schemeClr val="accent3"/>
              </a:buClr>
              <a:buFont typeface="Wingdings 2"/>
              <a:buNone/>
              <a:defRPr/>
            </a:pPr>
            <a:r>
              <a:rPr lang="en-US" dirty="0" smtClean="0"/>
              <a:t>   </a:t>
            </a:r>
            <a:r>
              <a:rPr lang="ar-SA" sz="3200" dirty="0" smtClean="0">
                <a:cs typeface="+mj-cs"/>
              </a:rPr>
              <a:t>ومتمثلا أيضا قول النبي صلى اللهم عليه وسلم: (إن الرفق لا يكون في شيء إلا زانه ولا ينزع من شيء إلا شانه).</a:t>
            </a:r>
            <a:endParaRPr lang="en-US" sz="3200" dirty="0" smtClean="0">
              <a:cs typeface="+mj-cs"/>
            </a:endParaRPr>
          </a:p>
          <a:p>
            <a:pPr marL="274320" indent="-274320" algn="r" rtl="1" eaLnBrk="1" fontAlgn="auto" hangingPunct="1">
              <a:spcAft>
                <a:spcPts val="0"/>
              </a:spcAft>
              <a:buClr>
                <a:schemeClr val="accent3"/>
              </a:buClr>
              <a:buFont typeface="Wingdings 2"/>
              <a:buNone/>
              <a:defRPr/>
            </a:pPr>
            <a:endParaRPr lang="en-US" dirty="0" smtClean="0"/>
          </a:p>
          <a:p>
            <a:pPr marL="274320" indent="-274320" algn="just" eaLnBrk="1" fontAlgn="auto" hangingPunct="1">
              <a:spcAft>
                <a:spcPts val="0"/>
              </a:spcAft>
              <a:buClr>
                <a:schemeClr val="accent3"/>
              </a:buClr>
              <a:buFont typeface="Wingdings 2"/>
              <a:buNone/>
              <a:defRPr/>
            </a:pPr>
            <a:r>
              <a:rPr lang="en-US" i="1" dirty="0" smtClean="0"/>
              <a:t>	</a:t>
            </a:r>
            <a:r>
              <a:rPr lang="en-US" dirty="0" smtClean="0"/>
              <a:t>'</a:t>
            </a:r>
            <a:r>
              <a:rPr lang="en-US" dirty="0" err="1" smtClean="0"/>
              <a:t>A'isha</a:t>
            </a:r>
            <a:r>
              <a:rPr lang="en-US" dirty="0" smtClean="0"/>
              <a:t>, the wife of Allah's Apostle (may peace be upon him), reported Allah's Apostle (may peace be upon him) as saying: Kindness is not to be found in anything but that it adds to its beauty and it is not withdrawn from anything but it makes it defective. </a:t>
            </a:r>
          </a:p>
          <a:p>
            <a:pPr marL="274320" indent="-274320" eaLnBrk="1" fontAlgn="auto" hangingPunct="1">
              <a:spcAft>
                <a:spcPts val="0"/>
              </a:spcAft>
              <a:buClr>
                <a:schemeClr val="accent3"/>
              </a:buClr>
              <a:buFont typeface="Wingdings 2"/>
              <a:buNone/>
              <a:defRPr/>
            </a:pPr>
            <a:endParaRPr lang="en-US" dirty="0" smtClean="0"/>
          </a:p>
          <a:p>
            <a:pPr marL="274320" indent="-274320" algn="r"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2"/>
              <a:buNone/>
              <a:defRPr/>
            </a:pPr>
            <a:endParaRPr lang="en-US" dirty="0"/>
          </a:p>
        </p:txBody>
      </p:sp>
      <p:sp>
        <p:nvSpPr>
          <p:cNvPr id="4" name="Slide Number Placeholder 3"/>
          <p:cNvSpPr>
            <a:spLocks noGrp="1"/>
          </p:cNvSpPr>
          <p:nvPr>
            <p:ph type="sldNum" sz="quarter" idx="12"/>
          </p:nvPr>
        </p:nvSpPr>
        <p:spPr/>
        <p:txBody>
          <a:bodyPr/>
          <a:lstStyle/>
          <a:p>
            <a:pPr>
              <a:defRPr/>
            </a:pPr>
            <a:fld id="{A292770C-DBA6-4315-A693-97031FD867A9}" type="slidenum">
              <a:rPr lang="en-US"/>
              <a:pPr>
                <a:defRPr/>
              </a:pPr>
              <a:t>25</a:t>
            </a:fld>
            <a:endParaRPr lang="en-US"/>
          </a:p>
        </p:txBody>
      </p:sp>
      <p:sp>
        <p:nvSpPr>
          <p:cNvPr id="6" name="Rectangle 5"/>
          <p:cNvSpPr/>
          <p:nvPr/>
        </p:nvSpPr>
        <p:spPr>
          <a:xfrm>
            <a:off x="1600200" y="609600"/>
            <a:ext cx="63246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Arial" pitchFamily="34" charset="0"/>
                <a:cs typeface="Arial" pitchFamily="34" charset="0"/>
              </a:rPr>
              <a:t>GENTLENESS AND KINDNESS IN THE SUNNAH (2)</a:t>
            </a:r>
          </a:p>
        </p:txBody>
      </p:sp>
      <p:sp>
        <p:nvSpPr>
          <p:cNvPr id="7" name="Rectangle 6"/>
          <p:cNvSpPr/>
          <p:nvPr/>
        </p:nvSpPr>
        <p:spPr>
          <a:xfrm>
            <a:off x="4038600" y="5943600"/>
            <a:ext cx="44958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i="1" dirty="0" err="1">
                <a:solidFill>
                  <a:schemeClr val="tx1"/>
                </a:solidFill>
              </a:rPr>
              <a:t>Sahih</a:t>
            </a:r>
            <a:r>
              <a:rPr lang="en-US" i="1" dirty="0">
                <a:solidFill>
                  <a:schemeClr val="tx1"/>
                </a:solidFill>
              </a:rPr>
              <a:t> Muslim, Book 32, Number 6274</a:t>
            </a:r>
            <a:endParaRPr 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Scale>
                                      <p:cBhvr>
                                        <p:cTn id="12"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0" end="0"/>
                                            </p:txEl>
                                          </p:spTgt>
                                        </p:tgtEl>
                                        <p:attrNameLst>
                                          <p:attrName>ppt_x</p:attrName>
                                          <p:attrName>ppt_y</p:attrName>
                                        </p:attrNameLst>
                                      </p:cBhvr>
                                    </p:animMotion>
                                    <p:animEffect transition="in" filter="fade">
                                      <p:cBhvr>
                                        <p:cTn id="14" dur="1000"/>
                                        <p:tgtEl>
                                          <p:spTgt spid="3">
                                            <p:txEl>
                                              <p:pRg st="0" end="0"/>
                                            </p:txEl>
                                          </p:spTgt>
                                        </p:tgtEl>
                                      </p:cBhvr>
                                    </p:animEffect>
                                  </p:childTnLst>
                                </p:cTn>
                              </p:par>
                            </p:childTnLst>
                          </p:cTn>
                        </p:par>
                        <p:par>
                          <p:cTn id="15" fill="hold">
                            <p:stCondLst>
                              <p:cond delay="1500"/>
                            </p:stCondLst>
                            <p:childTnLst>
                              <p:par>
                                <p:cTn id="16" presetID="52"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Scale>
                                      <p:cBhvr>
                                        <p:cTn id="18"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3">
                                            <p:txEl>
                                              <p:pRg st="2" end="2"/>
                                            </p:txEl>
                                          </p:spTgt>
                                        </p:tgtEl>
                                        <p:attrNameLst>
                                          <p:attrName>ppt_x</p:attrName>
                                          <p:attrName>ppt_y</p:attrName>
                                        </p:attrNameLst>
                                      </p:cBhvr>
                                    </p:animMotion>
                                    <p:animEffect transition="in" filter="fade">
                                      <p:cBhvr>
                                        <p:cTn id="2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486400"/>
          </a:xfrm>
        </p:spPr>
        <p:txBody>
          <a:bodyPr>
            <a:normAutofit fontScale="92500" lnSpcReduction="20000"/>
          </a:bodyPr>
          <a:lstStyle/>
          <a:p>
            <a:pPr marL="0" indent="0" algn="just" eaLnBrk="1" fontAlgn="auto" hangingPunct="1">
              <a:spcAft>
                <a:spcPts val="0"/>
              </a:spcAft>
              <a:buClr>
                <a:schemeClr val="accent3"/>
              </a:buClr>
              <a:buFont typeface="Wingdings 2"/>
              <a:buNone/>
              <a:defRPr/>
            </a:pPr>
            <a:r>
              <a:rPr lang="en-US" dirty="0" smtClean="0">
                <a:latin typeface="Arial" pitchFamily="34" charset="0"/>
                <a:cs typeface="Arial" pitchFamily="34" charset="0"/>
              </a:rPr>
              <a:t>	The </a:t>
            </a:r>
            <a:r>
              <a:rPr lang="en-US" dirty="0">
                <a:latin typeface="Arial" pitchFamily="34" charset="0"/>
                <a:cs typeface="Arial" pitchFamily="34" charset="0"/>
              </a:rPr>
              <a:t>Prophet </a:t>
            </a:r>
            <a:r>
              <a:rPr lang="en-US" dirty="0" smtClean="0">
                <a:latin typeface="Arial" pitchFamily="34" charset="0"/>
                <a:cs typeface="Arial" pitchFamily="34" charset="0"/>
              </a:rPr>
              <a:t>(</a:t>
            </a:r>
            <a:r>
              <a:rPr lang="en-MY" dirty="0" smtClean="0">
                <a:latin typeface="Arial" pitchFamily="34" charset="0"/>
                <a:cs typeface="Arial" pitchFamily="34" charset="0"/>
              </a:rPr>
              <a:t>S.A.W</a:t>
            </a:r>
            <a:r>
              <a:rPr lang="en-US" dirty="0">
                <a:latin typeface="Arial" pitchFamily="34" charset="0"/>
                <a:cs typeface="Arial" pitchFamily="34" charset="0"/>
              </a:rPr>
              <a:t>) did not prohibit the good things (</a:t>
            </a:r>
            <a:r>
              <a:rPr lang="en-US" i="1" dirty="0" smtClean="0">
                <a:latin typeface="Arial" pitchFamily="34" charset="0"/>
                <a:cs typeface="Arial" pitchFamily="34" charset="0"/>
              </a:rPr>
              <a:t>al-</a:t>
            </a:r>
            <a:r>
              <a:rPr lang="en-US" i="1" dirty="0" err="1" smtClean="0">
                <a:latin typeface="Arial" pitchFamily="34" charset="0"/>
                <a:cs typeface="Arial" pitchFamily="34" charset="0"/>
              </a:rPr>
              <a:t>tayyibat</a:t>
            </a:r>
            <a:r>
              <a:rPr lang="en-US" dirty="0" smtClean="0">
                <a:latin typeface="Arial" pitchFamily="34" charset="0"/>
                <a:cs typeface="Arial" pitchFamily="34" charset="0"/>
              </a:rPr>
              <a:t>) </a:t>
            </a:r>
            <a:r>
              <a:rPr lang="en-US" dirty="0">
                <a:latin typeface="Arial" pitchFamily="34" charset="0"/>
                <a:cs typeface="Arial" pitchFamily="34" charset="0"/>
              </a:rPr>
              <a:t>in this world for human consumption and physical wellbeing, but those good things were never a part of his primary concern as he preferred to live a life of simplicity, frugality, humility and moral restraint. In one of his famous supplications, the Prophet </a:t>
            </a:r>
            <a:r>
              <a:rPr lang="en-US" dirty="0" smtClean="0">
                <a:latin typeface="Arial" pitchFamily="34" charset="0"/>
                <a:cs typeface="Arial" pitchFamily="34" charset="0"/>
              </a:rPr>
              <a:t>(</a:t>
            </a:r>
            <a:r>
              <a:rPr lang="en-MY" dirty="0" smtClean="0">
                <a:latin typeface="Arial" pitchFamily="34" charset="0"/>
                <a:cs typeface="Arial" pitchFamily="34" charset="0"/>
              </a:rPr>
              <a:t>S.A.W</a:t>
            </a:r>
            <a:r>
              <a:rPr lang="en-US" dirty="0">
                <a:latin typeface="Arial" pitchFamily="34" charset="0"/>
                <a:cs typeface="Arial" pitchFamily="34" charset="0"/>
              </a:rPr>
              <a:t>) showed his holistic and comprehensive vision of life, and proper attitude towards his religion (</a:t>
            </a:r>
            <a:r>
              <a:rPr lang="en-US" i="1" dirty="0" smtClean="0">
                <a:latin typeface="Arial" pitchFamily="34" charset="0"/>
                <a:cs typeface="Arial" pitchFamily="34" charset="0"/>
              </a:rPr>
              <a:t>al-din</a:t>
            </a:r>
            <a:r>
              <a:rPr lang="en-US" dirty="0">
                <a:latin typeface="Arial" pitchFamily="34" charset="0"/>
                <a:cs typeface="Arial" pitchFamily="34" charset="0"/>
              </a:rPr>
              <a:t>), the world (</a:t>
            </a:r>
            <a:r>
              <a:rPr lang="en-US" i="1" dirty="0" smtClean="0">
                <a:latin typeface="Arial" pitchFamily="34" charset="0"/>
                <a:cs typeface="Arial" pitchFamily="34" charset="0"/>
              </a:rPr>
              <a:t>al-</a:t>
            </a:r>
            <a:r>
              <a:rPr lang="en-US" i="1" dirty="0" err="1" smtClean="0">
                <a:latin typeface="Arial" pitchFamily="34" charset="0"/>
                <a:cs typeface="Arial" pitchFamily="34" charset="0"/>
              </a:rPr>
              <a:t>dunya</a:t>
            </a:r>
            <a:r>
              <a:rPr lang="en-US" dirty="0" smtClean="0">
                <a:latin typeface="Arial" pitchFamily="34" charset="0"/>
                <a:cs typeface="Arial" pitchFamily="34" charset="0"/>
              </a:rPr>
              <a:t>), </a:t>
            </a:r>
            <a:r>
              <a:rPr lang="en-US" dirty="0">
                <a:latin typeface="Arial" pitchFamily="34" charset="0"/>
                <a:cs typeface="Arial" pitchFamily="34" charset="0"/>
              </a:rPr>
              <a:t>the Hereafter (</a:t>
            </a:r>
            <a:r>
              <a:rPr lang="en-US" i="1" dirty="0" smtClean="0">
                <a:latin typeface="Arial" pitchFamily="34" charset="0"/>
                <a:cs typeface="Arial" pitchFamily="34" charset="0"/>
              </a:rPr>
              <a:t>al-</a:t>
            </a:r>
            <a:r>
              <a:rPr lang="en-US" i="1" dirty="0" err="1" smtClean="0">
                <a:latin typeface="Arial" pitchFamily="34" charset="0"/>
                <a:cs typeface="Arial" pitchFamily="34" charset="0"/>
              </a:rPr>
              <a:t>akhirah</a:t>
            </a:r>
            <a:r>
              <a:rPr lang="en-US" dirty="0">
                <a:latin typeface="Arial" pitchFamily="34" charset="0"/>
                <a:cs typeface="Arial" pitchFamily="34" charset="0"/>
              </a:rPr>
              <a:t>), life (</a:t>
            </a:r>
            <a:r>
              <a:rPr lang="en-US" i="1" dirty="0" smtClean="0">
                <a:latin typeface="Arial" pitchFamily="34" charset="0"/>
                <a:cs typeface="Arial" pitchFamily="34" charset="0"/>
              </a:rPr>
              <a:t>al-</a:t>
            </a:r>
            <a:r>
              <a:rPr lang="en-US" i="1" dirty="0" err="1" smtClean="0">
                <a:latin typeface="Arial" pitchFamily="34" charset="0"/>
                <a:cs typeface="Arial" pitchFamily="34" charset="0"/>
              </a:rPr>
              <a:t>hayah</a:t>
            </a:r>
            <a:r>
              <a:rPr lang="en-US" dirty="0">
                <a:latin typeface="Arial" pitchFamily="34" charset="0"/>
                <a:cs typeface="Arial" pitchFamily="34" charset="0"/>
              </a:rPr>
              <a:t>) and death (</a:t>
            </a:r>
            <a:r>
              <a:rPr lang="en-US" i="1" dirty="0">
                <a:latin typeface="Arial" pitchFamily="34" charset="0"/>
                <a:cs typeface="Arial" pitchFamily="34" charset="0"/>
              </a:rPr>
              <a:t>al-</a:t>
            </a:r>
            <a:r>
              <a:rPr lang="en-US" i="1" dirty="0" err="1">
                <a:latin typeface="Arial" pitchFamily="34" charset="0"/>
                <a:cs typeface="Arial" pitchFamily="34" charset="0"/>
              </a:rPr>
              <a:t>mawt</a:t>
            </a:r>
            <a:r>
              <a:rPr lang="en-US" dirty="0">
                <a:latin typeface="Arial" pitchFamily="34" charset="0"/>
                <a:cs typeface="Arial" pitchFamily="34" charset="0"/>
              </a:rPr>
              <a:t>):</a:t>
            </a:r>
          </a:p>
          <a:p>
            <a:pPr marL="0" indent="0" algn="just" eaLnBrk="1" fontAlgn="auto" hangingPunct="1">
              <a:spcAft>
                <a:spcPts val="0"/>
              </a:spcAft>
              <a:buClr>
                <a:schemeClr val="accent3"/>
              </a:buClr>
              <a:buFont typeface="Wingdings 2"/>
              <a:buNone/>
              <a:defRPr/>
            </a:pPr>
            <a:r>
              <a:rPr lang="en-US" dirty="0">
                <a:latin typeface="Arial" pitchFamily="34" charset="0"/>
                <a:cs typeface="Arial" pitchFamily="34" charset="0"/>
              </a:rPr>
              <a:t>	</a:t>
            </a:r>
            <a:r>
              <a:rPr lang="en-US" i="1" dirty="0">
                <a:solidFill>
                  <a:srgbClr val="7030A0"/>
                </a:solidFill>
                <a:latin typeface="Arial" pitchFamily="34" charset="0"/>
                <a:cs typeface="Arial" pitchFamily="34" charset="0"/>
              </a:rPr>
              <a:t>O </a:t>
            </a:r>
            <a:r>
              <a:rPr lang="en-US" i="1" dirty="0" smtClean="0">
                <a:solidFill>
                  <a:srgbClr val="7030A0"/>
                </a:solidFill>
                <a:latin typeface="Arial" pitchFamily="34" charset="0"/>
                <a:cs typeface="Arial" pitchFamily="34" charset="0"/>
              </a:rPr>
              <a:t>Allah, improve </a:t>
            </a:r>
            <a:r>
              <a:rPr lang="en-US" i="1" dirty="0">
                <a:solidFill>
                  <a:srgbClr val="7030A0"/>
                </a:solidFill>
                <a:latin typeface="Arial" pitchFamily="34" charset="0"/>
                <a:cs typeface="Arial" pitchFamily="34" charset="0"/>
              </a:rPr>
              <a:t>for me my religion which </a:t>
            </a:r>
            <a:r>
              <a:rPr lang="en-US" i="1" dirty="0" smtClean="0">
                <a:solidFill>
                  <a:srgbClr val="7030A0"/>
                </a:solidFill>
                <a:latin typeface="Arial" pitchFamily="34" charset="0"/>
                <a:cs typeface="Arial" pitchFamily="34" charset="0"/>
              </a:rPr>
              <a:t>	safeguards </a:t>
            </a:r>
            <a:r>
              <a:rPr lang="en-US" i="1" dirty="0">
                <a:solidFill>
                  <a:srgbClr val="7030A0"/>
                </a:solidFill>
                <a:latin typeface="Arial" pitchFamily="34" charset="0"/>
                <a:cs typeface="Arial" pitchFamily="34" charset="0"/>
              </a:rPr>
              <a:t>all my affairs; </a:t>
            </a:r>
            <a:r>
              <a:rPr lang="en-US" i="1" dirty="0" smtClean="0">
                <a:solidFill>
                  <a:srgbClr val="7030A0"/>
                </a:solidFill>
                <a:latin typeface="Arial" pitchFamily="34" charset="0"/>
                <a:cs typeface="Arial" pitchFamily="34" charset="0"/>
              </a:rPr>
              <a:t>and </a:t>
            </a:r>
            <a:r>
              <a:rPr lang="en-US" i="1" dirty="0">
                <a:solidFill>
                  <a:srgbClr val="7030A0"/>
                </a:solidFill>
                <a:latin typeface="Arial" pitchFamily="34" charset="0"/>
                <a:cs typeface="Arial" pitchFamily="34" charset="0"/>
              </a:rPr>
              <a:t>improve for me my </a:t>
            </a:r>
            <a:r>
              <a:rPr lang="en-US" i="1" dirty="0" smtClean="0">
                <a:solidFill>
                  <a:srgbClr val="7030A0"/>
                </a:solidFill>
                <a:latin typeface="Arial" pitchFamily="34" charset="0"/>
                <a:cs typeface="Arial" pitchFamily="34" charset="0"/>
              </a:rPr>
              <a:t>	worldly </a:t>
            </a:r>
            <a:r>
              <a:rPr lang="en-US" i="1" dirty="0">
                <a:solidFill>
                  <a:srgbClr val="7030A0"/>
                </a:solidFill>
                <a:latin typeface="Arial" pitchFamily="34" charset="0"/>
                <a:cs typeface="Arial" pitchFamily="34" charset="0"/>
              </a:rPr>
              <a:t>existence for in it is my livelihood; </a:t>
            </a:r>
            <a:r>
              <a:rPr lang="en-US" i="1" dirty="0" smtClean="0">
                <a:solidFill>
                  <a:srgbClr val="7030A0"/>
                </a:solidFill>
                <a:latin typeface="Arial" pitchFamily="34" charset="0"/>
                <a:cs typeface="Arial" pitchFamily="34" charset="0"/>
              </a:rPr>
              <a:t>and 	improve </a:t>
            </a:r>
            <a:r>
              <a:rPr lang="en-US" i="1" dirty="0">
                <a:solidFill>
                  <a:srgbClr val="7030A0"/>
                </a:solidFill>
                <a:latin typeface="Arial" pitchFamily="34" charset="0"/>
                <a:cs typeface="Arial" pitchFamily="34" charset="0"/>
              </a:rPr>
              <a:t>for me my Hereafter for to it is my return; </a:t>
            </a:r>
            <a:r>
              <a:rPr lang="en-US" i="1" dirty="0" smtClean="0">
                <a:solidFill>
                  <a:srgbClr val="7030A0"/>
                </a:solidFill>
                <a:latin typeface="Arial" pitchFamily="34" charset="0"/>
                <a:cs typeface="Arial" pitchFamily="34" charset="0"/>
              </a:rPr>
              <a:t>	and make </a:t>
            </a:r>
            <a:r>
              <a:rPr lang="en-US" i="1" dirty="0">
                <a:solidFill>
                  <a:srgbClr val="7030A0"/>
                </a:solidFill>
                <a:latin typeface="Arial" pitchFamily="34" charset="0"/>
                <a:cs typeface="Arial" pitchFamily="34" charset="0"/>
              </a:rPr>
              <a:t>this life an increase for me in all that is </a:t>
            </a:r>
            <a:r>
              <a:rPr lang="en-US" i="1" dirty="0" smtClean="0">
                <a:solidFill>
                  <a:srgbClr val="7030A0"/>
                </a:solidFill>
                <a:latin typeface="Arial" pitchFamily="34" charset="0"/>
                <a:cs typeface="Arial" pitchFamily="34" charset="0"/>
              </a:rPr>
              <a:t>	good</a:t>
            </a:r>
            <a:r>
              <a:rPr lang="en-US" i="1" dirty="0">
                <a:solidFill>
                  <a:srgbClr val="7030A0"/>
                </a:solidFill>
                <a:latin typeface="Arial" pitchFamily="34" charset="0"/>
                <a:cs typeface="Arial" pitchFamily="34" charset="0"/>
              </a:rPr>
              <a:t>; and make death as 	a relief for me from all </a:t>
            </a:r>
            <a:r>
              <a:rPr lang="en-US" i="1" dirty="0" smtClean="0">
                <a:solidFill>
                  <a:srgbClr val="7030A0"/>
                </a:solidFill>
                <a:latin typeface="Arial" pitchFamily="34" charset="0"/>
                <a:cs typeface="Arial" pitchFamily="34" charset="0"/>
              </a:rPr>
              <a:t>	that </a:t>
            </a:r>
            <a:r>
              <a:rPr lang="en-US" i="1" dirty="0">
                <a:solidFill>
                  <a:srgbClr val="7030A0"/>
                </a:solidFill>
                <a:latin typeface="Arial" pitchFamily="34" charset="0"/>
                <a:cs typeface="Arial" pitchFamily="34" charset="0"/>
              </a:rPr>
              <a:t>is bad.</a:t>
            </a:r>
          </a:p>
        </p:txBody>
      </p:sp>
      <p:sp>
        <p:nvSpPr>
          <p:cNvPr id="4" name="Slide Number Placeholder 3"/>
          <p:cNvSpPr>
            <a:spLocks noGrp="1"/>
          </p:cNvSpPr>
          <p:nvPr>
            <p:ph type="sldNum" sz="quarter" idx="12"/>
          </p:nvPr>
        </p:nvSpPr>
        <p:spPr/>
        <p:txBody>
          <a:bodyPr/>
          <a:lstStyle/>
          <a:p>
            <a:pPr>
              <a:defRPr/>
            </a:pPr>
            <a:fld id="{55F668F6-C924-47DB-8BCA-D6A274CBA3D0}" type="slidenum">
              <a:rPr lang="en-US"/>
              <a:pPr>
                <a:defRPr/>
              </a:pPr>
              <a:t>26</a:t>
            </a:fld>
            <a:endParaRPr lang="en-US"/>
          </a:p>
        </p:txBody>
      </p:sp>
      <p:sp>
        <p:nvSpPr>
          <p:cNvPr id="5" name="Rectangle 4"/>
          <p:cNvSpPr/>
          <p:nvPr/>
        </p:nvSpPr>
        <p:spPr>
          <a:xfrm>
            <a:off x="685800" y="228600"/>
            <a:ext cx="76962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Arial" pitchFamily="34" charset="0"/>
                <a:cs typeface="Arial" pitchFamily="34" charset="0"/>
              </a:rPr>
              <a:t>EXTREMISM IN RELIGION PROHIBITED BY THE PROPHET (S.A.W.)</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Scale>
                                      <p:cBhvr>
                                        <p:cTn id="12"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0" end="0"/>
                                            </p:txEl>
                                          </p:spTgt>
                                        </p:tgtEl>
                                        <p:attrNameLst>
                                          <p:attrName>ppt_x</p:attrName>
                                          <p:attrName>ppt_y</p:attrName>
                                        </p:attrNameLst>
                                      </p:cBhvr>
                                    </p:animMotion>
                                    <p:animEffect transition="in" filter="fade">
                                      <p:cBhvr>
                                        <p:cTn id="14" dur="1000"/>
                                        <p:tgtEl>
                                          <p:spTgt spid="3">
                                            <p:txEl>
                                              <p:pRg st="0" end="0"/>
                                            </p:txEl>
                                          </p:spTgt>
                                        </p:tgtEl>
                                      </p:cBhvr>
                                    </p:animEffect>
                                  </p:childTnLst>
                                </p:cTn>
                              </p:par>
                            </p:childTnLst>
                          </p:cTn>
                        </p:par>
                        <p:par>
                          <p:cTn id="15" fill="hold">
                            <p:stCondLst>
                              <p:cond delay="1500"/>
                            </p:stCondLst>
                            <p:childTnLst>
                              <p:par>
                                <p:cTn id="16" presetID="30"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800" decel="100000"/>
                                        <p:tgtEl>
                                          <p:spTgt spid="3">
                                            <p:txEl>
                                              <p:pRg st="1" end="1"/>
                                            </p:txEl>
                                          </p:spTgt>
                                        </p:tgtEl>
                                      </p:cBhvr>
                                    </p:animEffect>
                                    <p:anim calcmode="lin" valueType="num">
                                      <p:cBhvr>
                                        <p:cTn id="19"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0"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1"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C85A553-6596-4E54-8FAD-F41926DB8778}" type="slidenum">
              <a:rPr lang="en-US"/>
              <a:pPr>
                <a:defRPr/>
              </a:pPr>
              <a:t>27</a:t>
            </a:fld>
            <a:endParaRPr lang="en-US"/>
          </a:p>
        </p:txBody>
      </p:sp>
      <p:sp>
        <p:nvSpPr>
          <p:cNvPr id="5" name="Content Placeholder 2"/>
          <p:cNvSpPr>
            <a:spLocks noGrp="1"/>
          </p:cNvSpPr>
          <p:nvPr>
            <p:ph idx="1"/>
          </p:nvPr>
        </p:nvSpPr>
        <p:spPr>
          <a:xfrm>
            <a:off x="457200" y="838200"/>
            <a:ext cx="8229600" cy="5486400"/>
          </a:xfrm>
        </p:spPr>
        <p:txBody>
          <a:bodyPr>
            <a:normAutofit fontScale="92500"/>
          </a:bodyPr>
          <a:lstStyle/>
          <a:p>
            <a:pPr marL="0" indent="0" algn="just" eaLnBrk="1" fontAlgn="auto" hangingPunct="1">
              <a:spcAft>
                <a:spcPts val="0"/>
              </a:spcAft>
              <a:buClr>
                <a:schemeClr val="accent3"/>
              </a:buClr>
              <a:buFont typeface="Wingdings 2"/>
              <a:buNone/>
              <a:defRPr/>
            </a:pPr>
            <a:r>
              <a:rPr lang="en-US" dirty="0" smtClean="0">
                <a:latin typeface="Arial" pitchFamily="34" charset="0"/>
                <a:cs typeface="Arial" pitchFamily="34" charset="0"/>
              </a:rPr>
              <a:t>	The </a:t>
            </a:r>
            <a:r>
              <a:rPr lang="en-US" dirty="0">
                <a:latin typeface="Arial" pitchFamily="34" charset="0"/>
                <a:cs typeface="Arial" pitchFamily="34" charset="0"/>
              </a:rPr>
              <a:t>Prophet </a:t>
            </a:r>
            <a:r>
              <a:rPr lang="en-US" dirty="0" smtClean="0">
                <a:latin typeface="Arial" pitchFamily="34" charset="0"/>
                <a:cs typeface="Arial" pitchFamily="34" charset="0"/>
              </a:rPr>
              <a:t>(</a:t>
            </a:r>
            <a:r>
              <a:rPr lang="en-MY" dirty="0" smtClean="0">
                <a:latin typeface="Arial" pitchFamily="34" charset="0"/>
                <a:cs typeface="Arial" pitchFamily="34" charset="0"/>
              </a:rPr>
              <a:t>S.A.W</a:t>
            </a:r>
            <a:r>
              <a:rPr lang="en-US" dirty="0">
                <a:latin typeface="Arial" pitchFamily="34" charset="0"/>
                <a:cs typeface="Arial" pitchFamily="34" charset="0"/>
              </a:rPr>
              <a:t>) used to urge his Companions to strike the proper balance between their religiosity and their worldly affairs, and between the legitimate pleasure of the body and the felicity of the spirit. Whenever he came to know that some of them were showing an excessiveness in one direction, he would, with his wisdom put them back on the evenly balanced path. Once he saw a Companion who was preoccupied with prayer, fasting and nightly vigils at the expense of his physical wellbeing, his wife and community. He said to him:</a:t>
            </a:r>
          </a:p>
          <a:p>
            <a:pPr marL="0" indent="0" algn="just" eaLnBrk="1" fontAlgn="auto" hangingPunct="1">
              <a:spcAft>
                <a:spcPts val="0"/>
              </a:spcAft>
              <a:buClr>
                <a:schemeClr val="accent3"/>
              </a:buClr>
              <a:buFont typeface="Wingdings 2"/>
              <a:buNone/>
              <a:defRPr/>
            </a:pPr>
            <a:r>
              <a:rPr lang="en-US" dirty="0" smtClean="0">
                <a:latin typeface="Arial" pitchFamily="34" charset="0"/>
                <a:cs typeface="Arial" pitchFamily="34" charset="0"/>
              </a:rPr>
              <a:t>	</a:t>
            </a:r>
            <a:r>
              <a:rPr lang="en-US" i="1" dirty="0" smtClean="0">
                <a:solidFill>
                  <a:srgbClr val="FF6600"/>
                </a:solidFill>
                <a:latin typeface="Arial" pitchFamily="34" charset="0"/>
                <a:cs typeface="Arial" pitchFamily="34" charset="0"/>
              </a:rPr>
              <a:t>Verily</a:t>
            </a:r>
            <a:r>
              <a:rPr lang="en-US" i="1" dirty="0">
                <a:solidFill>
                  <a:srgbClr val="FF6600"/>
                </a:solidFill>
                <a:latin typeface="Arial" pitchFamily="34" charset="0"/>
                <a:cs typeface="Arial" pitchFamily="34" charset="0"/>
              </a:rPr>
              <a:t>, your body has a right on you, and your wife </a:t>
            </a:r>
            <a:r>
              <a:rPr lang="en-US" i="1" dirty="0" smtClean="0">
                <a:solidFill>
                  <a:srgbClr val="FF6600"/>
                </a:solidFill>
                <a:latin typeface="Arial" pitchFamily="34" charset="0"/>
                <a:cs typeface="Arial" pitchFamily="34" charset="0"/>
              </a:rPr>
              <a:t>	has </a:t>
            </a:r>
            <a:r>
              <a:rPr lang="en-US" i="1" dirty="0">
                <a:solidFill>
                  <a:srgbClr val="FF6600"/>
                </a:solidFill>
                <a:latin typeface="Arial" pitchFamily="34" charset="0"/>
                <a:cs typeface="Arial" pitchFamily="34" charset="0"/>
              </a:rPr>
              <a:t>a right on </a:t>
            </a:r>
            <a:r>
              <a:rPr lang="en-US" i="1" dirty="0" smtClean="0">
                <a:solidFill>
                  <a:srgbClr val="FF6600"/>
                </a:solidFill>
                <a:latin typeface="Arial" pitchFamily="34" charset="0"/>
                <a:cs typeface="Arial" pitchFamily="34" charset="0"/>
              </a:rPr>
              <a:t>you, and </a:t>
            </a:r>
            <a:r>
              <a:rPr lang="en-US" i="1" dirty="0">
                <a:solidFill>
                  <a:srgbClr val="FF6600"/>
                </a:solidFill>
                <a:latin typeface="Arial" pitchFamily="34" charset="0"/>
                <a:cs typeface="Arial" pitchFamily="34" charset="0"/>
              </a:rPr>
              <a:t>your visitors and guests </a:t>
            </a:r>
            <a:r>
              <a:rPr lang="en-US" i="1" dirty="0" smtClean="0">
                <a:solidFill>
                  <a:srgbClr val="FF6600"/>
                </a:solidFill>
                <a:latin typeface="Arial" pitchFamily="34" charset="0"/>
                <a:cs typeface="Arial" pitchFamily="34" charset="0"/>
              </a:rPr>
              <a:t>	have </a:t>
            </a:r>
            <a:r>
              <a:rPr lang="en-US" i="1" dirty="0">
                <a:solidFill>
                  <a:srgbClr val="FF6600"/>
                </a:solidFill>
                <a:latin typeface="Arial" pitchFamily="34" charset="0"/>
                <a:cs typeface="Arial" pitchFamily="34" charset="0"/>
              </a:rPr>
              <a:t>a right on you. Therefore give to each </a:t>
            </a:r>
            <a:r>
              <a:rPr lang="en-US" i="1" dirty="0" smtClean="0">
                <a:solidFill>
                  <a:srgbClr val="FF6600"/>
                </a:solidFill>
                <a:latin typeface="Arial" pitchFamily="34" charset="0"/>
                <a:cs typeface="Arial" pitchFamily="34" charset="0"/>
              </a:rPr>
              <a:t>one </a:t>
            </a:r>
            <a:r>
              <a:rPr lang="en-US" i="1" dirty="0">
                <a:solidFill>
                  <a:srgbClr val="FF6600"/>
                </a:solidFill>
                <a:latin typeface="Arial" pitchFamily="34" charset="0"/>
                <a:cs typeface="Arial" pitchFamily="34" charset="0"/>
              </a:rPr>
              <a:t>that </a:t>
            </a:r>
            <a:r>
              <a:rPr lang="en-US" i="1" dirty="0" smtClean="0">
                <a:solidFill>
                  <a:srgbClr val="FF6600"/>
                </a:solidFill>
                <a:latin typeface="Arial" pitchFamily="34" charset="0"/>
                <a:cs typeface="Arial" pitchFamily="34" charset="0"/>
              </a:rPr>
              <a:t>	has </a:t>
            </a:r>
            <a:r>
              <a:rPr lang="en-US" i="1" dirty="0">
                <a:solidFill>
                  <a:srgbClr val="FF6600"/>
                </a:solidFill>
                <a:latin typeface="Arial" pitchFamily="34" charset="0"/>
                <a:cs typeface="Arial" pitchFamily="34" charset="0"/>
              </a:rPr>
              <a:t>a right upon you his/her right.</a:t>
            </a:r>
          </a:p>
          <a:p>
            <a:pPr marL="0" indent="0" algn="just" eaLnBrk="1" fontAlgn="auto" hangingPunct="1">
              <a:spcAft>
                <a:spcPts val="0"/>
              </a:spcAft>
              <a:buClr>
                <a:schemeClr val="accent3"/>
              </a:buClr>
              <a:buFont typeface="Wingdings 2"/>
              <a:buNone/>
              <a:defRPr/>
            </a:pPr>
            <a:endParaRPr lang="en-US" dirty="0">
              <a:latin typeface="Arial" pitchFamily="34" charset="0"/>
              <a:cs typeface="Arial" pitchFamily="34" charset="0"/>
            </a:endParaRPr>
          </a:p>
        </p:txBody>
      </p:sp>
      <p:sp>
        <p:nvSpPr>
          <p:cNvPr id="6" name="Rectangle 5"/>
          <p:cNvSpPr/>
          <p:nvPr/>
        </p:nvSpPr>
        <p:spPr>
          <a:xfrm>
            <a:off x="609600" y="381000"/>
            <a:ext cx="4572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i="1" dirty="0">
                <a:solidFill>
                  <a:schemeClr val="tx1"/>
                </a:solidFill>
                <a:latin typeface="Arial" pitchFamily="34" charset="0"/>
                <a:cs typeface="Arial" pitchFamily="34" charset="0"/>
              </a:rPr>
              <a:t>CONT…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Scale>
                                      <p:cBhvr>
                                        <p:cTn id="12"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xEl>
                                              <p:pRg st="0" end="0"/>
                                            </p:txEl>
                                          </p:spTgt>
                                        </p:tgtEl>
                                        <p:attrNameLst>
                                          <p:attrName>ppt_x</p:attrName>
                                          <p:attrName>ppt_y</p:attrName>
                                        </p:attrNameLst>
                                      </p:cBhvr>
                                    </p:animMotion>
                                    <p:animEffect transition="in" filter="fade">
                                      <p:cBhvr>
                                        <p:cTn id="14" dur="1000"/>
                                        <p:tgtEl>
                                          <p:spTgt spid="5">
                                            <p:txEl>
                                              <p:pRg st="0" end="0"/>
                                            </p:txEl>
                                          </p:spTgt>
                                        </p:tgtEl>
                                      </p:cBhvr>
                                    </p:animEffect>
                                  </p:childTnLst>
                                </p:cTn>
                              </p:par>
                            </p:childTnLst>
                          </p:cTn>
                        </p:par>
                        <p:par>
                          <p:cTn id="15" fill="hold">
                            <p:stCondLst>
                              <p:cond delay="1000"/>
                            </p:stCondLst>
                            <p:childTnLst>
                              <p:par>
                                <p:cTn id="16" presetID="30" presetClass="entr" presetSubtype="0" fill="hold" grpId="0"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800" decel="100000"/>
                                        <p:tgtEl>
                                          <p:spTgt spid="5">
                                            <p:txEl>
                                              <p:pRg st="1" end="1"/>
                                            </p:txEl>
                                          </p:spTgt>
                                        </p:tgtEl>
                                      </p:cBhvr>
                                    </p:animEffect>
                                    <p:anim calcmode="lin" valueType="num">
                                      <p:cBhvr>
                                        <p:cTn id="19" dur="800" decel="100000" fill="hold"/>
                                        <p:tgtEl>
                                          <p:spTgt spid="5">
                                            <p:txEl>
                                              <p:pRg st="1" end="1"/>
                                            </p:txEl>
                                          </p:spTgt>
                                        </p:tgtEl>
                                        <p:attrNameLst>
                                          <p:attrName>style.rotation</p:attrName>
                                        </p:attrNameLst>
                                      </p:cBhvr>
                                      <p:tavLst>
                                        <p:tav tm="0">
                                          <p:val>
                                            <p:fltVal val="-90"/>
                                          </p:val>
                                        </p:tav>
                                        <p:tav tm="100000">
                                          <p:val>
                                            <p:fltVal val="0"/>
                                          </p:val>
                                        </p:tav>
                                      </p:tavLst>
                                    </p:anim>
                                    <p:anim calcmode="lin" valueType="num">
                                      <p:cBhvr>
                                        <p:cTn id="20" dur="800" decel="100000" fill="hold"/>
                                        <p:tgtEl>
                                          <p:spTgt spid="5">
                                            <p:txEl>
                                              <p:pRg st="1" end="1"/>
                                            </p:txEl>
                                          </p:spTgt>
                                        </p:tgtEl>
                                        <p:attrNameLst>
                                          <p:attrName>ppt_x</p:attrName>
                                        </p:attrNameLst>
                                      </p:cBhvr>
                                      <p:tavLst>
                                        <p:tav tm="0">
                                          <p:val>
                                            <p:strVal val="#ppt_x+0.4"/>
                                          </p:val>
                                        </p:tav>
                                        <p:tav tm="100000">
                                          <p:val>
                                            <p:strVal val="#ppt_x-0.05"/>
                                          </p:val>
                                        </p:tav>
                                      </p:tavLst>
                                    </p:anim>
                                    <p:anim calcmode="lin" valueType="num">
                                      <p:cBhvr>
                                        <p:cTn id="21" dur="800" decel="100000" fill="hold"/>
                                        <p:tgtEl>
                                          <p:spTgt spid="5">
                                            <p:txEl>
                                              <p:pRg st="1" end="1"/>
                                            </p:txEl>
                                          </p:spTgt>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5">
                                            <p:txEl>
                                              <p:pRg st="1" end="1"/>
                                            </p:txEl>
                                          </p:spTgt>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5">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CF065E5-4FE9-42BA-AE9F-953C3BEED2D3}" type="slidenum">
              <a:rPr lang="en-US"/>
              <a:pPr>
                <a:defRPr/>
              </a:pPr>
              <a:t>28</a:t>
            </a:fld>
            <a:endParaRPr lang="en-US"/>
          </a:p>
        </p:txBody>
      </p:sp>
      <p:sp>
        <p:nvSpPr>
          <p:cNvPr id="5" name="Content Placeholder 2"/>
          <p:cNvSpPr>
            <a:spLocks noGrp="1"/>
          </p:cNvSpPr>
          <p:nvPr>
            <p:ph idx="1"/>
          </p:nvPr>
        </p:nvSpPr>
        <p:spPr>
          <a:xfrm>
            <a:off x="457200" y="838200"/>
            <a:ext cx="8229600" cy="5486400"/>
          </a:xfrm>
        </p:spPr>
        <p:txBody>
          <a:bodyPr>
            <a:normAutofit lnSpcReduction="10000"/>
          </a:bodyPr>
          <a:lstStyle/>
          <a:p>
            <a:pPr marL="0" indent="0" algn="just" eaLnBrk="1" fontAlgn="auto" hangingPunct="1">
              <a:spcAft>
                <a:spcPts val="0"/>
              </a:spcAft>
              <a:buClr>
                <a:schemeClr val="accent3"/>
              </a:buClr>
              <a:buFont typeface="Wingdings 2"/>
              <a:buNone/>
              <a:defRPr/>
            </a:pPr>
            <a:r>
              <a:rPr lang="en-MY" dirty="0" smtClean="0">
                <a:latin typeface="Arial" pitchFamily="34" charset="0"/>
                <a:cs typeface="Arial" pitchFamily="34" charset="0"/>
              </a:rPr>
              <a:t>	However</a:t>
            </a:r>
            <a:r>
              <a:rPr lang="en-MY" dirty="0">
                <a:latin typeface="Arial" pitchFamily="34" charset="0"/>
                <a:cs typeface="Arial" pitchFamily="34" charset="0"/>
              </a:rPr>
              <a:t>, when he witnessed some of the Companions enthusiastically waiting and desiring to get a share of the booty brought back by </a:t>
            </a:r>
            <a:r>
              <a:rPr lang="en-MY" dirty="0" smtClean="0">
                <a:latin typeface="Arial" pitchFamily="34" charset="0"/>
                <a:cs typeface="Arial" pitchFamily="34" charset="0"/>
              </a:rPr>
              <a:t>Abu </a:t>
            </a:r>
            <a:r>
              <a:rPr lang="en-MY" dirty="0">
                <a:latin typeface="Arial" pitchFamily="34" charset="0"/>
                <a:cs typeface="Arial" pitchFamily="34" charset="0"/>
              </a:rPr>
              <a:t>`</a:t>
            </a:r>
            <a:r>
              <a:rPr lang="en-MY" dirty="0" err="1" smtClean="0">
                <a:latin typeface="Arial" pitchFamily="34" charset="0"/>
                <a:cs typeface="Arial" pitchFamily="34" charset="0"/>
              </a:rPr>
              <a:t>Ubaidah</a:t>
            </a:r>
            <a:r>
              <a:rPr lang="en-MY" dirty="0" smtClean="0">
                <a:latin typeface="Arial" pitchFamily="34" charset="0"/>
                <a:cs typeface="Arial" pitchFamily="34" charset="0"/>
              </a:rPr>
              <a:t> </a:t>
            </a:r>
            <a:r>
              <a:rPr lang="en-MY" dirty="0">
                <a:latin typeface="Arial" pitchFamily="34" charset="0"/>
                <a:cs typeface="Arial" pitchFamily="34" charset="0"/>
              </a:rPr>
              <a:t>from al-Bahrain, he seized the opportunity to warn them of the “temptation of this world” (</a:t>
            </a:r>
            <a:r>
              <a:rPr lang="en-MY" i="1" dirty="0" err="1">
                <a:latin typeface="Arial" pitchFamily="34" charset="0"/>
                <a:cs typeface="Arial" pitchFamily="34" charset="0"/>
              </a:rPr>
              <a:t>fitnat</a:t>
            </a:r>
            <a:r>
              <a:rPr lang="en-MY" i="1" dirty="0">
                <a:latin typeface="Arial" pitchFamily="34" charset="0"/>
                <a:cs typeface="Arial" pitchFamily="34" charset="0"/>
              </a:rPr>
              <a:t> </a:t>
            </a:r>
            <a:r>
              <a:rPr lang="en-MY" i="1" dirty="0" smtClean="0">
                <a:latin typeface="Arial" pitchFamily="34" charset="0"/>
                <a:cs typeface="Arial" pitchFamily="34" charset="0"/>
              </a:rPr>
              <a:t>al-</a:t>
            </a:r>
            <a:r>
              <a:rPr lang="en-MY" i="1" dirty="0" err="1" smtClean="0">
                <a:latin typeface="Arial" pitchFamily="34" charset="0"/>
                <a:cs typeface="Arial" pitchFamily="34" charset="0"/>
              </a:rPr>
              <a:t>dunya</a:t>
            </a:r>
            <a:r>
              <a:rPr lang="en-MY" dirty="0" smtClean="0">
                <a:latin typeface="Arial" pitchFamily="34" charset="0"/>
                <a:cs typeface="Arial" pitchFamily="34" charset="0"/>
              </a:rPr>
              <a:t>) </a:t>
            </a:r>
            <a:r>
              <a:rPr lang="en-MY" dirty="0">
                <a:latin typeface="Arial" pitchFamily="34" charset="0"/>
                <a:cs typeface="Arial" pitchFamily="34" charset="0"/>
              </a:rPr>
              <a:t>and its deceptions and illusions (</a:t>
            </a:r>
            <a:r>
              <a:rPr lang="en-MY" i="1" dirty="0" smtClean="0">
                <a:latin typeface="Arial" pitchFamily="34" charset="0"/>
                <a:cs typeface="Arial" pitchFamily="34" charset="0"/>
              </a:rPr>
              <a:t>al-</a:t>
            </a:r>
            <a:r>
              <a:rPr lang="en-MY" i="1" dirty="0" err="1" smtClean="0">
                <a:latin typeface="Arial" pitchFamily="34" charset="0"/>
                <a:cs typeface="Arial" pitchFamily="34" charset="0"/>
              </a:rPr>
              <a:t>ghurur</a:t>
            </a:r>
            <a:r>
              <a:rPr lang="en-MY" dirty="0">
                <a:latin typeface="Arial" pitchFamily="34" charset="0"/>
                <a:cs typeface="Arial" pitchFamily="34" charset="0"/>
              </a:rPr>
              <a:t>), saying: </a:t>
            </a:r>
            <a:endParaRPr lang="en-US" dirty="0">
              <a:latin typeface="Arial" pitchFamily="34" charset="0"/>
              <a:cs typeface="Arial" pitchFamily="34" charset="0"/>
            </a:endParaRPr>
          </a:p>
          <a:p>
            <a:pPr marL="0" indent="0" algn="just" eaLnBrk="1" fontAlgn="auto" hangingPunct="1">
              <a:spcAft>
                <a:spcPts val="0"/>
              </a:spcAft>
              <a:buClr>
                <a:schemeClr val="accent3"/>
              </a:buClr>
              <a:buFont typeface="Wingdings 2"/>
              <a:buNone/>
              <a:defRPr/>
            </a:pPr>
            <a:r>
              <a:rPr lang="en-MY" dirty="0" smtClean="0">
                <a:latin typeface="Arial" pitchFamily="34" charset="0"/>
                <a:cs typeface="Arial" pitchFamily="34" charset="0"/>
              </a:rPr>
              <a:t>	</a:t>
            </a:r>
            <a:r>
              <a:rPr lang="en-MY" i="1" dirty="0" smtClean="0">
                <a:solidFill>
                  <a:srgbClr val="FF0000"/>
                </a:solidFill>
                <a:latin typeface="Arial" pitchFamily="34" charset="0"/>
                <a:cs typeface="Arial" pitchFamily="34" charset="0"/>
              </a:rPr>
              <a:t>Rejoice </a:t>
            </a:r>
            <a:r>
              <a:rPr lang="en-MY" i="1" dirty="0">
                <a:solidFill>
                  <a:srgbClr val="FF0000"/>
                </a:solidFill>
                <a:latin typeface="Arial" pitchFamily="34" charset="0"/>
                <a:cs typeface="Arial" pitchFamily="34" charset="0"/>
              </a:rPr>
              <a:t>(for a while) and become weary (after </a:t>
            </a:r>
            <a:r>
              <a:rPr lang="en-MY" i="1" dirty="0" smtClean="0">
                <a:solidFill>
                  <a:srgbClr val="FF0000"/>
                </a:solidFill>
                <a:latin typeface="Arial" pitchFamily="34" charset="0"/>
                <a:cs typeface="Arial" pitchFamily="34" charset="0"/>
              </a:rPr>
              <a:t>	that</a:t>
            </a:r>
            <a:r>
              <a:rPr lang="en-MY" i="1" dirty="0">
                <a:solidFill>
                  <a:srgbClr val="FF0000"/>
                </a:solidFill>
                <a:latin typeface="Arial" pitchFamily="34" charset="0"/>
                <a:cs typeface="Arial" pitchFamily="34" charset="0"/>
              </a:rPr>
              <a:t>). By </a:t>
            </a:r>
            <a:r>
              <a:rPr lang="en-MY" i="1" dirty="0" smtClean="0">
                <a:solidFill>
                  <a:srgbClr val="FF0000"/>
                </a:solidFill>
                <a:latin typeface="Arial" pitchFamily="34" charset="0"/>
                <a:cs typeface="Arial" pitchFamily="34" charset="0"/>
              </a:rPr>
              <a:t>Allah</a:t>
            </a:r>
            <a:r>
              <a:rPr lang="en-MY" i="1" dirty="0">
                <a:solidFill>
                  <a:srgbClr val="FF0000"/>
                </a:solidFill>
                <a:latin typeface="Arial" pitchFamily="34" charset="0"/>
                <a:cs typeface="Arial" pitchFamily="34" charset="0"/>
              </a:rPr>
              <a:t>, it is not </a:t>
            </a:r>
            <a:r>
              <a:rPr lang="en-MY" i="1" dirty="0" smtClean="0">
                <a:solidFill>
                  <a:srgbClr val="FF0000"/>
                </a:solidFill>
                <a:latin typeface="Arial" pitchFamily="34" charset="0"/>
                <a:cs typeface="Arial" pitchFamily="34" charset="0"/>
              </a:rPr>
              <a:t>poverty </a:t>
            </a:r>
            <a:r>
              <a:rPr lang="en-MY" i="1" dirty="0">
                <a:solidFill>
                  <a:srgbClr val="FF0000"/>
                </a:solidFill>
                <a:latin typeface="Arial" pitchFamily="34" charset="0"/>
                <a:cs typeface="Arial" pitchFamily="34" charset="0"/>
              </a:rPr>
              <a:t>that I am afraid </a:t>
            </a:r>
            <a:r>
              <a:rPr lang="en-MY" i="1" dirty="0" smtClean="0">
                <a:solidFill>
                  <a:srgbClr val="FF0000"/>
                </a:solidFill>
                <a:latin typeface="Arial" pitchFamily="34" charset="0"/>
                <a:cs typeface="Arial" pitchFamily="34" charset="0"/>
              </a:rPr>
              <a:t>	for </a:t>
            </a:r>
            <a:r>
              <a:rPr lang="en-MY" i="1" dirty="0">
                <a:solidFill>
                  <a:srgbClr val="FF0000"/>
                </a:solidFill>
                <a:latin typeface="Arial" pitchFamily="34" charset="0"/>
                <a:cs typeface="Arial" pitchFamily="34" charset="0"/>
              </a:rPr>
              <a:t>you: I am afraid that material wealth (al-	</a:t>
            </a:r>
            <a:r>
              <a:rPr lang="en-MY" i="1" dirty="0" err="1" smtClean="0">
                <a:solidFill>
                  <a:srgbClr val="FF0000"/>
                </a:solidFill>
                <a:latin typeface="Arial" pitchFamily="34" charset="0"/>
                <a:cs typeface="Arial" pitchFamily="34" charset="0"/>
              </a:rPr>
              <a:t>dunya</a:t>
            </a:r>
            <a:r>
              <a:rPr lang="en-MY" i="1" dirty="0" smtClean="0">
                <a:solidFill>
                  <a:srgbClr val="FF0000"/>
                </a:solidFill>
                <a:latin typeface="Arial" pitchFamily="34" charset="0"/>
                <a:cs typeface="Arial" pitchFamily="34" charset="0"/>
              </a:rPr>
              <a:t>) </a:t>
            </a:r>
            <a:r>
              <a:rPr lang="en-MY" i="1" dirty="0">
                <a:solidFill>
                  <a:srgbClr val="FF0000"/>
                </a:solidFill>
                <a:latin typeface="Arial" pitchFamily="34" charset="0"/>
                <a:cs typeface="Arial" pitchFamily="34" charset="0"/>
              </a:rPr>
              <a:t>would be spread over you abundantly as </a:t>
            </a:r>
            <a:r>
              <a:rPr lang="en-MY" i="1" dirty="0" smtClean="0">
                <a:solidFill>
                  <a:srgbClr val="FF0000"/>
                </a:solidFill>
                <a:latin typeface="Arial" pitchFamily="34" charset="0"/>
                <a:cs typeface="Arial" pitchFamily="34" charset="0"/>
              </a:rPr>
              <a:t>	it spread </a:t>
            </a:r>
            <a:r>
              <a:rPr lang="en-MY" i="1" dirty="0">
                <a:solidFill>
                  <a:srgbClr val="FF0000"/>
                </a:solidFill>
                <a:latin typeface="Arial" pitchFamily="34" charset="0"/>
                <a:cs typeface="Arial" pitchFamily="34" charset="0"/>
              </a:rPr>
              <a:t>over those </a:t>
            </a:r>
            <a:r>
              <a:rPr lang="en-MY" i="1" dirty="0" smtClean="0">
                <a:solidFill>
                  <a:srgbClr val="FF0000"/>
                </a:solidFill>
                <a:latin typeface="Arial" pitchFamily="34" charset="0"/>
                <a:cs typeface="Arial" pitchFamily="34" charset="0"/>
              </a:rPr>
              <a:t>before </a:t>
            </a:r>
            <a:r>
              <a:rPr lang="en-MY" i="1" dirty="0">
                <a:solidFill>
                  <a:srgbClr val="FF0000"/>
                </a:solidFill>
                <a:latin typeface="Arial" pitchFamily="34" charset="0"/>
                <a:cs typeface="Arial" pitchFamily="34" charset="0"/>
              </a:rPr>
              <a:t>you. </a:t>
            </a:r>
            <a:endParaRPr lang="en-MY" i="1" dirty="0" smtClean="0">
              <a:solidFill>
                <a:srgbClr val="FF0000"/>
              </a:solidFill>
              <a:latin typeface="Arial" pitchFamily="34" charset="0"/>
              <a:cs typeface="Arial" pitchFamily="34" charset="0"/>
            </a:endParaRPr>
          </a:p>
          <a:p>
            <a:pPr marL="0" indent="0" algn="just" eaLnBrk="1" fontAlgn="auto" hangingPunct="1">
              <a:spcAft>
                <a:spcPts val="0"/>
              </a:spcAft>
              <a:buClr>
                <a:schemeClr val="accent3"/>
              </a:buClr>
              <a:buFont typeface="Wingdings 2"/>
              <a:buNone/>
              <a:defRPr/>
            </a:pPr>
            <a:r>
              <a:rPr lang="en-MY" i="1" smtClean="0">
                <a:solidFill>
                  <a:srgbClr val="FF0000"/>
                </a:solidFill>
                <a:latin typeface="Arial" pitchFamily="34" charset="0"/>
                <a:cs typeface="Arial" pitchFamily="34" charset="0"/>
              </a:rPr>
              <a:t>	Then </a:t>
            </a:r>
            <a:r>
              <a:rPr lang="en-MY" i="1" dirty="0">
                <a:solidFill>
                  <a:srgbClr val="FF0000"/>
                </a:solidFill>
                <a:latin typeface="Arial" pitchFamily="34" charset="0"/>
                <a:cs typeface="Arial" pitchFamily="34" charset="0"/>
              </a:rPr>
              <a:t>you </a:t>
            </a:r>
            <a:r>
              <a:rPr lang="en-MY" i="1">
                <a:solidFill>
                  <a:srgbClr val="FF0000"/>
                </a:solidFill>
                <a:latin typeface="Arial" pitchFamily="34" charset="0"/>
                <a:cs typeface="Arial" pitchFamily="34" charset="0"/>
              </a:rPr>
              <a:t>will </a:t>
            </a:r>
            <a:r>
              <a:rPr lang="en-MY" i="1" smtClean="0">
                <a:solidFill>
                  <a:srgbClr val="FF0000"/>
                </a:solidFill>
                <a:latin typeface="Arial" pitchFamily="34" charset="0"/>
                <a:cs typeface="Arial" pitchFamily="34" charset="0"/>
              </a:rPr>
              <a:t>be </a:t>
            </a:r>
            <a:r>
              <a:rPr lang="en-MY" i="1" dirty="0" smtClean="0">
                <a:solidFill>
                  <a:srgbClr val="FF0000"/>
                </a:solidFill>
                <a:latin typeface="Arial" pitchFamily="34" charset="0"/>
                <a:cs typeface="Arial" pitchFamily="34" charset="0"/>
              </a:rPr>
              <a:t>competing </a:t>
            </a:r>
            <a:r>
              <a:rPr lang="en-MY" i="1" dirty="0">
                <a:solidFill>
                  <a:srgbClr val="FF0000"/>
                </a:solidFill>
                <a:latin typeface="Arial" pitchFamily="34" charset="0"/>
                <a:cs typeface="Arial" pitchFamily="34" charset="0"/>
              </a:rPr>
              <a:t>with one another </a:t>
            </a:r>
            <a:r>
              <a:rPr lang="en-MY" i="1">
                <a:solidFill>
                  <a:srgbClr val="FF0000"/>
                </a:solidFill>
                <a:latin typeface="Arial" pitchFamily="34" charset="0"/>
                <a:cs typeface="Arial" pitchFamily="34" charset="0"/>
              </a:rPr>
              <a:t>for </a:t>
            </a:r>
            <a:r>
              <a:rPr lang="en-MY" i="1" smtClean="0">
                <a:solidFill>
                  <a:srgbClr val="FF0000"/>
                </a:solidFill>
                <a:latin typeface="Arial" pitchFamily="34" charset="0"/>
                <a:cs typeface="Arial" pitchFamily="34" charset="0"/>
              </a:rPr>
              <a:t>	it </a:t>
            </a:r>
            <a:r>
              <a:rPr lang="en-MY" i="1" dirty="0">
                <a:solidFill>
                  <a:srgbClr val="FF0000"/>
                </a:solidFill>
                <a:latin typeface="Arial" pitchFamily="34" charset="0"/>
                <a:cs typeface="Arial" pitchFamily="34" charset="0"/>
              </a:rPr>
              <a:t>as </a:t>
            </a:r>
            <a:r>
              <a:rPr lang="en-MY" i="1">
                <a:solidFill>
                  <a:srgbClr val="FF0000"/>
                </a:solidFill>
                <a:latin typeface="Arial" pitchFamily="34" charset="0"/>
                <a:cs typeface="Arial" pitchFamily="34" charset="0"/>
              </a:rPr>
              <a:t>they </a:t>
            </a:r>
            <a:r>
              <a:rPr lang="en-MY" i="1" smtClean="0">
                <a:solidFill>
                  <a:srgbClr val="FF0000"/>
                </a:solidFill>
                <a:latin typeface="Arial" pitchFamily="34" charset="0"/>
                <a:cs typeface="Arial" pitchFamily="34" charset="0"/>
              </a:rPr>
              <a:t>had competed </a:t>
            </a:r>
            <a:r>
              <a:rPr lang="en-MY" i="1" dirty="0">
                <a:solidFill>
                  <a:srgbClr val="FF0000"/>
                </a:solidFill>
                <a:latin typeface="Arial" pitchFamily="34" charset="0"/>
                <a:cs typeface="Arial" pitchFamily="34" charset="0"/>
              </a:rPr>
              <a:t>for it, and then it </a:t>
            </a:r>
            <a:r>
              <a:rPr lang="en-MY" i="1">
                <a:solidFill>
                  <a:srgbClr val="FF0000"/>
                </a:solidFill>
                <a:latin typeface="Arial" pitchFamily="34" charset="0"/>
                <a:cs typeface="Arial" pitchFamily="34" charset="0"/>
              </a:rPr>
              <a:t>will </a:t>
            </a:r>
            <a:r>
              <a:rPr lang="en-MY" i="1" smtClean="0">
                <a:solidFill>
                  <a:srgbClr val="FF0000"/>
                </a:solidFill>
                <a:latin typeface="Arial" pitchFamily="34" charset="0"/>
                <a:cs typeface="Arial" pitchFamily="34" charset="0"/>
              </a:rPr>
              <a:t>	destroy you </a:t>
            </a:r>
            <a:r>
              <a:rPr lang="en-MY" i="1" dirty="0">
                <a:solidFill>
                  <a:srgbClr val="FF0000"/>
                </a:solidFill>
                <a:latin typeface="Arial" pitchFamily="34" charset="0"/>
                <a:cs typeface="Arial" pitchFamily="34" charset="0"/>
              </a:rPr>
              <a:t>as it </a:t>
            </a:r>
            <a:r>
              <a:rPr lang="en-MY" i="1" dirty="0" smtClean="0">
                <a:solidFill>
                  <a:srgbClr val="FF0000"/>
                </a:solidFill>
                <a:latin typeface="Arial" pitchFamily="34" charset="0"/>
                <a:cs typeface="Arial" pitchFamily="34" charset="0"/>
              </a:rPr>
              <a:t>had </a:t>
            </a:r>
            <a:r>
              <a:rPr lang="en-MY" i="1" dirty="0">
                <a:solidFill>
                  <a:srgbClr val="FF0000"/>
                </a:solidFill>
                <a:latin typeface="Arial" pitchFamily="34" charset="0"/>
                <a:cs typeface="Arial" pitchFamily="34" charset="0"/>
              </a:rPr>
              <a:t>destroyed </a:t>
            </a:r>
            <a:r>
              <a:rPr lang="en-MY" i="1" dirty="0" smtClean="0">
                <a:solidFill>
                  <a:srgbClr val="FF0000"/>
                </a:solidFill>
                <a:latin typeface="Arial" pitchFamily="34" charset="0"/>
                <a:cs typeface="Arial" pitchFamily="34" charset="0"/>
              </a:rPr>
              <a:t>them.</a:t>
            </a:r>
            <a:endParaRPr lang="en-US" i="1" dirty="0">
              <a:solidFill>
                <a:srgbClr val="FF0000"/>
              </a:solidFill>
              <a:latin typeface="Arial" pitchFamily="34" charset="0"/>
              <a:cs typeface="Arial" pitchFamily="34" charset="0"/>
            </a:endParaRPr>
          </a:p>
        </p:txBody>
      </p:sp>
      <p:sp>
        <p:nvSpPr>
          <p:cNvPr id="6" name="Rectangle 5"/>
          <p:cNvSpPr/>
          <p:nvPr/>
        </p:nvSpPr>
        <p:spPr>
          <a:xfrm>
            <a:off x="533400" y="381000"/>
            <a:ext cx="4572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i="1" dirty="0">
                <a:solidFill>
                  <a:schemeClr val="tx1"/>
                </a:solidFill>
                <a:latin typeface="Arial" pitchFamily="34" charset="0"/>
                <a:cs typeface="Arial" pitchFamily="34" charset="0"/>
              </a:rPr>
              <a:t>CONT…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Scale>
                                      <p:cBhvr>
                                        <p:cTn id="12"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xEl>
                                              <p:pRg st="0" end="0"/>
                                            </p:txEl>
                                          </p:spTgt>
                                        </p:tgtEl>
                                        <p:attrNameLst>
                                          <p:attrName>ppt_x</p:attrName>
                                          <p:attrName>ppt_y</p:attrName>
                                        </p:attrNameLst>
                                      </p:cBhvr>
                                    </p:animMotion>
                                    <p:animEffect transition="in" filter="fade">
                                      <p:cBhvr>
                                        <p:cTn id="14" dur="1000"/>
                                        <p:tgtEl>
                                          <p:spTgt spid="5">
                                            <p:txEl>
                                              <p:pRg st="0" end="0"/>
                                            </p:txEl>
                                          </p:spTgt>
                                        </p:tgtEl>
                                      </p:cBhvr>
                                    </p:animEffect>
                                  </p:childTnLst>
                                </p:cTn>
                              </p:par>
                            </p:childTnLst>
                          </p:cTn>
                        </p:par>
                        <p:par>
                          <p:cTn id="15" fill="hold">
                            <p:stCondLst>
                              <p:cond delay="1000"/>
                            </p:stCondLst>
                            <p:childTnLst>
                              <p:par>
                                <p:cTn id="16" presetID="52" presetClass="entr" presetSubtype="0" fill="hold" grpId="0"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Scale>
                                      <p:cBhvr>
                                        <p:cTn id="18" dur="1000" decel="50000" fill="hold">
                                          <p:stCondLst>
                                            <p:cond delay="0"/>
                                          </p:stCondLst>
                                        </p:cTn>
                                        <p:tgtEl>
                                          <p:spTgt spid="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5">
                                            <p:txEl>
                                              <p:pRg st="1" end="1"/>
                                            </p:txEl>
                                          </p:spTgt>
                                        </p:tgtEl>
                                        <p:attrNameLst>
                                          <p:attrName>ppt_x</p:attrName>
                                          <p:attrName>ppt_y</p:attrName>
                                        </p:attrNameLst>
                                      </p:cBhvr>
                                    </p:animMotion>
                                    <p:animEffect transition="in" filter="fade">
                                      <p:cBhvr>
                                        <p:cTn id="20" dur="1000"/>
                                        <p:tgtEl>
                                          <p:spTgt spid="5">
                                            <p:txEl>
                                              <p:pRg st="1" end="1"/>
                                            </p:txEl>
                                          </p:spTgt>
                                        </p:tgtEl>
                                      </p:cBhvr>
                                    </p:animEffect>
                                  </p:childTnLst>
                                </p:cTn>
                              </p:par>
                            </p:childTnLst>
                          </p:cTn>
                        </p:par>
                        <p:par>
                          <p:cTn id="21" fill="hold">
                            <p:stCondLst>
                              <p:cond delay="2000"/>
                            </p:stCondLst>
                            <p:childTnLst>
                              <p:par>
                                <p:cTn id="22" presetID="52" presetClass="entr" presetSubtype="0" fill="hold" grpId="0" nodeType="after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Scale>
                                      <p:cBhvr>
                                        <p:cTn id="24" dur="1000" decel="50000" fill="hold">
                                          <p:stCondLst>
                                            <p:cond delay="0"/>
                                          </p:stCondLst>
                                        </p:cTn>
                                        <p:tgtEl>
                                          <p:spTgt spid="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5">
                                            <p:txEl>
                                              <p:pRg st="2" end="2"/>
                                            </p:txEl>
                                          </p:spTgt>
                                        </p:tgtEl>
                                        <p:attrNameLst>
                                          <p:attrName>ppt_x</p:attrName>
                                          <p:attrName>ppt_y</p:attrName>
                                        </p:attrNameLst>
                                      </p:cBhvr>
                                    </p:animMotion>
                                    <p:animEffect transition="in" filter="fade">
                                      <p:cBhvr>
                                        <p:cTn id="26"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endParaRPr lang="en-US" smtClean="0"/>
          </a:p>
        </p:txBody>
      </p:sp>
      <p:pic>
        <p:nvPicPr>
          <p:cNvPr id="30723" name="Content Placeholder 4" descr="island1.jpg"/>
          <p:cNvPicPr>
            <a:picLocks noGrp="1" noChangeAspect="1"/>
          </p:cNvPicPr>
          <p:nvPr>
            <p:ph idx="1"/>
          </p:nvPr>
        </p:nvPicPr>
        <p:blipFill>
          <a:blip r:embed="rId2" cstate="print"/>
          <a:srcRect/>
          <a:stretch>
            <a:fillRect/>
          </a:stretch>
        </p:blipFill>
        <p:spPr>
          <a:xfrm>
            <a:off x="0" y="0"/>
            <a:ext cx="9144000" cy="6858000"/>
          </a:xfrm>
        </p:spPr>
      </p:pic>
      <p:sp>
        <p:nvSpPr>
          <p:cNvPr id="4" name="Slide Number Placeholder 3"/>
          <p:cNvSpPr>
            <a:spLocks noGrp="1"/>
          </p:cNvSpPr>
          <p:nvPr>
            <p:ph type="sldNum" sz="quarter" idx="12"/>
          </p:nvPr>
        </p:nvSpPr>
        <p:spPr/>
        <p:txBody>
          <a:bodyPr/>
          <a:lstStyle/>
          <a:p>
            <a:pPr>
              <a:defRPr/>
            </a:pPr>
            <a:fld id="{980F7F7E-8DC6-436E-8E8D-EB1E83F60169}" type="slidenum">
              <a:rPr lang="en-US"/>
              <a:pPr>
                <a:defRPr/>
              </a:pPr>
              <a:t>29</a:t>
            </a:fld>
            <a:endParaRPr lang="en-US"/>
          </a:p>
        </p:txBody>
      </p:sp>
      <p:sp>
        <p:nvSpPr>
          <p:cNvPr id="6" name="Rectangle 5"/>
          <p:cNvSpPr/>
          <p:nvPr/>
        </p:nvSpPr>
        <p:spPr>
          <a:xfrm>
            <a:off x="990600" y="5181600"/>
            <a:ext cx="75438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tx1"/>
                </a:solidFill>
                <a:latin typeface="Arial" pitchFamily="34" charset="0"/>
                <a:cs typeface="Arial" pitchFamily="34" charset="0"/>
              </a:rPr>
              <a:t>THE MUSLIM-MALAY PEOPLE IN SOUTHEAST ASIA AS AN EXAMPLE</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389437"/>
          </a:xfrm>
        </p:spPr>
        <p:txBody>
          <a:bodyPr/>
          <a:lstStyle/>
          <a:p>
            <a:pPr algn="just">
              <a:buNone/>
            </a:pPr>
            <a:r>
              <a:rPr lang="en-US" dirty="0" smtClean="0"/>
              <a:t>2. At the 12th ASEAN Summit on 13th January 2007 in Cebu, the Philippines the Leaders, affirming their strong commitment to accelerate the establishment of the ASEAN Community by 2015, signed the Cebu Declaration on the Acceleration of an ASEAN Community by 2015.</a:t>
            </a:r>
          </a:p>
          <a:p>
            <a:pPr algn="just">
              <a:buNone/>
            </a:pPr>
            <a:endParaRPr lang="en-US" dirty="0" smtClean="0"/>
          </a:p>
          <a:p>
            <a:pPr algn="just">
              <a:buNone/>
            </a:pPr>
            <a:r>
              <a:rPr lang="en-US" dirty="0" smtClean="0"/>
              <a:t>3. The 13th ASEAN Summit held in Singapore on 20th November 2007, agreed to develop  an ASCC Blueprint to ensure that concrete actions are undertaken to promote the establishment of an ASEAN Socio-Cultural Community (ASCC).</a:t>
            </a:r>
          </a:p>
        </p:txBody>
      </p:sp>
      <p:sp>
        <p:nvSpPr>
          <p:cNvPr id="4" name="Slide Number Placeholder 3"/>
          <p:cNvSpPr>
            <a:spLocks noGrp="1"/>
          </p:cNvSpPr>
          <p:nvPr>
            <p:ph type="sldNum" sz="quarter" idx="12"/>
          </p:nvPr>
        </p:nvSpPr>
        <p:spPr/>
        <p:txBody>
          <a:bodyPr/>
          <a:lstStyle/>
          <a:p>
            <a:pPr>
              <a:defRPr/>
            </a:pPr>
            <a:fld id="{8F600A9E-7EF2-42AF-AD88-7402EA1D34DC}" type="slidenum">
              <a:rPr lang="en-US" smtClean="0"/>
              <a:pPr>
                <a:defRPr/>
              </a:pPr>
              <a:t>3</a:t>
            </a:fld>
            <a:endParaRPr 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C158184-B35E-4717-8165-F3E3D2778175}" type="slidenum">
              <a:rPr lang="en-US"/>
              <a:pPr>
                <a:defRPr/>
              </a:pPr>
              <a:t>30</a:t>
            </a:fld>
            <a:endParaRPr lang="en-US"/>
          </a:p>
        </p:txBody>
      </p:sp>
      <p:pic>
        <p:nvPicPr>
          <p:cNvPr id="6146" name="Picture 2" descr="C:\Documents and Settings\ISTAC\Desktop\indonesian.jpeg"/>
          <p:cNvPicPr>
            <a:picLocks noChangeAspect="1" noChangeArrowheads="1"/>
          </p:cNvPicPr>
          <p:nvPr/>
        </p:nvPicPr>
        <p:blipFill>
          <a:blip r:embed="rId2" cstate="print"/>
          <a:srcRect/>
          <a:stretch>
            <a:fillRect/>
          </a:stretch>
        </p:blipFill>
        <p:spPr bwMode="auto">
          <a:xfrm>
            <a:off x="1905000" y="2133600"/>
            <a:ext cx="4953000" cy="3200400"/>
          </a:xfrm>
          <a:prstGeom prst="rect">
            <a:avLst/>
          </a:prstGeom>
          <a:noFill/>
          <a:ln w="9525">
            <a:noFill/>
            <a:miter lim="800000"/>
            <a:headEnd/>
            <a:tailEnd/>
          </a:ln>
        </p:spPr>
      </p:pic>
      <p:sp>
        <p:nvSpPr>
          <p:cNvPr id="6" name="Rectangle 5"/>
          <p:cNvSpPr>
            <a:spLocks noChangeArrowheads="1"/>
          </p:cNvSpPr>
          <p:nvPr/>
        </p:nvSpPr>
        <p:spPr bwMode="auto">
          <a:xfrm>
            <a:off x="838200" y="731838"/>
            <a:ext cx="7620000" cy="1323975"/>
          </a:xfrm>
          <a:prstGeom prst="rect">
            <a:avLst/>
          </a:prstGeom>
          <a:noFill/>
          <a:ln w="9525">
            <a:noFill/>
            <a:miter lim="800000"/>
            <a:headEnd/>
            <a:tailEnd/>
          </a:ln>
        </p:spPr>
        <p:txBody>
          <a:bodyPr>
            <a:spAutoFit/>
          </a:bodyPr>
          <a:lstStyle/>
          <a:p>
            <a:pPr algn="ctr"/>
            <a:r>
              <a:rPr lang="en-MY" sz="2000" b="1"/>
              <a:t>Respect</a:t>
            </a:r>
            <a:br>
              <a:rPr lang="en-MY" sz="2000" b="1"/>
            </a:br>
            <a:r>
              <a:rPr lang="en-MY" sz="2000"/>
              <a:t>Muslims around the world say that the one thing the West can do to improve relations with their societies is to moderate their views toward Muslims and respect Islam.</a:t>
            </a:r>
            <a:endParaRPr lang="en-US" sz="2000"/>
          </a:p>
        </p:txBody>
      </p:sp>
      <p:sp>
        <p:nvSpPr>
          <p:cNvPr id="7" name="Title 1"/>
          <p:cNvSpPr>
            <a:spLocks noGrp="1"/>
          </p:cNvSpPr>
          <p:nvPr>
            <p:ph type="title"/>
          </p:nvPr>
        </p:nvSpPr>
        <p:spPr>
          <a:xfrm>
            <a:off x="457200" y="4876800"/>
            <a:ext cx="8153400" cy="1828800"/>
          </a:xfrm>
        </p:spPr>
        <p:txBody>
          <a:bodyPr/>
          <a:lstStyle/>
          <a:p>
            <a:pPr algn="ctr" eaLnBrk="1" hangingPunct="1"/>
            <a:r>
              <a:rPr lang="en-MY" sz="2000" smtClean="0">
                <a:latin typeface="Arial" pitchFamily="34" charset="0"/>
                <a:cs typeface="Arial" pitchFamily="34" charset="0"/>
              </a:rPr>
              <a:t>(www.gallup.com/press/104209/Who-Speaks-Islam-What-Billion-Muslims-Really-Think) </a:t>
            </a:r>
            <a:br>
              <a:rPr lang="en-MY" sz="2000" smtClean="0">
                <a:latin typeface="Arial" pitchFamily="34" charset="0"/>
                <a:cs typeface="Arial" pitchFamily="34" charset="0"/>
              </a:rPr>
            </a:br>
            <a:r>
              <a:rPr lang="en-MY" sz="2000" smtClean="0">
                <a:latin typeface="Arial" pitchFamily="34" charset="0"/>
                <a:cs typeface="Arial" pitchFamily="34" charset="0"/>
              </a:rPr>
              <a:t>-accessed 26 April 2011-</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endParaRPr lang="en-US" sz="2000" dirty="0" smtClean="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fade">
                                      <p:cBhvr>
                                        <p:cTn id="13" dur="1000"/>
                                        <p:tgtEl>
                                          <p:spTgt spid="6146"/>
                                        </p:tgtEl>
                                      </p:cBhvr>
                                    </p:animEffect>
                                    <p:anim calcmode="lin" valueType="num">
                                      <p:cBhvr>
                                        <p:cTn id="14" dur="1000" fill="hold"/>
                                        <p:tgtEl>
                                          <p:spTgt spid="6146"/>
                                        </p:tgtEl>
                                        <p:attrNameLst>
                                          <p:attrName>ppt_x</p:attrName>
                                        </p:attrNameLst>
                                      </p:cBhvr>
                                      <p:tavLst>
                                        <p:tav tm="0">
                                          <p:val>
                                            <p:strVal val="#ppt_x"/>
                                          </p:val>
                                        </p:tav>
                                        <p:tav tm="100000">
                                          <p:val>
                                            <p:strVal val="#ppt_x"/>
                                          </p:val>
                                        </p:tav>
                                      </p:tavLst>
                                    </p:anim>
                                    <p:anim calcmode="lin" valueType="num">
                                      <p:cBhvr>
                                        <p:cTn id="15" dur="1000" fill="hold"/>
                                        <p:tgtEl>
                                          <p:spTgt spid="614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Scale>
                                      <p:cBhvr>
                                        <p:cTn id="19"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500" decel="50000" fill="hold">
                                          <p:stCondLst>
                                            <p:cond delay="0"/>
                                          </p:stCondLst>
                                        </p:cTn>
                                        <p:tgtEl>
                                          <p:spTgt spid="7"/>
                                        </p:tgtEl>
                                        <p:attrNameLst>
                                          <p:attrName>ppt_x</p:attrName>
                                          <p:attrName>ppt_y</p:attrName>
                                        </p:attrNameLst>
                                      </p:cBhvr>
                                    </p:animMotion>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0600"/>
            <a:ext cx="7772400" cy="5486400"/>
          </a:xfrm>
        </p:spPr>
        <p:txBody>
          <a:bodyPr/>
          <a:lstStyle/>
          <a:p>
            <a:pPr marL="0" indent="0" algn="just" eaLnBrk="1" hangingPunct="1">
              <a:buFont typeface="Wingdings 2" pitchFamily="18" charset="2"/>
              <a:buNone/>
            </a:pPr>
            <a:r>
              <a:rPr lang="en-US" sz="2800" smtClean="0">
                <a:latin typeface="Arial" pitchFamily="34" charset="0"/>
                <a:cs typeface="Arial" pitchFamily="34" charset="0"/>
              </a:rPr>
              <a:t>What the survey does not reveal, however,  is that the Muslim communities in Southeast Asia or in the Malay-Indonesian world are, relatively speaking, among the most tolerant and accommodative Muslim communities in the world, despite the Western media’s tendency to sensationalise or exaggerate news about the incidents of Muslim violence or militant attacks. This is the view of several Western scholars and social scientists who have studied the peoples and cultures of this part of the world.   </a:t>
            </a:r>
          </a:p>
          <a:p>
            <a:pPr marL="0" indent="0" algn="just" eaLnBrk="1" hangingPunct="1">
              <a:buFont typeface="Wingdings 2" pitchFamily="18" charset="2"/>
              <a:buNone/>
            </a:pPr>
            <a:endParaRPr lang="en-US" sz="280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AEBEC6C6-D759-4AF7-8E4B-7DA58981F888}" type="slidenum">
              <a:rPr lang="en-US"/>
              <a:pPr>
                <a:defRPr/>
              </a:pPr>
              <a:t>31</a:t>
            </a:fld>
            <a:endParaRPr lang="en-US"/>
          </a:p>
        </p:txBody>
      </p:sp>
      <p:sp>
        <p:nvSpPr>
          <p:cNvPr id="5" name="Rectangle 4"/>
          <p:cNvSpPr/>
          <p:nvPr/>
        </p:nvSpPr>
        <p:spPr>
          <a:xfrm>
            <a:off x="609600" y="457200"/>
            <a:ext cx="4572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i="1" dirty="0">
                <a:solidFill>
                  <a:schemeClr val="tx1"/>
                </a:solidFill>
                <a:latin typeface="Arial" pitchFamily="34" charset="0"/>
                <a:cs typeface="Arial" pitchFamily="34" charset="0"/>
              </a:rPr>
              <a:t>CONT…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Scale>
                                      <p:cBhvr>
                                        <p:cTn id="12"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0" end="0"/>
                                            </p:txEl>
                                          </p:spTgt>
                                        </p:tgtEl>
                                        <p:attrNameLst>
                                          <p:attrName>ppt_x</p:attrName>
                                          <p:attrName>ppt_y</p:attrName>
                                        </p:attrNameLst>
                                      </p:cBhvr>
                                    </p:animMotion>
                                    <p:animEffect transition="in" filter="fade">
                                      <p:cBhvr>
                                        <p:cTn id="1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A2B7610-554B-4777-90EC-0D91DC9164E0}" type="slidenum">
              <a:rPr lang="en-US"/>
              <a:pPr>
                <a:defRPr/>
              </a:pPr>
              <a:t>32</a:t>
            </a:fld>
            <a:endParaRPr lang="en-US"/>
          </a:p>
        </p:txBody>
      </p:sp>
      <p:sp>
        <p:nvSpPr>
          <p:cNvPr id="5" name="Rectangle 4"/>
          <p:cNvSpPr>
            <a:spLocks noChangeArrowheads="1"/>
          </p:cNvSpPr>
          <p:nvPr/>
        </p:nvSpPr>
        <p:spPr bwMode="auto">
          <a:xfrm>
            <a:off x="838200" y="990600"/>
            <a:ext cx="7467600" cy="4832350"/>
          </a:xfrm>
          <a:prstGeom prst="rect">
            <a:avLst/>
          </a:prstGeom>
          <a:noFill/>
          <a:ln w="9525">
            <a:noFill/>
            <a:miter lim="800000"/>
            <a:headEnd/>
            <a:tailEnd/>
          </a:ln>
        </p:spPr>
        <p:txBody>
          <a:bodyPr>
            <a:spAutoFit/>
          </a:bodyPr>
          <a:lstStyle/>
          <a:p>
            <a:pPr algn="just"/>
            <a:r>
              <a:rPr lang="en-US" sz="2800"/>
              <a:t>If there are exceptions, as in the case of the Moros in Mindanao, in southern Phillipines, the Patani Malays of southern Thailand, or the Achehnese Indonesians in Indonesia, these are due to the long bitter history of injustice or oppression by the central government, or aggressive Christian evangelisation in Muslim dominant areas, or the infiltration by external militant elements who do not represent the wishes and aspirations of the masses or the elites. </a:t>
            </a:r>
            <a:endParaRPr lang="en-US" sz="2800">
              <a:latin typeface="Constantia" pitchFamily="18" charset="0"/>
            </a:endParaRPr>
          </a:p>
        </p:txBody>
      </p:sp>
      <p:sp>
        <p:nvSpPr>
          <p:cNvPr id="7" name="Rectangle 6"/>
          <p:cNvSpPr/>
          <p:nvPr/>
        </p:nvSpPr>
        <p:spPr>
          <a:xfrm>
            <a:off x="609600" y="457200"/>
            <a:ext cx="4572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i="1" dirty="0">
                <a:solidFill>
                  <a:schemeClr val="tx1"/>
                </a:solidFill>
                <a:latin typeface="Arial" pitchFamily="34" charset="0"/>
                <a:cs typeface="Arial" pitchFamily="34" charset="0"/>
              </a:rPr>
              <a:t>CONT…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Scale>
                                      <p:cBhvr>
                                        <p:cTn id="1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gtEl>
                                        <p:attrNameLst>
                                          <p:attrName>ppt_x</p:attrName>
                                          <p:attrName>ppt_y</p:attrName>
                                        </p:attrNameLst>
                                      </p:cBhvr>
                                    </p:animMotion>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lstStyle/>
          <a:p>
            <a:pPr marL="0" indent="0" algn="just" eaLnBrk="1" hangingPunct="1">
              <a:buFont typeface="Wingdings 2" pitchFamily="18" charset="2"/>
              <a:buNone/>
            </a:pPr>
            <a:r>
              <a:rPr lang="en-US" sz="2800" smtClean="0">
                <a:latin typeface="Arial" pitchFamily="34" charset="0"/>
                <a:cs typeface="Arial" pitchFamily="34" charset="0"/>
              </a:rPr>
              <a:t>In the Malay-Indonesian world, the Muslims have for a very long time been living together with non-Muslim minorities of various ethnic groups.  They have learned to coexist harmoniously with the “others”. They have also accepted the democratic political system adapted to local conditions, in which Islam is allowed – as in the case of Malaysia and, to a certain extent, in Indonesia – to play an important cultural and political role within the framework of the national constitution and national ideologies.  </a:t>
            </a:r>
          </a:p>
        </p:txBody>
      </p:sp>
      <p:sp>
        <p:nvSpPr>
          <p:cNvPr id="4" name="Slide Number Placeholder 3"/>
          <p:cNvSpPr>
            <a:spLocks noGrp="1"/>
          </p:cNvSpPr>
          <p:nvPr>
            <p:ph type="sldNum" sz="quarter" idx="12"/>
          </p:nvPr>
        </p:nvSpPr>
        <p:spPr/>
        <p:txBody>
          <a:bodyPr/>
          <a:lstStyle/>
          <a:p>
            <a:pPr>
              <a:defRPr/>
            </a:pPr>
            <a:fld id="{36726858-8C3E-49AF-9D56-D298BA53585E}" type="slidenum">
              <a:rPr lang="en-US"/>
              <a:pPr>
                <a:defRPr/>
              </a:pPr>
              <a:t>33</a:t>
            </a:fld>
            <a:endParaRPr lang="en-US"/>
          </a:p>
        </p:txBody>
      </p:sp>
      <p:sp>
        <p:nvSpPr>
          <p:cNvPr id="5" name="Rectangle 4"/>
          <p:cNvSpPr/>
          <p:nvPr/>
        </p:nvSpPr>
        <p:spPr>
          <a:xfrm>
            <a:off x="609600" y="457200"/>
            <a:ext cx="4572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i="1" dirty="0">
                <a:solidFill>
                  <a:schemeClr val="tx1"/>
                </a:solidFill>
                <a:latin typeface="Arial" pitchFamily="34" charset="0"/>
                <a:cs typeface="Arial" pitchFamily="34" charset="0"/>
              </a:rPr>
              <a:t>CONT…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Scale>
                                      <p:cBhvr>
                                        <p:cTn id="12"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0" end="0"/>
                                            </p:txEl>
                                          </p:spTgt>
                                        </p:tgtEl>
                                        <p:attrNameLst>
                                          <p:attrName>ppt_x</p:attrName>
                                          <p:attrName>ppt_y</p:attrName>
                                        </p:attrNameLst>
                                      </p:cBhvr>
                                    </p:animMotion>
                                    <p:animEffect transition="in" filter="fade">
                                      <p:cBhvr>
                                        <p:cTn id="1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lnSpcReduction="10000"/>
          </a:bodyPr>
          <a:lstStyle/>
          <a:p>
            <a:pPr marL="0" indent="0" algn="just" eaLnBrk="1" fontAlgn="auto" hangingPunct="1">
              <a:spcAft>
                <a:spcPts val="0"/>
              </a:spcAft>
              <a:buClr>
                <a:schemeClr val="accent3"/>
              </a:buClr>
              <a:buFont typeface="Wingdings 2"/>
              <a:buNone/>
              <a:defRPr/>
            </a:pPr>
            <a:r>
              <a:rPr lang="en-US" dirty="0">
                <a:latin typeface="Arial" pitchFamily="34" charset="0"/>
                <a:cs typeface="Arial" pitchFamily="34" charset="0"/>
              </a:rPr>
              <a:t>It should be pointed out that the idea and practice of sharing political power between Muslims and non-Muslims is the hallmark of the Muslim community of Malaysia and Indonesia, while this would be seen as a novelty or an impossibility in several Middle Eastern countries.  In the case of the secular republic of Singapore, the minority Muslim community has also learned to adjust to the </a:t>
            </a:r>
            <a:r>
              <a:rPr lang="en-US" dirty="0" err="1">
                <a:latin typeface="Arial" pitchFamily="34" charset="0"/>
                <a:cs typeface="Arial" pitchFamily="34" charset="0"/>
              </a:rPr>
              <a:t>secularising</a:t>
            </a:r>
            <a:r>
              <a:rPr lang="en-US" dirty="0">
                <a:latin typeface="Arial" pitchFamily="34" charset="0"/>
                <a:cs typeface="Arial" pitchFamily="34" charset="0"/>
              </a:rPr>
              <a:t> policies of the state, and while the religious leaders do not agree with some of the perceptions and prescriptions of the government from time to time, they have always lived and will continue to live in peace with their non-Muslim fellow citizens. </a:t>
            </a:r>
          </a:p>
        </p:txBody>
      </p:sp>
      <p:sp>
        <p:nvSpPr>
          <p:cNvPr id="4" name="Slide Number Placeholder 3"/>
          <p:cNvSpPr>
            <a:spLocks noGrp="1"/>
          </p:cNvSpPr>
          <p:nvPr>
            <p:ph type="sldNum" sz="quarter" idx="12"/>
          </p:nvPr>
        </p:nvSpPr>
        <p:spPr/>
        <p:txBody>
          <a:bodyPr/>
          <a:lstStyle/>
          <a:p>
            <a:pPr>
              <a:defRPr/>
            </a:pPr>
            <a:fld id="{52F8299C-5841-403B-867D-FE30C2B3CAA0}" type="slidenum">
              <a:rPr lang="en-US"/>
              <a:pPr>
                <a:defRPr/>
              </a:pPr>
              <a:t>34</a:t>
            </a:fld>
            <a:endParaRPr lang="en-US"/>
          </a:p>
        </p:txBody>
      </p:sp>
      <p:sp>
        <p:nvSpPr>
          <p:cNvPr id="5" name="Rectangle 4"/>
          <p:cNvSpPr/>
          <p:nvPr/>
        </p:nvSpPr>
        <p:spPr>
          <a:xfrm>
            <a:off x="609600" y="457200"/>
            <a:ext cx="4572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i="1" dirty="0">
                <a:solidFill>
                  <a:schemeClr val="tx1"/>
                </a:solidFill>
                <a:latin typeface="Arial" pitchFamily="34" charset="0"/>
                <a:cs typeface="Arial" pitchFamily="34" charset="0"/>
              </a:rPr>
              <a:t>CONT…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Scale>
                                      <p:cBhvr>
                                        <p:cTn id="12"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0" end="0"/>
                                            </p:txEl>
                                          </p:spTgt>
                                        </p:tgtEl>
                                        <p:attrNameLst>
                                          <p:attrName>ppt_x</p:attrName>
                                          <p:attrName>ppt_y</p:attrName>
                                        </p:attrNameLst>
                                      </p:cBhvr>
                                    </p:animMotion>
                                    <p:animEffect transition="in" filter="fade">
                                      <p:cBhvr>
                                        <p:cTn id="1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uddha.jpg"/>
          <p:cNvPicPr>
            <a:picLocks noGrp="1" noChangeAspect="1"/>
          </p:cNvPicPr>
          <p:nvPr>
            <p:ph idx="1"/>
          </p:nvPr>
        </p:nvPicPr>
        <p:blipFill>
          <a:blip r:embed="rId2" cstate="print"/>
          <a:srcRect/>
          <a:stretch>
            <a:fillRect/>
          </a:stretch>
        </p:blipFill>
        <p:spPr>
          <a:xfrm>
            <a:off x="542925" y="1905000"/>
            <a:ext cx="8058150" cy="4800600"/>
          </a:xfrm>
        </p:spPr>
      </p:pic>
      <p:sp>
        <p:nvSpPr>
          <p:cNvPr id="2" name="Title 1"/>
          <p:cNvSpPr>
            <a:spLocks noGrp="1"/>
          </p:cNvSpPr>
          <p:nvPr>
            <p:ph type="title"/>
          </p:nvPr>
        </p:nvSpPr>
        <p:spPr>
          <a:xfrm>
            <a:off x="152400" y="609600"/>
            <a:ext cx="8686800" cy="1295400"/>
          </a:xfrm>
        </p:spPr>
        <p:txBody>
          <a:bodyPr>
            <a:normAutofit fontScale="90000"/>
          </a:bodyPr>
          <a:lstStyle/>
          <a:p>
            <a:pPr algn="ctr" eaLnBrk="1" fontAlgn="auto" hangingPunct="1">
              <a:spcAft>
                <a:spcPts val="0"/>
              </a:spcAft>
              <a:defRPr/>
            </a:pPr>
            <a:r>
              <a:rPr lang="en-US" dirty="0" smtClean="0">
                <a:solidFill>
                  <a:srgbClr val="FF0000"/>
                </a:solidFill>
                <a:latin typeface="Monotype Corsiva" pitchFamily="66" charset="0"/>
                <a:cs typeface="Andalus" pitchFamily="2" charset="-78"/>
              </a:rPr>
              <a:t>3</a:t>
            </a:r>
            <a:r>
              <a:rPr lang="en-US" baseline="30000" dirty="0" smtClean="0">
                <a:solidFill>
                  <a:srgbClr val="FF0000"/>
                </a:solidFill>
                <a:latin typeface="Monotype Corsiva" pitchFamily="66" charset="0"/>
                <a:cs typeface="Andalus" pitchFamily="2" charset="-78"/>
              </a:rPr>
              <a:t>rd</a:t>
            </a:r>
            <a:r>
              <a:rPr lang="en-US" dirty="0" smtClean="0">
                <a:solidFill>
                  <a:srgbClr val="FF0000"/>
                </a:solidFill>
                <a:latin typeface="Monotype Corsiva" pitchFamily="66" charset="0"/>
                <a:cs typeface="Andalus" pitchFamily="2" charset="-78"/>
              </a:rPr>
              <a:t> Biggest Sleeping Buddha in S.E.ASIA </a:t>
            </a:r>
            <a:br>
              <a:rPr lang="en-US" dirty="0" smtClean="0">
                <a:solidFill>
                  <a:srgbClr val="FF0000"/>
                </a:solidFill>
                <a:latin typeface="Monotype Corsiva" pitchFamily="66" charset="0"/>
                <a:cs typeface="Andalus" pitchFamily="2" charset="-78"/>
              </a:rPr>
            </a:br>
            <a:r>
              <a:rPr lang="en-US" dirty="0" smtClean="0">
                <a:solidFill>
                  <a:srgbClr val="FF0000"/>
                </a:solidFill>
                <a:latin typeface="Monotype Corsiva" pitchFamily="66" charset="0"/>
                <a:cs typeface="Andalus" pitchFamily="2" charset="-78"/>
              </a:rPr>
              <a:t>in the </a:t>
            </a:r>
            <a:r>
              <a:rPr lang="en-US" dirty="0" smtClean="0">
                <a:solidFill>
                  <a:schemeClr val="accent4">
                    <a:lumMod val="75000"/>
                  </a:schemeClr>
                </a:solidFill>
                <a:latin typeface="Monotype Corsiva" pitchFamily="66" charset="0"/>
                <a:cs typeface="Andalus" pitchFamily="2" charset="-78"/>
              </a:rPr>
              <a:t>“</a:t>
            </a:r>
            <a:r>
              <a:rPr lang="en-US" dirty="0" err="1" smtClean="0">
                <a:solidFill>
                  <a:schemeClr val="accent4">
                    <a:lumMod val="75000"/>
                  </a:schemeClr>
                </a:solidFill>
                <a:latin typeface="Monotype Corsiva" pitchFamily="66" charset="0"/>
                <a:cs typeface="Andalus" pitchFamily="2" charset="-78"/>
              </a:rPr>
              <a:t>Verenda</a:t>
            </a:r>
            <a:r>
              <a:rPr lang="en-US" dirty="0" smtClean="0">
                <a:solidFill>
                  <a:schemeClr val="accent4">
                    <a:lumMod val="75000"/>
                  </a:schemeClr>
                </a:solidFill>
                <a:latin typeface="Monotype Corsiva" pitchFamily="66" charset="0"/>
                <a:cs typeface="Andalus" pitchFamily="2" charset="-78"/>
              </a:rPr>
              <a:t> of Mecca”</a:t>
            </a:r>
            <a:endParaRPr lang="en-US" dirty="0">
              <a:solidFill>
                <a:schemeClr val="accent4">
                  <a:lumMod val="75000"/>
                </a:schemeClr>
              </a:solidFill>
              <a:latin typeface="Monotype Corsiva" pitchFamily="66" charset="0"/>
              <a:cs typeface="Andalus" pitchFamily="2" charset="-78"/>
            </a:endParaRPr>
          </a:p>
        </p:txBody>
      </p:sp>
      <p:sp>
        <p:nvSpPr>
          <p:cNvPr id="4" name="Slide Number Placeholder 3"/>
          <p:cNvSpPr>
            <a:spLocks noGrp="1"/>
          </p:cNvSpPr>
          <p:nvPr>
            <p:ph type="sldNum" sz="quarter" idx="12"/>
          </p:nvPr>
        </p:nvSpPr>
        <p:spPr/>
        <p:txBody>
          <a:bodyPr/>
          <a:lstStyle/>
          <a:p>
            <a:pPr>
              <a:defRPr/>
            </a:pPr>
            <a:fld id="{C9627315-581D-4D7E-94D7-51942203B612}" type="slidenum">
              <a:rPr lang="en-US"/>
              <a:pPr>
                <a:defRPr/>
              </a:pPr>
              <a:t>35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r>
              <a:rPr lang="en-US" smtClean="0">
                <a:solidFill>
                  <a:srgbClr val="421EC8"/>
                </a:solidFill>
                <a:latin typeface="Monotype Corsiva" pitchFamily="66" charset="0"/>
              </a:rPr>
              <a:t>Chinese Style Minarets in </a:t>
            </a:r>
            <a:r>
              <a:rPr lang="en-US" smtClean="0">
                <a:solidFill>
                  <a:srgbClr val="CD114B"/>
                </a:solidFill>
                <a:latin typeface="Monotype Corsiva" pitchFamily="66" charset="0"/>
                <a:cs typeface="Andalus" pitchFamily="2" charset="-78"/>
              </a:rPr>
              <a:t>Malacca</a:t>
            </a:r>
            <a:endParaRPr lang="en-US" smtClean="0">
              <a:solidFill>
                <a:srgbClr val="CD114B"/>
              </a:solidFill>
              <a:latin typeface="Monotype Corsiva" pitchFamily="66" charset="0"/>
            </a:endParaRPr>
          </a:p>
        </p:txBody>
      </p:sp>
      <p:pic>
        <p:nvPicPr>
          <p:cNvPr id="5" name="Content Placeholder 4" descr="minarets.jpg"/>
          <p:cNvPicPr>
            <a:picLocks noGrp="1" noChangeAspect="1"/>
          </p:cNvPicPr>
          <p:nvPr>
            <p:ph idx="1"/>
          </p:nvPr>
        </p:nvPicPr>
        <p:blipFill>
          <a:blip r:embed="rId2" cstate="print"/>
          <a:srcRect/>
          <a:stretch>
            <a:fillRect/>
          </a:stretch>
        </p:blipFill>
        <p:spPr>
          <a:xfrm>
            <a:off x="4724400" y="1935163"/>
            <a:ext cx="3352800" cy="4389437"/>
          </a:xfrm>
        </p:spPr>
      </p:pic>
      <p:sp>
        <p:nvSpPr>
          <p:cNvPr id="4" name="Slide Number Placeholder 3"/>
          <p:cNvSpPr>
            <a:spLocks noGrp="1"/>
          </p:cNvSpPr>
          <p:nvPr>
            <p:ph type="sldNum" sz="quarter" idx="12"/>
          </p:nvPr>
        </p:nvSpPr>
        <p:spPr/>
        <p:txBody>
          <a:bodyPr/>
          <a:lstStyle/>
          <a:p>
            <a:pPr>
              <a:defRPr/>
            </a:pPr>
            <a:fld id="{46F39927-8F62-4297-8FAE-54AEB6E68F6F}" type="slidenum">
              <a:rPr lang="en-US"/>
              <a:pPr>
                <a:defRPr/>
              </a:pPr>
              <a:t>36</a:t>
            </a:fld>
            <a:endParaRPr lang="en-US"/>
          </a:p>
        </p:txBody>
      </p:sp>
      <p:pic>
        <p:nvPicPr>
          <p:cNvPr id="1026" name="Picture 2" descr="C:\Documents and Settings\ISTAC\Desktop\minaret.JPG"/>
          <p:cNvPicPr>
            <a:picLocks noChangeAspect="1" noChangeArrowheads="1"/>
          </p:cNvPicPr>
          <p:nvPr/>
        </p:nvPicPr>
        <p:blipFill>
          <a:blip r:embed="rId3" cstate="print"/>
          <a:srcRect/>
          <a:stretch>
            <a:fillRect/>
          </a:stretch>
        </p:blipFill>
        <p:spPr bwMode="auto">
          <a:xfrm>
            <a:off x="1066800" y="1905000"/>
            <a:ext cx="3429000" cy="4419600"/>
          </a:xfrm>
          <a:prstGeom prst="rect">
            <a:avLst/>
          </a:prstGeom>
          <a:noFill/>
          <a:ln w="9525">
            <a:noFill/>
            <a:miter lim="800000"/>
            <a:headEnd/>
            <a:tailEnd/>
          </a:ln>
        </p:spPr>
      </p:pic>
      <p:pic>
        <p:nvPicPr>
          <p:cNvPr id="37894" name="Picture 3" descr="C:\Documents and Settings\ISTAC\Desktop\minaret1.gif"/>
          <p:cNvPicPr>
            <a:picLocks noChangeAspect="1" noChangeArrowheads="1"/>
          </p:cNvPicPr>
          <p:nvPr/>
        </p:nvPicPr>
        <p:blipFill>
          <a:blip r:embed="rId4"/>
          <a:srcRect/>
          <a:stretch>
            <a:fillRect/>
          </a:stretch>
        </p:blipFill>
        <p:spPr bwMode="auto">
          <a:xfrm>
            <a:off x="4567238" y="3424238"/>
            <a:ext cx="9525" cy="95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inese-mosque-kelantan.jpg"/>
          <p:cNvPicPr>
            <a:picLocks noGrp="1" noChangeAspect="1"/>
          </p:cNvPicPr>
          <p:nvPr>
            <p:ph idx="1"/>
          </p:nvPr>
        </p:nvPicPr>
        <p:blipFill>
          <a:blip r:embed="rId2" cstate="print"/>
          <a:srcRect/>
          <a:stretch>
            <a:fillRect/>
          </a:stretch>
        </p:blipFill>
        <p:spPr>
          <a:xfrm>
            <a:off x="762000" y="1447800"/>
            <a:ext cx="7620000" cy="4802188"/>
          </a:xfrm>
        </p:spPr>
      </p:pic>
      <p:sp>
        <p:nvSpPr>
          <p:cNvPr id="2" name="Title 1"/>
          <p:cNvSpPr>
            <a:spLocks noGrp="1"/>
          </p:cNvSpPr>
          <p:nvPr>
            <p:ph type="title"/>
          </p:nvPr>
        </p:nvSpPr>
        <p:spPr>
          <a:xfrm>
            <a:off x="457200" y="228600"/>
            <a:ext cx="8229600" cy="1143000"/>
          </a:xfrm>
        </p:spPr>
        <p:txBody>
          <a:bodyPr/>
          <a:lstStyle/>
          <a:p>
            <a:pPr algn="ctr" eaLnBrk="1" hangingPunct="1"/>
            <a:r>
              <a:rPr lang="en-US" smtClean="0">
                <a:solidFill>
                  <a:srgbClr val="FF0000"/>
                </a:solidFill>
                <a:latin typeface="Monotype Corsiva" pitchFamily="66" charset="0"/>
              </a:rPr>
              <a:t>Unique Chinese Mosque in Kelantan</a:t>
            </a:r>
          </a:p>
        </p:txBody>
      </p:sp>
      <p:sp>
        <p:nvSpPr>
          <p:cNvPr id="4" name="Slide Number Placeholder 3"/>
          <p:cNvSpPr>
            <a:spLocks noGrp="1"/>
          </p:cNvSpPr>
          <p:nvPr>
            <p:ph type="sldNum" sz="quarter" idx="12"/>
          </p:nvPr>
        </p:nvSpPr>
        <p:spPr/>
        <p:txBody>
          <a:bodyPr/>
          <a:lstStyle/>
          <a:p>
            <a:pPr>
              <a:defRPr/>
            </a:pPr>
            <a:fld id="{E2FA5ADE-89B6-4997-B3D5-FD6B7F1C171F}" type="slidenum">
              <a:rPr lang="en-US"/>
              <a:pPr>
                <a:defRPr/>
              </a:pPr>
              <a:t>37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laysian-Parliament.jpg"/>
          <p:cNvPicPr>
            <a:picLocks noGrp="1" noChangeAspect="1"/>
          </p:cNvPicPr>
          <p:nvPr>
            <p:ph idx="1"/>
          </p:nvPr>
        </p:nvPicPr>
        <p:blipFill>
          <a:blip r:embed="rId2" cstate="print"/>
          <a:srcRect/>
          <a:stretch>
            <a:fillRect/>
          </a:stretch>
        </p:blipFill>
        <p:spPr>
          <a:xfrm>
            <a:off x="762000" y="1897063"/>
            <a:ext cx="7543800" cy="4732337"/>
          </a:xfrm>
        </p:spPr>
      </p:pic>
      <p:sp>
        <p:nvSpPr>
          <p:cNvPr id="2" name="Title 1"/>
          <p:cNvSpPr>
            <a:spLocks noGrp="1"/>
          </p:cNvSpPr>
          <p:nvPr>
            <p:ph type="title"/>
          </p:nvPr>
        </p:nvSpPr>
        <p:spPr>
          <a:xfrm>
            <a:off x="457200" y="762000"/>
            <a:ext cx="8229600" cy="1143000"/>
          </a:xfrm>
        </p:spPr>
        <p:txBody>
          <a:bodyPr>
            <a:normAutofit fontScale="90000"/>
          </a:bodyPr>
          <a:lstStyle/>
          <a:p>
            <a:pPr algn="ctr" eaLnBrk="1" fontAlgn="auto" hangingPunct="1">
              <a:spcAft>
                <a:spcPts val="0"/>
              </a:spcAft>
              <a:defRPr/>
            </a:pPr>
            <a:r>
              <a:rPr lang="en-US" dirty="0" smtClean="0">
                <a:solidFill>
                  <a:schemeClr val="accent5">
                    <a:lumMod val="75000"/>
                  </a:schemeClr>
                </a:solidFill>
                <a:latin typeface="Monotype Corsiva" pitchFamily="66" charset="0"/>
              </a:rPr>
              <a:t>Malaysian Parliament: </a:t>
            </a:r>
            <a:r>
              <a:rPr lang="en-US" dirty="0" err="1" smtClean="0">
                <a:solidFill>
                  <a:schemeClr val="accent5">
                    <a:lumMod val="75000"/>
                  </a:schemeClr>
                </a:solidFill>
                <a:latin typeface="Monotype Corsiva" pitchFamily="66" charset="0"/>
              </a:rPr>
              <a:t>Institutionalised</a:t>
            </a:r>
            <a:r>
              <a:rPr lang="en-US" dirty="0" smtClean="0">
                <a:solidFill>
                  <a:schemeClr val="accent5">
                    <a:lumMod val="75000"/>
                  </a:schemeClr>
                </a:solidFill>
                <a:latin typeface="Monotype Corsiva" pitchFamily="66" charset="0"/>
              </a:rPr>
              <a:t> and </a:t>
            </a:r>
            <a:r>
              <a:rPr lang="en-US" dirty="0" err="1" smtClean="0">
                <a:solidFill>
                  <a:schemeClr val="accent5">
                    <a:lumMod val="75000"/>
                  </a:schemeClr>
                </a:solidFill>
                <a:latin typeface="Monotype Corsiva" pitchFamily="66" charset="0"/>
              </a:rPr>
              <a:t>Indigenised</a:t>
            </a:r>
            <a:r>
              <a:rPr lang="en-US" dirty="0" smtClean="0">
                <a:solidFill>
                  <a:schemeClr val="accent5">
                    <a:lumMod val="75000"/>
                  </a:schemeClr>
                </a:solidFill>
                <a:latin typeface="Monotype Corsiva" pitchFamily="66" charset="0"/>
              </a:rPr>
              <a:t> Democracy since 1955</a:t>
            </a:r>
            <a:endParaRPr lang="en-US" dirty="0">
              <a:solidFill>
                <a:schemeClr val="accent5">
                  <a:lumMod val="75000"/>
                </a:schemeClr>
              </a:solidFill>
              <a:latin typeface="Monotype Corsiva" pitchFamily="66" charset="0"/>
            </a:endParaRPr>
          </a:p>
        </p:txBody>
      </p:sp>
      <p:sp>
        <p:nvSpPr>
          <p:cNvPr id="4" name="Slide Number Placeholder 3"/>
          <p:cNvSpPr>
            <a:spLocks noGrp="1"/>
          </p:cNvSpPr>
          <p:nvPr>
            <p:ph type="sldNum" sz="quarter" idx="12"/>
          </p:nvPr>
        </p:nvSpPr>
        <p:spPr/>
        <p:txBody>
          <a:bodyPr/>
          <a:lstStyle/>
          <a:p>
            <a:pPr>
              <a:defRPr/>
            </a:pPr>
            <a:fld id="{A1F5D7A8-8571-4F4B-919A-D001DBC3DC78}" type="slidenum">
              <a:rPr lang="en-US"/>
              <a:pPr>
                <a:defRPr/>
              </a:pPr>
              <a:t>38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676400"/>
          </a:xfrm>
        </p:spPr>
        <p:txBody>
          <a:bodyPr>
            <a:normAutofit fontScale="90000"/>
          </a:bodyPr>
          <a:lstStyle/>
          <a:p>
            <a:pPr algn="ctr" eaLnBrk="1" fontAlgn="auto" hangingPunct="1">
              <a:spcAft>
                <a:spcPts val="0"/>
              </a:spcAft>
              <a:defRPr/>
            </a:pPr>
            <a:r>
              <a:rPr lang="en-US" dirty="0" smtClean="0">
                <a:solidFill>
                  <a:schemeClr val="accent4">
                    <a:lumMod val="50000"/>
                  </a:schemeClr>
                </a:solidFill>
                <a:latin typeface="Monotype Corsiva" pitchFamily="66" charset="0"/>
              </a:rPr>
              <a:t>Cheng Ho Expo in  the </a:t>
            </a:r>
            <a:r>
              <a:rPr lang="en-US" dirty="0" smtClean="0">
                <a:solidFill>
                  <a:schemeClr val="accent4">
                    <a:lumMod val="50000"/>
                  </a:schemeClr>
                </a:solidFill>
                <a:latin typeface="Monotype Corsiva" pitchFamily="66" charset="0"/>
                <a:cs typeface="Andalus" pitchFamily="2" charset="-78"/>
              </a:rPr>
              <a:t>“</a:t>
            </a:r>
            <a:r>
              <a:rPr lang="en-US" dirty="0" err="1" smtClean="0">
                <a:solidFill>
                  <a:schemeClr val="accent4">
                    <a:lumMod val="50000"/>
                  </a:schemeClr>
                </a:solidFill>
                <a:latin typeface="Monotype Corsiva" pitchFamily="66" charset="0"/>
                <a:cs typeface="Andalus" pitchFamily="2" charset="-78"/>
              </a:rPr>
              <a:t>Verenda</a:t>
            </a:r>
            <a:r>
              <a:rPr lang="en-US" dirty="0" smtClean="0">
                <a:solidFill>
                  <a:schemeClr val="accent4">
                    <a:lumMod val="50000"/>
                  </a:schemeClr>
                </a:solidFill>
                <a:latin typeface="Monotype Corsiva" pitchFamily="66" charset="0"/>
                <a:cs typeface="Andalus" pitchFamily="2" charset="-78"/>
              </a:rPr>
              <a:t> of Mecca” </a:t>
            </a:r>
            <a:r>
              <a:rPr lang="en-US" dirty="0" smtClean="0">
                <a:solidFill>
                  <a:schemeClr val="accent4">
                    <a:lumMod val="50000"/>
                  </a:schemeClr>
                </a:solidFill>
                <a:latin typeface="Monotype Corsiva" pitchFamily="66" charset="0"/>
              </a:rPr>
              <a:t/>
            </a:r>
            <a:br>
              <a:rPr lang="en-US" dirty="0" smtClean="0">
                <a:solidFill>
                  <a:schemeClr val="accent4">
                    <a:lumMod val="50000"/>
                  </a:schemeClr>
                </a:solidFill>
                <a:latin typeface="Monotype Corsiva" pitchFamily="66" charset="0"/>
              </a:rPr>
            </a:br>
            <a:endParaRPr lang="en-US" dirty="0">
              <a:solidFill>
                <a:schemeClr val="accent4">
                  <a:lumMod val="50000"/>
                </a:schemeClr>
              </a:solidFill>
              <a:latin typeface="Monotype Corsiva" pitchFamily="66" charset="0"/>
            </a:endParaRPr>
          </a:p>
        </p:txBody>
      </p:sp>
      <p:pic>
        <p:nvPicPr>
          <p:cNvPr id="5" name="Content Placeholder 4" descr="kelantan.jpg"/>
          <p:cNvPicPr>
            <a:picLocks noGrp="1" noChangeAspect="1"/>
          </p:cNvPicPr>
          <p:nvPr>
            <p:ph idx="1"/>
          </p:nvPr>
        </p:nvPicPr>
        <p:blipFill>
          <a:blip r:embed="rId2" cstate="print"/>
          <a:srcRect/>
          <a:stretch>
            <a:fillRect/>
          </a:stretch>
        </p:blipFill>
        <p:spPr>
          <a:xfrm>
            <a:off x="2362200" y="1752600"/>
            <a:ext cx="4424363" cy="4724400"/>
          </a:xfrm>
        </p:spPr>
      </p:pic>
      <p:sp>
        <p:nvSpPr>
          <p:cNvPr id="4" name="Slide Number Placeholder 3"/>
          <p:cNvSpPr>
            <a:spLocks noGrp="1"/>
          </p:cNvSpPr>
          <p:nvPr>
            <p:ph type="sldNum" sz="quarter" idx="12"/>
          </p:nvPr>
        </p:nvSpPr>
        <p:spPr/>
        <p:txBody>
          <a:bodyPr/>
          <a:lstStyle/>
          <a:p>
            <a:pPr>
              <a:defRPr/>
            </a:pPr>
            <a:fld id="{92D67C10-7F62-48D5-A73C-1102DDBA3CE6}" type="slidenum">
              <a:rPr lang="en-US"/>
              <a:pPr>
                <a:defRPr/>
              </a:pPr>
              <a:t>39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sz="4400" b="1" dirty="0" smtClean="0"/>
              <a:t>CHARACTERISTICS AND ELEMENTS</a:t>
            </a:r>
            <a:r>
              <a:rPr lang="en-US" sz="5400" b="1" dirty="0" smtClean="0"/>
              <a:t/>
            </a:r>
            <a:br>
              <a:rPr lang="en-US" sz="5400" b="1" dirty="0" smtClean="0"/>
            </a:br>
            <a:endParaRPr lang="en-US" dirty="0"/>
          </a:p>
        </p:txBody>
      </p:sp>
      <p:sp>
        <p:nvSpPr>
          <p:cNvPr id="3" name="Content Placeholder 2"/>
          <p:cNvSpPr>
            <a:spLocks noGrp="1"/>
          </p:cNvSpPr>
          <p:nvPr>
            <p:ph idx="1"/>
          </p:nvPr>
        </p:nvSpPr>
        <p:spPr>
          <a:xfrm>
            <a:off x="457200" y="1752600"/>
            <a:ext cx="8229600" cy="5410199"/>
          </a:xfrm>
        </p:spPr>
        <p:txBody>
          <a:bodyPr/>
          <a:lstStyle/>
          <a:p>
            <a:pPr algn="just">
              <a:buNone/>
            </a:pPr>
            <a:r>
              <a:rPr lang="en-US" sz="2800" dirty="0" smtClean="0"/>
              <a:t>4. The primary goal of the ASCC is to contribute to </a:t>
            </a:r>
            <a:r>
              <a:rPr lang="en-US" sz="2800" dirty="0" err="1" smtClean="0"/>
              <a:t>realising</a:t>
            </a:r>
            <a:r>
              <a:rPr lang="en-US" sz="2800" dirty="0" smtClean="0"/>
              <a:t> an ASEAN Community that is people-</a:t>
            </a:r>
            <a:r>
              <a:rPr lang="en-US" sz="2800" dirty="0" err="1" smtClean="0"/>
              <a:t>centred</a:t>
            </a:r>
            <a:r>
              <a:rPr lang="en-US" sz="2800" dirty="0" smtClean="0"/>
              <a:t> and socially responsible with a view to achieving enduring solidarity and unity among the nations and peoples of ASEAN by forging a common identity and building a caring and sharing society which is inclusive and harmonious where the well-being, livelihood, and welfare of the peoples are enhanced.</a:t>
            </a:r>
            <a:endParaRPr lang="en-US" sz="2800" dirty="0"/>
          </a:p>
        </p:txBody>
      </p:sp>
      <p:sp>
        <p:nvSpPr>
          <p:cNvPr id="4" name="Slide Number Placeholder 3"/>
          <p:cNvSpPr>
            <a:spLocks noGrp="1"/>
          </p:cNvSpPr>
          <p:nvPr>
            <p:ph type="sldNum" sz="quarter" idx="12"/>
          </p:nvPr>
        </p:nvSpPr>
        <p:spPr/>
        <p:txBody>
          <a:bodyPr/>
          <a:lstStyle/>
          <a:p>
            <a:pPr>
              <a:defRPr/>
            </a:pPr>
            <a:fld id="{8F600A9E-7EF2-42AF-AD88-7402EA1D34DC}" type="slidenum">
              <a:rPr lang="en-US" smtClean="0"/>
              <a:pPr>
                <a:defRPr/>
              </a:pPr>
              <a:t>4</a:t>
            </a:fld>
            <a:endParaRPr lang="en-US"/>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solidFill>
                  <a:srgbClr val="FF0000"/>
                </a:solidFill>
              </a:rPr>
              <a:t>Gate to the Chinese Mosque </a:t>
            </a:r>
            <a:r>
              <a:rPr lang="en-US" dirty="0" smtClean="0">
                <a:solidFill>
                  <a:srgbClr val="FF0000"/>
                </a:solidFill>
                <a:latin typeface="Monotype Corsiva" pitchFamily="66" charset="0"/>
                <a:cs typeface="Andalus" pitchFamily="2" charset="-78"/>
              </a:rPr>
              <a:t>in the </a:t>
            </a:r>
            <a:r>
              <a:rPr lang="en-US" dirty="0" smtClean="0">
                <a:solidFill>
                  <a:srgbClr val="421EC8"/>
                </a:solidFill>
                <a:latin typeface="Monotype Corsiva" pitchFamily="66" charset="0"/>
                <a:cs typeface="Andalus" pitchFamily="2" charset="-78"/>
              </a:rPr>
              <a:t>“</a:t>
            </a:r>
            <a:r>
              <a:rPr lang="en-US" dirty="0" err="1" smtClean="0">
                <a:solidFill>
                  <a:srgbClr val="421EC8"/>
                </a:solidFill>
                <a:latin typeface="Monotype Corsiva" pitchFamily="66" charset="0"/>
                <a:cs typeface="Andalus" pitchFamily="2" charset="-78"/>
              </a:rPr>
              <a:t>Verenda</a:t>
            </a:r>
            <a:r>
              <a:rPr lang="en-US" dirty="0" smtClean="0">
                <a:solidFill>
                  <a:srgbClr val="421EC8"/>
                </a:solidFill>
                <a:latin typeface="Monotype Corsiva" pitchFamily="66" charset="0"/>
                <a:cs typeface="Andalus" pitchFamily="2" charset="-78"/>
              </a:rPr>
              <a:t> of Mecca”</a:t>
            </a:r>
            <a:endParaRPr lang="en-US" dirty="0">
              <a:solidFill>
                <a:srgbClr val="421EC8"/>
              </a:solidFill>
            </a:endParaRPr>
          </a:p>
        </p:txBody>
      </p:sp>
      <p:pic>
        <p:nvPicPr>
          <p:cNvPr id="5" name="Content Placeholder 4" descr="HHalem-7-Masjid Beijing Masjid China Masjid Jubli Perak Sultan Ismail Petra Rantau Panjang Kelantan.jpg"/>
          <p:cNvPicPr>
            <a:picLocks noGrp="1" noChangeAspect="1"/>
          </p:cNvPicPr>
          <p:nvPr>
            <p:ph idx="1"/>
          </p:nvPr>
        </p:nvPicPr>
        <p:blipFill>
          <a:blip r:embed="rId2" cstate="print"/>
          <a:srcRect/>
          <a:stretch>
            <a:fillRect/>
          </a:stretch>
        </p:blipFill>
        <p:spPr>
          <a:xfrm>
            <a:off x="1143000" y="1905000"/>
            <a:ext cx="7010400" cy="4191000"/>
          </a:xfrm>
        </p:spPr>
      </p:pic>
      <p:sp>
        <p:nvSpPr>
          <p:cNvPr id="4" name="Slide Number Placeholder 3"/>
          <p:cNvSpPr>
            <a:spLocks noGrp="1"/>
          </p:cNvSpPr>
          <p:nvPr>
            <p:ph type="sldNum" sz="quarter" idx="12"/>
          </p:nvPr>
        </p:nvSpPr>
        <p:spPr/>
        <p:txBody>
          <a:bodyPr/>
          <a:lstStyle/>
          <a:p>
            <a:pPr>
              <a:defRPr/>
            </a:pPr>
            <a:fld id="{0CD4DCA8-DD7A-4253-A46C-CC372AE99405}" type="slidenum">
              <a:rPr lang="en-US"/>
              <a:pPr>
                <a:defRPr/>
              </a:pPr>
              <a:t>40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2.jpg"/>
          <p:cNvPicPr>
            <a:picLocks noGrp="1" noChangeAspect="1"/>
          </p:cNvPicPr>
          <p:nvPr>
            <p:ph idx="1"/>
          </p:nvPr>
        </p:nvPicPr>
        <p:blipFill>
          <a:blip r:embed="rId2" cstate="print"/>
          <a:srcRect/>
          <a:stretch>
            <a:fillRect/>
          </a:stretch>
        </p:blipFill>
        <p:spPr>
          <a:xfrm>
            <a:off x="1752600" y="1609725"/>
            <a:ext cx="5943600" cy="3190875"/>
          </a:xfrm>
        </p:spPr>
      </p:pic>
      <p:sp>
        <p:nvSpPr>
          <p:cNvPr id="4" name="Slide Number Placeholder 3"/>
          <p:cNvSpPr>
            <a:spLocks noGrp="1"/>
          </p:cNvSpPr>
          <p:nvPr>
            <p:ph type="sldNum" sz="quarter" idx="12"/>
          </p:nvPr>
        </p:nvSpPr>
        <p:spPr/>
        <p:txBody>
          <a:bodyPr/>
          <a:lstStyle/>
          <a:p>
            <a:pPr>
              <a:defRPr/>
            </a:pPr>
            <a:fld id="{13F5B7A5-0616-46E3-B838-453C8672FB27}" type="slidenum">
              <a:rPr lang="en-US"/>
              <a:pPr>
                <a:defRPr/>
              </a:pPr>
              <a:t>41</a:t>
            </a:fld>
            <a:endParaRPr lang="en-US"/>
          </a:p>
        </p:txBody>
      </p:sp>
      <p:pic>
        <p:nvPicPr>
          <p:cNvPr id="2051" name="Picture 3" descr="C:\Documents and Settings\ISTAC\Desktop\pakatan.png"/>
          <p:cNvPicPr>
            <a:picLocks noChangeAspect="1" noChangeArrowheads="1"/>
          </p:cNvPicPr>
          <p:nvPr/>
        </p:nvPicPr>
        <p:blipFill>
          <a:blip r:embed="rId3" cstate="print"/>
          <a:srcRect/>
          <a:stretch>
            <a:fillRect/>
          </a:stretch>
        </p:blipFill>
        <p:spPr bwMode="auto">
          <a:xfrm>
            <a:off x="1524000" y="4953000"/>
            <a:ext cx="6351587" cy="16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itle 1"/>
          <p:cNvSpPr>
            <a:spLocks noGrp="1"/>
          </p:cNvSpPr>
          <p:nvPr>
            <p:ph type="title"/>
          </p:nvPr>
        </p:nvSpPr>
        <p:spPr>
          <a:xfrm>
            <a:off x="457200" y="381000"/>
            <a:ext cx="8229600" cy="1143000"/>
          </a:xfrm>
        </p:spPr>
        <p:txBody>
          <a:bodyPr>
            <a:normAutofit fontScale="90000"/>
          </a:bodyPr>
          <a:lstStyle/>
          <a:p>
            <a:pPr algn="ctr" eaLnBrk="1" fontAlgn="auto" hangingPunct="1">
              <a:spcAft>
                <a:spcPts val="0"/>
              </a:spcAft>
              <a:defRPr/>
            </a:pPr>
            <a:r>
              <a:rPr lang="en-US" dirty="0" smtClean="0">
                <a:solidFill>
                  <a:srgbClr val="FF0000"/>
                </a:solidFill>
                <a:latin typeface="Monotype Corsiva" pitchFamily="66" charset="0"/>
              </a:rPr>
              <a:t>Sharing of Power between Muslims and Non-Muslims</a:t>
            </a:r>
            <a:endParaRPr lang="en-US" dirty="0">
              <a:solidFill>
                <a:srgbClr val="FF0000"/>
              </a:solidFill>
              <a:latin typeface="Monotype Corsiva"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2051"/>
                                        </p:tgtEl>
                                        <p:attrNameLst>
                                          <p:attrName>style.visibility</p:attrName>
                                        </p:attrNameLst>
                                      </p:cBhvr>
                                      <p:to>
                                        <p:strVal val="visible"/>
                                      </p:to>
                                    </p:set>
                                    <p:anim calcmode="lin" valueType="num">
                                      <p:cBhvr additive="base">
                                        <p:cTn id="18" dur="500" fill="hold"/>
                                        <p:tgtEl>
                                          <p:spTgt spid="2051"/>
                                        </p:tgtEl>
                                        <p:attrNameLst>
                                          <p:attrName>ppt_x</p:attrName>
                                        </p:attrNameLst>
                                      </p:cBhvr>
                                      <p:tavLst>
                                        <p:tav tm="0">
                                          <p:val>
                                            <p:strVal val="#ppt_x"/>
                                          </p:val>
                                        </p:tav>
                                        <p:tav tm="100000">
                                          <p:val>
                                            <p:strVal val="#ppt_x"/>
                                          </p:val>
                                        </p:tav>
                                      </p:tavLst>
                                    </p:anim>
                                    <p:anim calcmode="lin" valueType="num">
                                      <p:cBhvr additive="base">
                                        <p:cTn id="19"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BEE4BBA-6BC2-46C9-A5D6-20252DB699D6}" type="slidenum">
              <a:rPr lang="en-US"/>
              <a:pPr>
                <a:defRPr/>
              </a:pPr>
              <a:t>42</a:t>
            </a:fld>
            <a:endParaRPr lang="en-US"/>
          </a:p>
        </p:txBody>
      </p:sp>
      <p:sp>
        <p:nvSpPr>
          <p:cNvPr id="6" name="Rectangle 5"/>
          <p:cNvSpPr/>
          <p:nvPr/>
        </p:nvSpPr>
        <p:spPr>
          <a:xfrm>
            <a:off x="609600" y="304800"/>
            <a:ext cx="777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chemeClr val="tx1"/>
                </a:solidFill>
                <a:cs typeface="Arial" pitchFamily="34" charset="0"/>
              </a:rPr>
              <a:t>MUSLIM COMMUNITY IN SECULAR SINGAPORE FIGHTING TERRORISM</a:t>
            </a:r>
          </a:p>
        </p:txBody>
      </p:sp>
      <p:pic>
        <p:nvPicPr>
          <p:cNvPr id="3074" name="Picture 2" descr="C:\Documents and Settings\ISTAC\Desktop\Fighting.jpg"/>
          <p:cNvPicPr>
            <a:picLocks noChangeAspect="1" noChangeArrowheads="1"/>
          </p:cNvPicPr>
          <p:nvPr/>
        </p:nvPicPr>
        <p:blipFill>
          <a:blip r:embed="rId2" cstate="print"/>
          <a:srcRect/>
          <a:stretch>
            <a:fillRect/>
          </a:stretch>
        </p:blipFill>
        <p:spPr bwMode="auto">
          <a:xfrm>
            <a:off x="304800" y="1524000"/>
            <a:ext cx="2743200" cy="4064000"/>
          </a:xfrm>
          <a:prstGeom prst="rect">
            <a:avLst/>
          </a:prstGeom>
          <a:noFill/>
          <a:ln w="9525">
            <a:noFill/>
            <a:miter lim="800000"/>
            <a:headEnd/>
            <a:tailEnd/>
          </a:ln>
        </p:spPr>
      </p:pic>
      <p:pic>
        <p:nvPicPr>
          <p:cNvPr id="3075" name="Picture 3" descr="C:\Documents and Settings\ISTAC\Desktop\Group Photo Istana.jpg"/>
          <p:cNvPicPr>
            <a:picLocks noChangeAspect="1" noChangeArrowheads="1"/>
          </p:cNvPicPr>
          <p:nvPr/>
        </p:nvPicPr>
        <p:blipFill>
          <a:blip r:embed="rId3" cstate="print"/>
          <a:srcRect/>
          <a:stretch>
            <a:fillRect/>
          </a:stretch>
        </p:blipFill>
        <p:spPr bwMode="auto">
          <a:xfrm>
            <a:off x="5257800" y="1066800"/>
            <a:ext cx="3657600" cy="3048000"/>
          </a:xfrm>
          <a:prstGeom prst="rect">
            <a:avLst/>
          </a:prstGeom>
          <a:noFill/>
          <a:ln w="9525">
            <a:noFill/>
            <a:miter lim="800000"/>
            <a:headEnd/>
            <a:tailEnd/>
          </a:ln>
        </p:spPr>
      </p:pic>
      <p:pic>
        <p:nvPicPr>
          <p:cNvPr id="3076" name="Picture 4" descr="C:\Documents and Settings\ISTAC\Desktop\B863AEB6A7D9127B0C975B89ED2D.jpg"/>
          <p:cNvPicPr>
            <a:picLocks noChangeAspect="1" noChangeArrowheads="1"/>
          </p:cNvPicPr>
          <p:nvPr/>
        </p:nvPicPr>
        <p:blipFill>
          <a:blip r:embed="rId4" cstate="print"/>
          <a:srcRect/>
          <a:stretch>
            <a:fillRect/>
          </a:stretch>
        </p:blipFill>
        <p:spPr bwMode="auto">
          <a:xfrm>
            <a:off x="3352800" y="4238625"/>
            <a:ext cx="3048000" cy="2543175"/>
          </a:xfrm>
          <a:prstGeom prst="rect">
            <a:avLst/>
          </a:prstGeom>
          <a:noFill/>
          <a:ln w="9525">
            <a:noFill/>
            <a:miter lim="800000"/>
            <a:headEnd/>
            <a:tailEnd/>
          </a:ln>
        </p:spPr>
      </p:pic>
      <p:pic>
        <p:nvPicPr>
          <p:cNvPr id="3077" name="Picture 5" descr="C:\Documents and Settings\ISTAC\Desktop\187811_218225878199660_5171885_n.jpg"/>
          <p:cNvPicPr>
            <a:picLocks noChangeAspect="1" noChangeArrowheads="1"/>
          </p:cNvPicPr>
          <p:nvPr/>
        </p:nvPicPr>
        <p:blipFill>
          <a:blip r:embed="rId5" cstate="print"/>
          <a:srcRect/>
          <a:stretch>
            <a:fillRect/>
          </a:stretch>
        </p:blipFill>
        <p:spPr bwMode="auto">
          <a:xfrm>
            <a:off x="3200400" y="2057400"/>
            <a:ext cx="1905000" cy="1676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Scale>
                                      <p:cBhvr>
                                        <p:cTn id="13"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074"/>
                                        </p:tgtEl>
                                        <p:attrNameLst>
                                          <p:attrName>ppt_x</p:attrName>
                                          <p:attrName>ppt_y</p:attrName>
                                        </p:attrNameLst>
                                      </p:cBhvr>
                                    </p:animMotion>
                                    <p:animEffect transition="in" filter="fade">
                                      <p:cBhvr>
                                        <p:cTn id="15" dur="1000"/>
                                        <p:tgtEl>
                                          <p:spTgt spid="3074"/>
                                        </p:tgtEl>
                                      </p:cBhvr>
                                    </p:animEffect>
                                  </p:childTnLst>
                                </p:cTn>
                              </p:par>
                              <p:par>
                                <p:cTn id="16" presetID="23" presetClass="entr" presetSubtype="16" fill="hold" nodeType="withEffect">
                                  <p:stCondLst>
                                    <p:cond delay="0"/>
                                  </p:stCondLst>
                                  <p:childTnLst>
                                    <p:set>
                                      <p:cBhvr>
                                        <p:cTn id="17" dur="1" fill="hold">
                                          <p:stCondLst>
                                            <p:cond delay="0"/>
                                          </p:stCondLst>
                                        </p:cTn>
                                        <p:tgtEl>
                                          <p:spTgt spid="3077"/>
                                        </p:tgtEl>
                                        <p:attrNameLst>
                                          <p:attrName>style.visibility</p:attrName>
                                        </p:attrNameLst>
                                      </p:cBhvr>
                                      <p:to>
                                        <p:strVal val="visible"/>
                                      </p:to>
                                    </p:set>
                                    <p:anim calcmode="lin" valueType="num">
                                      <p:cBhvr>
                                        <p:cTn id="18" dur="500" fill="hold"/>
                                        <p:tgtEl>
                                          <p:spTgt spid="3077"/>
                                        </p:tgtEl>
                                        <p:attrNameLst>
                                          <p:attrName>ppt_w</p:attrName>
                                        </p:attrNameLst>
                                      </p:cBhvr>
                                      <p:tavLst>
                                        <p:tav tm="0">
                                          <p:val>
                                            <p:fltVal val="0"/>
                                          </p:val>
                                        </p:tav>
                                        <p:tav tm="100000">
                                          <p:val>
                                            <p:strVal val="#ppt_w"/>
                                          </p:val>
                                        </p:tav>
                                      </p:tavLst>
                                    </p:anim>
                                    <p:anim calcmode="lin" valueType="num">
                                      <p:cBhvr>
                                        <p:cTn id="19" dur="500" fill="hold"/>
                                        <p:tgtEl>
                                          <p:spTgt spid="3077"/>
                                        </p:tgtEl>
                                        <p:attrNameLst>
                                          <p:attrName>ppt_h</p:attrName>
                                        </p:attrNameLst>
                                      </p:cBhvr>
                                      <p:tavLst>
                                        <p:tav tm="0">
                                          <p:val>
                                            <p:fltVal val="0"/>
                                          </p:val>
                                        </p:tav>
                                        <p:tav tm="100000">
                                          <p:val>
                                            <p:strVal val="#ppt_h"/>
                                          </p:val>
                                        </p:tav>
                                      </p:tavLst>
                                    </p:anim>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3075"/>
                                        </p:tgtEl>
                                        <p:attrNameLst>
                                          <p:attrName>style.visibility</p:attrName>
                                        </p:attrNameLst>
                                      </p:cBhvr>
                                      <p:to>
                                        <p:strVal val="visible"/>
                                      </p:to>
                                    </p:set>
                                    <p:anim calcmode="lin" valueType="num">
                                      <p:cBhvr>
                                        <p:cTn id="23" dur="500" fill="hold"/>
                                        <p:tgtEl>
                                          <p:spTgt spid="3075"/>
                                        </p:tgtEl>
                                        <p:attrNameLst>
                                          <p:attrName>ppt_w</p:attrName>
                                        </p:attrNameLst>
                                      </p:cBhvr>
                                      <p:tavLst>
                                        <p:tav tm="0">
                                          <p:val>
                                            <p:fltVal val="0"/>
                                          </p:val>
                                        </p:tav>
                                        <p:tav tm="100000">
                                          <p:val>
                                            <p:strVal val="#ppt_w"/>
                                          </p:val>
                                        </p:tav>
                                      </p:tavLst>
                                    </p:anim>
                                    <p:anim calcmode="lin" valueType="num">
                                      <p:cBhvr>
                                        <p:cTn id="24" dur="500" fill="hold"/>
                                        <p:tgtEl>
                                          <p:spTgt spid="3075"/>
                                        </p:tgtEl>
                                        <p:attrNameLst>
                                          <p:attrName>ppt_h</p:attrName>
                                        </p:attrNameLst>
                                      </p:cBhvr>
                                      <p:tavLst>
                                        <p:tav tm="0">
                                          <p:val>
                                            <p:fltVal val="0"/>
                                          </p:val>
                                        </p:tav>
                                        <p:tav tm="100000">
                                          <p:val>
                                            <p:strVal val="#ppt_h"/>
                                          </p:val>
                                        </p:tav>
                                      </p:tavLst>
                                    </p:anim>
                                  </p:childTnLst>
                                </p:cTn>
                              </p:par>
                              <p:par>
                                <p:cTn id="25" presetID="52" presetClass="entr" presetSubtype="0" fill="hold" nodeType="withEffect">
                                  <p:stCondLst>
                                    <p:cond delay="0"/>
                                  </p:stCondLst>
                                  <p:childTnLst>
                                    <p:set>
                                      <p:cBhvr>
                                        <p:cTn id="26" dur="1" fill="hold">
                                          <p:stCondLst>
                                            <p:cond delay="0"/>
                                          </p:stCondLst>
                                        </p:cTn>
                                        <p:tgtEl>
                                          <p:spTgt spid="3076"/>
                                        </p:tgtEl>
                                        <p:attrNameLst>
                                          <p:attrName>style.visibility</p:attrName>
                                        </p:attrNameLst>
                                      </p:cBhvr>
                                      <p:to>
                                        <p:strVal val="visible"/>
                                      </p:to>
                                    </p:set>
                                    <p:animScale>
                                      <p:cBhvr>
                                        <p:cTn id="27" dur="1000" decel="50000" fill="hold">
                                          <p:stCondLst>
                                            <p:cond delay="0"/>
                                          </p:stCondLst>
                                        </p:cTn>
                                        <p:tgtEl>
                                          <p:spTgt spid="307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076"/>
                                        </p:tgtEl>
                                        <p:attrNameLst>
                                          <p:attrName>ppt_x</p:attrName>
                                          <p:attrName>ppt_y</p:attrName>
                                        </p:attrNameLst>
                                      </p:cBhvr>
                                    </p:animMotion>
                                    <p:animEffect transition="in" filter="fade">
                                      <p:cBhvr>
                                        <p:cTn id="29"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8D210F8-281F-4449-8E68-6826779BC830}" type="slidenum">
              <a:rPr lang="en-US"/>
              <a:pPr>
                <a:defRPr/>
              </a:pPr>
              <a:t>43</a:t>
            </a:fld>
            <a:endParaRPr lang="en-US"/>
          </a:p>
        </p:txBody>
      </p:sp>
      <p:sp>
        <p:nvSpPr>
          <p:cNvPr id="5" name="Content Placeholder 2"/>
          <p:cNvSpPr txBox="1">
            <a:spLocks/>
          </p:cNvSpPr>
          <p:nvPr/>
        </p:nvSpPr>
        <p:spPr>
          <a:xfrm>
            <a:off x="457200" y="1143000"/>
            <a:ext cx="4419600" cy="5181600"/>
          </a:xfrm>
          <a:prstGeom prst="rect">
            <a:avLst/>
          </a:prstGeom>
        </p:spPr>
        <p:txBody>
          <a:bodyPr>
            <a:normAutofit/>
          </a:bodyPr>
          <a:lstStyle/>
          <a:p>
            <a:pPr algn="just" fontAlgn="auto">
              <a:spcBef>
                <a:spcPct val="20000"/>
              </a:spcBef>
              <a:spcAft>
                <a:spcPts val="0"/>
              </a:spcAft>
              <a:buClr>
                <a:schemeClr val="accent3"/>
              </a:buClr>
              <a:buSzPct val="95000"/>
              <a:buFont typeface="Wingdings 2"/>
              <a:buNone/>
              <a:defRPr/>
            </a:pPr>
            <a:r>
              <a:rPr lang="en-US" sz="2000" dirty="0"/>
              <a:t>They naturally felt offended when the Mentor-Minister Lee </a:t>
            </a:r>
            <a:r>
              <a:rPr lang="en-US" sz="2000" dirty="0" err="1"/>
              <a:t>Kuan</a:t>
            </a:r>
            <a:r>
              <a:rPr lang="en-US" sz="2000" dirty="0"/>
              <a:t> Yew says in his biography </a:t>
            </a:r>
            <a:r>
              <a:rPr lang="en-US" sz="2000" i="1" dirty="0"/>
              <a:t>Lee </a:t>
            </a:r>
            <a:r>
              <a:rPr lang="en-US" sz="2000" i="1" dirty="0" err="1"/>
              <a:t>Kuan</a:t>
            </a:r>
            <a:r>
              <a:rPr lang="en-US" sz="2000" i="1" dirty="0"/>
              <a:t> Yew: Hard Truths to Keep Singapore Going</a:t>
            </a:r>
            <a:r>
              <a:rPr lang="en-US" sz="2000" dirty="0"/>
              <a:t> (2011): “</a:t>
            </a:r>
            <a:r>
              <a:rPr lang="en-US" sz="2000" i="1" dirty="0"/>
              <a:t>I would say today, we can integrate all religions and races except Islam….I think we were progressing very nicely until the surge of Islam came and if you asked me for my observations, the other communities have easier integration — friends, intermarriages and so on…</a:t>
            </a:r>
            <a:r>
              <a:rPr lang="en-US" sz="2000" dirty="0"/>
              <a:t>” (</a:t>
            </a:r>
            <a:r>
              <a:rPr lang="en-US" sz="2000" u="sng" dirty="0"/>
              <a:t>leewatch.info/2011/…/lee-</a:t>
            </a:r>
            <a:r>
              <a:rPr lang="en-US" sz="2000" u="sng" dirty="0" err="1"/>
              <a:t>kuan</a:t>
            </a:r>
            <a:r>
              <a:rPr lang="en-US" sz="2000" u="sng" dirty="0"/>
              <a:t>-yew-urges-</a:t>
            </a:r>
            <a:r>
              <a:rPr lang="en-US" sz="2000" u="sng" dirty="0" err="1"/>
              <a:t>muslims</a:t>
            </a:r>
            <a:r>
              <a:rPr lang="en-US" sz="2000" u="sng" dirty="0"/>
              <a:t>-to-be-less-strict/).</a:t>
            </a:r>
          </a:p>
          <a:p>
            <a:pPr algn="just" fontAlgn="auto">
              <a:spcBef>
                <a:spcPct val="20000"/>
              </a:spcBef>
              <a:spcAft>
                <a:spcPts val="0"/>
              </a:spcAft>
              <a:buClr>
                <a:schemeClr val="accent3"/>
              </a:buClr>
              <a:buSzPct val="95000"/>
              <a:buFont typeface="Wingdings 2"/>
              <a:buNone/>
              <a:defRPr/>
            </a:pPr>
            <a:endParaRPr lang="en-US" sz="2600" dirty="0"/>
          </a:p>
        </p:txBody>
      </p:sp>
      <p:sp>
        <p:nvSpPr>
          <p:cNvPr id="6" name="Rectangle 5"/>
          <p:cNvSpPr/>
          <p:nvPr/>
        </p:nvSpPr>
        <p:spPr>
          <a:xfrm>
            <a:off x="3048000" y="6019800"/>
            <a:ext cx="6172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Arial" pitchFamily="34" charset="0"/>
                <a:cs typeface="Arial" pitchFamily="34" charset="0"/>
              </a:rPr>
              <a:t>Source: Voice of Islamic Moderation From the Malay World, 299-301</a:t>
            </a:r>
          </a:p>
          <a:p>
            <a:pPr algn="ctr" fontAlgn="auto">
              <a:spcBef>
                <a:spcPts val="0"/>
              </a:spcBef>
              <a:spcAft>
                <a:spcPts val="0"/>
              </a:spcAft>
              <a:defRPr/>
            </a:pPr>
            <a:endParaRPr lang="en-US" dirty="0">
              <a:solidFill>
                <a:schemeClr val="tx1"/>
              </a:solidFill>
            </a:endParaRPr>
          </a:p>
        </p:txBody>
      </p:sp>
      <p:pic>
        <p:nvPicPr>
          <p:cNvPr id="4098" name="Picture 2" descr="C:\Documents and Settings\ISTAC\Desktop\display_image.php.jpeg"/>
          <p:cNvPicPr>
            <a:picLocks noChangeAspect="1" noChangeArrowheads="1"/>
          </p:cNvPicPr>
          <p:nvPr/>
        </p:nvPicPr>
        <p:blipFill>
          <a:blip r:embed="rId2" cstate="print"/>
          <a:srcRect/>
          <a:stretch>
            <a:fillRect/>
          </a:stretch>
        </p:blipFill>
        <p:spPr bwMode="auto">
          <a:xfrm>
            <a:off x="5334000" y="914400"/>
            <a:ext cx="2819400" cy="2209800"/>
          </a:xfrm>
          <a:prstGeom prst="rect">
            <a:avLst/>
          </a:prstGeom>
          <a:noFill/>
          <a:ln w="9525">
            <a:noFill/>
            <a:miter lim="800000"/>
            <a:headEnd/>
            <a:tailEnd/>
          </a:ln>
        </p:spPr>
      </p:pic>
      <p:pic>
        <p:nvPicPr>
          <p:cNvPr id="4099" name="Picture 3" descr="C:\Documents and Settings\ISTAC\Desktop\in.reuters.com.jpeg"/>
          <p:cNvPicPr>
            <a:picLocks noChangeAspect="1" noChangeArrowheads="1"/>
          </p:cNvPicPr>
          <p:nvPr/>
        </p:nvPicPr>
        <p:blipFill>
          <a:blip r:embed="rId3" cstate="print"/>
          <a:srcRect/>
          <a:stretch>
            <a:fillRect/>
          </a:stretch>
        </p:blipFill>
        <p:spPr bwMode="auto">
          <a:xfrm>
            <a:off x="5638800" y="3352800"/>
            <a:ext cx="2343150" cy="2438400"/>
          </a:xfrm>
          <a:prstGeom prst="rect">
            <a:avLst/>
          </a:prstGeom>
          <a:noFill/>
          <a:ln w="9525">
            <a:noFill/>
            <a:miter lim="800000"/>
            <a:headEnd/>
            <a:tailEnd/>
          </a:ln>
        </p:spPr>
      </p:pic>
      <p:sp>
        <p:nvSpPr>
          <p:cNvPr id="9" name="Rectangle 8"/>
          <p:cNvSpPr/>
          <p:nvPr/>
        </p:nvSpPr>
        <p:spPr>
          <a:xfrm>
            <a:off x="457200" y="457200"/>
            <a:ext cx="4572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i="1" dirty="0">
                <a:solidFill>
                  <a:schemeClr val="tx1"/>
                </a:solidFill>
                <a:latin typeface="Arial" pitchFamily="34" charset="0"/>
                <a:cs typeface="Arial" pitchFamily="34" charset="0"/>
              </a:rPr>
              <a:t>CONT…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
                                        </p:tgtEl>
                                        <p:attrNameLst>
                                          <p:attrName>ppt_x</p:attrName>
                                          <p:attrName>ppt_y</p:attrName>
                                        </p:attrNameLst>
                                      </p:cBhvr>
                                    </p:animMotion>
                                    <p:animEffect transition="in" filter="fade">
                                      <p:cBhvr>
                                        <p:cTn id="15" dur="1000"/>
                                        <p:tgtEl>
                                          <p:spTgt spid="5"/>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4098"/>
                                        </p:tgtEl>
                                        <p:attrNameLst>
                                          <p:attrName>style.visibility</p:attrName>
                                        </p:attrNameLst>
                                      </p:cBhvr>
                                      <p:to>
                                        <p:strVal val="visible"/>
                                      </p:to>
                                    </p:set>
                                    <p:animScale>
                                      <p:cBhvr>
                                        <p:cTn id="19" dur="1000" decel="50000" fill="hold">
                                          <p:stCondLst>
                                            <p:cond delay="0"/>
                                          </p:stCondLst>
                                        </p:cTn>
                                        <p:tgtEl>
                                          <p:spTgt spid="40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098"/>
                                        </p:tgtEl>
                                        <p:attrNameLst>
                                          <p:attrName>ppt_x</p:attrName>
                                          <p:attrName>ppt_y</p:attrName>
                                        </p:attrNameLst>
                                      </p:cBhvr>
                                    </p:animMotion>
                                    <p:animEffect transition="in" filter="fade">
                                      <p:cBhvr>
                                        <p:cTn id="21" dur="1000"/>
                                        <p:tgtEl>
                                          <p:spTgt spid="4098"/>
                                        </p:tgtEl>
                                      </p:cBhvr>
                                    </p:animEffect>
                                  </p:childTnLst>
                                </p:cTn>
                              </p:par>
                              <p:par>
                                <p:cTn id="22" presetID="23" presetClass="entr" presetSubtype="16" fill="hold" nodeType="withEffect">
                                  <p:stCondLst>
                                    <p:cond delay="0"/>
                                  </p:stCondLst>
                                  <p:childTnLst>
                                    <p:set>
                                      <p:cBhvr>
                                        <p:cTn id="23" dur="1" fill="hold">
                                          <p:stCondLst>
                                            <p:cond delay="0"/>
                                          </p:stCondLst>
                                        </p:cTn>
                                        <p:tgtEl>
                                          <p:spTgt spid="4099"/>
                                        </p:tgtEl>
                                        <p:attrNameLst>
                                          <p:attrName>style.visibility</p:attrName>
                                        </p:attrNameLst>
                                      </p:cBhvr>
                                      <p:to>
                                        <p:strVal val="visible"/>
                                      </p:to>
                                    </p:set>
                                    <p:anim calcmode="lin" valueType="num">
                                      <p:cBhvr>
                                        <p:cTn id="24" dur="500" fill="hold"/>
                                        <p:tgtEl>
                                          <p:spTgt spid="4099"/>
                                        </p:tgtEl>
                                        <p:attrNameLst>
                                          <p:attrName>ppt_w</p:attrName>
                                        </p:attrNameLst>
                                      </p:cBhvr>
                                      <p:tavLst>
                                        <p:tav tm="0">
                                          <p:val>
                                            <p:fltVal val="0"/>
                                          </p:val>
                                        </p:tav>
                                        <p:tav tm="100000">
                                          <p:val>
                                            <p:strVal val="#ppt_w"/>
                                          </p:val>
                                        </p:tav>
                                      </p:tavLst>
                                    </p:anim>
                                    <p:anim calcmode="lin" valueType="num">
                                      <p:cBhvr>
                                        <p:cTn id="25" dur="500" fill="hold"/>
                                        <p:tgtEl>
                                          <p:spTgt spid="40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C:\Documents and Settings\ISTAC\Desktop\ADLUN.jpg"/>
          <p:cNvPicPr>
            <a:picLocks noChangeAspect="1" noChangeArrowheads="1"/>
          </p:cNvPicPr>
          <p:nvPr/>
        </p:nvPicPr>
        <p:blipFill>
          <a:blip r:embed="rId2" cstate="print"/>
          <a:srcRect/>
          <a:stretch>
            <a:fillRect/>
          </a:stretch>
        </p:blipFill>
        <p:spPr bwMode="auto">
          <a:xfrm>
            <a:off x="2514600" y="1447800"/>
            <a:ext cx="3962400"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a:xfrm>
            <a:off x="457200" y="5364163"/>
            <a:ext cx="8229600" cy="1112837"/>
          </a:xfrm>
        </p:spPr>
        <p:txBody>
          <a:bodyPr/>
          <a:lstStyle/>
          <a:p>
            <a:pPr algn="ctr" eaLnBrk="1" hangingPunct="1">
              <a:buFont typeface="Wingdings 2" pitchFamily="18" charset="2"/>
              <a:buNone/>
            </a:pPr>
            <a:r>
              <a:rPr lang="en-US" sz="5400" b="1" smtClean="0">
                <a:solidFill>
                  <a:srgbClr val="CD114B"/>
                </a:solidFill>
                <a:latin typeface="Harrington" pitchFamily="82" charset="0"/>
                <a:cs typeface="Arial" pitchFamily="34" charset="0"/>
              </a:rPr>
              <a:t>THANK YOU</a:t>
            </a:r>
          </a:p>
        </p:txBody>
      </p:sp>
      <p:sp>
        <p:nvSpPr>
          <p:cNvPr id="4" name="Slide Number Placeholder 3"/>
          <p:cNvSpPr>
            <a:spLocks noGrp="1"/>
          </p:cNvSpPr>
          <p:nvPr>
            <p:ph type="sldNum" sz="quarter" idx="12"/>
          </p:nvPr>
        </p:nvSpPr>
        <p:spPr/>
        <p:txBody>
          <a:bodyPr/>
          <a:lstStyle/>
          <a:p>
            <a:pPr>
              <a:defRPr/>
            </a:pPr>
            <a:fld id="{383D135F-F026-42CA-910A-917083D122C1}" type="slidenum">
              <a:rPr lang="en-US"/>
              <a:pPr>
                <a:defRPr/>
              </a:pPr>
              <a:t>44</a:t>
            </a:fld>
            <a:endParaRPr lang="en-US"/>
          </a:p>
        </p:txBody>
      </p:sp>
      <p:sp>
        <p:nvSpPr>
          <p:cNvPr id="12" name="Rectangle 11"/>
          <p:cNvSpPr/>
          <p:nvPr/>
        </p:nvSpPr>
        <p:spPr>
          <a:xfrm>
            <a:off x="457200" y="304800"/>
            <a:ext cx="228600" cy="6172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8458200" y="304800"/>
            <a:ext cx="228600" cy="6172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609600" y="6248400"/>
            <a:ext cx="78486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685800" y="304800"/>
            <a:ext cx="78486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Content Placeholder 2"/>
          <p:cNvSpPr txBox="1">
            <a:spLocks/>
          </p:cNvSpPr>
          <p:nvPr/>
        </p:nvSpPr>
        <p:spPr>
          <a:xfrm>
            <a:off x="457200" y="411163"/>
            <a:ext cx="8229600" cy="1493837"/>
          </a:xfrm>
          <a:prstGeom prst="rect">
            <a:avLst/>
          </a:prstGeom>
        </p:spPr>
        <p:txBody>
          <a:bodyPr>
            <a:normAutofit/>
          </a:bodyPr>
          <a:lstStyle/>
          <a:p>
            <a:pPr marL="274320" indent="-274320" algn="ctr" fontAlgn="auto">
              <a:spcBef>
                <a:spcPct val="20000"/>
              </a:spcBef>
              <a:spcAft>
                <a:spcPts val="0"/>
              </a:spcAft>
              <a:buClr>
                <a:schemeClr val="accent3"/>
              </a:buClr>
              <a:buSzPct val="95000"/>
              <a:buFont typeface="Wingdings 2"/>
              <a:buNone/>
              <a:defRPr/>
            </a:pPr>
            <a:r>
              <a:rPr lang="ar-SA" sz="7200" dirty="0">
                <a:solidFill>
                  <a:srgbClr val="CD114B"/>
                </a:solidFill>
                <a:latin typeface="+mn-lt"/>
                <a:cs typeface="Andalus" pitchFamily="2" charset="-78"/>
              </a:rPr>
              <a:t>شكرا</a:t>
            </a:r>
            <a:endParaRPr lang="en-US" sz="7200" dirty="0">
              <a:solidFill>
                <a:srgbClr val="CD114B"/>
              </a:solidFill>
              <a:latin typeface="+mn-lt"/>
              <a:cs typeface="Andalus" pitchFamily="2" charset="-78"/>
            </a:endParaRPr>
          </a:p>
        </p:txBody>
      </p:sp>
      <p:sp>
        <p:nvSpPr>
          <p:cNvPr id="10" name="Rectangle 9"/>
          <p:cNvSpPr/>
          <p:nvPr/>
        </p:nvSpPr>
        <p:spPr>
          <a:xfrm>
            <a:off x="1524000" y="1143000"/>
            <a:ext cx="609600" cy="548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rgbClr val="0070C0"/>
                </a:solidFill>
                <a:latin typeface="Chiller" pitchFamily="82" charset="0"/>
              </a:rPr>
              <a:t>TERIMA</a:t>
            </a:r>
          </a:p>
          <a:p>
            <a:pPr algn="ctr" fontAlgn="auto">
              <a:spcBef>
                <a:spcPts val="0"/>
              </a:spcBef>
              <a:spcAft>
                <a:spcPts val="0"/>
              </a:spcAft>
              <a:defRPr/>
            </a:pPr>
            <a:endParaRPr lang="en-US" sz="4800" b="1" dirty="0">
              <a:solidFill>
                <a:srgbClr val="0070C0"/>
              </a:solidFill>
              <a:latin typeface="Bradley Hand ITC" pitchFamily="66" charset="0"/>
            </a:endParaRPr>
          </a:p>
        </p:txBody>
      </p:sp>
      <p:sp>
        <p:nvSpPr>
          <p:cNvPr id="11" name="Rectangle 10"/>
          <p:cNvSpPr/>
          <p:nvPr/>
        </p:nvSpPr>
        <p:spPr>
          <a:xfrm>
            <a:off x="6858000" y="1066800"/>
            <a:ext cx="457200" cy="548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solidFill>
                  <a:srgbClr val="0070C0"/>
                </a:solidFill>
                <a:latin typeface="Chiller" pitchFamily="82" charset="0"/>
              </a:rPr>
              <a:t>KASIH</a:t>
            </a:r>
          </a:p>
          <a:p>
            <a:pPr algn="ctr" fontAlgn="auto">
              <a:spcBef>
                <a:spcPts val="0"/>
              </a:spcBef>
              <a:spcAft>
                <a:spcPts val="0"/>
              </a:spcAft>
              <a:defRPr/>
            </a:pPr>
            <a:endParaRPr lang="en-US" sz="4800" b="1" dirty="0">
              <a:solidFill>
                <a:srgbClr val="0070C0"/>
              </a:solidFill>
              <a:latin typeface="Bradley Hand ITC" pitchFamily="66"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079"/>
                                        </p:tgtEl>
                                        <p:attrNameLst>
                                          <p:attrName>style.visibility</p:attrName>
                                        </p:attrNameLst>
                                      </p:cBhvr>
                                      <p:to>
                                        <p:strVal val="visible"/>
                                      </p:to>
                                    </p:set>
                                    <p:anim calcmode="lin" valueType="num">
                                      <p:cBhvr>
                                        <p:cTn id="7" dur="1000" fill="hold"/>
                                        <p:tgtEl>
                                          <p:spTgt spid="3079"/>
                                        </p:tgtEl>
                                        <p:attrNameLst>
                                          <p:attrName>ppt_w</p:attrName>
                                        </p:attrNameLst>
                                      </p:cBhvr>
                                      <p:tavLst>
                                        <p:tav tm="0">
                                          <p:val>
                                            <p:fltVal val="0"/>
                                          </p:val>
                                        </p:tav>
                                        <p:tav tm="100000">
                                          <p:val>
                                            <p:strVal val="#ppt_w"/>
                                          </p:val>
                                        </p:tav>
                                      </p:tavLst>
                                    </p:anim>
                                    <p:anim calcmode="lin" valueType="num">
                                      <p:cBhvr>
                                        <p:cTn id="8" dur="1000" fill="hold"/>
                                        <p:tgtEl>
                                          <p:spTgt spid="3079"/>
                                        </p:tgtEl>
                                        <p:attrNameLst>
                                          <p:attrName>ppt_h</p:attrName>
                                        </p:attrNameLst>
                                      </p:cBhvr>
                                      <p:tavLst>
                                        <p:tav tm="0">
                                          <p:val>
                                            <p:fltVal val="0"/>
                                          </p:val>
                                        </p:tav>
                                        <p:tav tm="100000">
                                          <p:val>
                                            <p:strVal val="#ppt_h"/>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1"/>
                                        </p:tgtEl>
                                        <p:attrNameLst>
                                          <p:attrName>style.visibility</p:attrName>
                                        </p:attrNameLst>
                                      </p:cBhvr>
                                      <p:to>
                                        <p:strVal val="visible"/>
                                      </p:to>
                                    </p:set>
                                    <p:anim by="(-#ppt_w*2)" calcmode="lin" valueType="num">
                                      <p:cBhvr rctx="PPT">
                                        <p:cTn id="20" dur="250" autoRev="1" fill="hold">
                                          <p:stCondLst>
                                            <p:cond delay="0"/>
                                          </p:stCondLst>
                                        </p:cTn>
                                        <p:tgtEl>
                                          <p:spTgt spid="11"/>
                                        </p:tgtEl>
                                        <p:attrNameLst>
                                          <p:attrName>ppt_w</p:attrName>
                                        </p:attrNameLst>
                                      </p:cBhvr>
                                    </p:anim>
                                    <p:anim by="(#ppt_w*0.50)" calcmode="lin" valueType="num">
                                      <p:cBhvr>
                                        <p:cTn id="21" dur="250" decel="50000" autoRev="1" fill="hold">
                                          <p:stCondLst>
                                            <p:cond delay="0"/>
                                          </p:stCondLst>
                                        </p:cTn>
                                        <p:tgtEl>
                                          <p:spTgt spid="11"/>
                                        </p:tgtEl>
                                        <p:attrNameLst>
                                          <p:attrName>ppt_x</p:attrName>
                                        </p:attrNameLst>
                                      </p:cBhvr>
                                    </p:anim>
                                    <p:anim from="(-#ppt_h/2)" to="(#ppt_y)" calcmode="lin" valueType="num">
                                      <p:cBhvr>
                                        <p:cTn id="22" dur="500" fill="hold">
                                          <p:stCondLst>
                                            <p:cond delay="0"/>
                                          </p:stCondLst>
                                        </p:cTn>
                                        <p:tgtEl>
                                          <p:spTgt spid="11"/>
                                        </p:tgtEl>
                                        <p:attrNameLst>
                                          <p:attrName>ppt_y</p:attrName>
                                        </p:attrNameLst>
                                      </p:cBhvr>
                                    </p:anim>
                                    <p:animRot by="21600000">
                                      <p:cBhvr>
                                        <p:cTn id="23" dur="500" fill="hold">
                                          <p:stCondLst>
                                            <p:cond delay="0"/>
                                          </p:stCondLst>
                                        </p:cTn>
                                        <p:tgtEl>
                                          <p:spTgt spid="11"/>
                                        </p:tgtEl>
                                        <p:attrNameLst>
                                          <p:attrName>r</p:attrName>
                                        </p:attrNameLst>
                                      </p:cBhvr>
                                    </p:animRot>
                                  </p:childTnLst>
                                </p:cTn>
                              </p:par>
                              <p:par>
                                <p:cTn id="24" presetID="56" presetClass="entr" presetSubtype="0" fill="hold" grpId="0" nodeType="withEffect">
                                  <p:stCondLst>
                                    <p:cond delay="0"/>
                                  </p:stCondLst>
                                  <p:iterate type="lt">
                                    <p:tmPct val="10000"/>
                                  </p:iterate>
                                  <p:childTnLst>
                                    <p:set>
                                      <p:cBhvr>
                                        <p:cTn id="25" dur="1" fill="hold">
                                          <p:stCondLst>
                                            <p:cond delay="0"/>
                                          </p:stCondLst>
                                        </p:cTn>
                                        <p:tgtEl>
                                          <p:spTgt spid="10"/>
                                        </p:tgtEl>
                                        <p:attrNameLst>
                                          <p:attrName>style.visibility</p:attrName>
                                        </p:attrNameLst>
                                      </p:cBhvr>
                                      <p:to>
                                        <p:strVal val="visible"/>
                                      </p:to>
                                    </p:set>
                                    <p:anim by="(-#ppt_w*2)" calcmode="lin" valueType="num">
                                      <p:cBhvr rctx="PPT">
                                        <p:cTn id="26" dur="250" autoRev="1" fill="hold">
                                          <p:stCondLst>
                                            <p:cond delay="0"/>
                                          </p:stCondLst>
                                        </p:cTn>
                                        <p:tgtEl>
                                          <p:spTgt spid="10"/>
                                        </p:tgtEl>
                                        <p:attrNameLst>
                                          <p:attrName>ppt_w</p:attrName>
                                        </p:attrNameLst>
                                      </p:cBhvr>
                                    </p:anim>
                                    <p:anim by="(#ppt_w*0.50)" calcmode="lin" valueType="num">
                                      <p:cBhvr>
                                        <p:cTn id="27" dur="250" decel="50000" autoRev="1" fill="hold">
                                          <p:stCondLst>
                                            <p:cond delay="0"/>
                                          </p:stCondLst>
                                        </p:cTn>
                                        <p:tgtEl>
                                          <p:spTgt spid="10"/>
                                        </p:tgtEl>
                                        <p:attrNameLst>
                                          <p:attrName>ppt_x</p:attrName>
                                        </p:attrNameLst>
                                      </p:cBhvr>
                                    </p:anim>
                                    <p:anim from="(-#ppt_h/2)" to="(#ppt_y)" calcmode="lin" valueType="num">
                                      <p:cBhvr>
                                        <p:cTn id="28" dur="500" fill="hold">
                                          <p:stCondLst>
                                            <p:cond delay="0"/>
                                          </p:stCondLst>
                                        </p:cTn>
                                        <p:tgtEl>
                                          <p:spTgt spid="10"/>
                                        </p:tgtEl>
                                        <p:attrNameLst>
                                          <p:attrName>ppt_y</p:attrName>
                                        </p:attrNameLst>
                                      </p:cBhvr>
                                    </p:anim>
                                    <p:animRot by="21600000">
                                      <p:cBhvr>
                                        <p:cTn id="29" dur="5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1"/>
            <a:ext cx="8229600" cy="5029200"/>
          </a:xfrm>
        </p:spPr>
        <p:txBody>
          <a:bodyPr/>
          <a:lstStyle/>
          <a:p>
            <a:pPr algn="just">
              <a:buNone/>
            </a:pPr>
            <a:r>
              <a:rPr lang="en-US" dirty="0" smtClean="0"/>
              <a:t>5. </a:t>
            </a:r>
            <a:r>
              <a:rPr lang="en-US" sz="3200" dirty="0" smtClean="0"/>
              <a:t>The ASCC will address the region’s aspiration to lift the quality of life of its peoples through cooperative activities that are people-oriented and environmentally friendly geared towards the promotion of sustainable development. The ASCC shall contribute to building a strong foundation or greater understanding,</a:t>
            </a:r>
          </a:p>
          <a:p>
            <a:pPr algn="just">
              <a:buNone/>
            </a:pPr>
            <a:r>
              <a:rPr lang="en-US" sz="3200" dirty="0" smtClean="0"/>
              <a:t>   good </a:t>
            </a:r>
            <a:r>
              <a:rPr lang="en-US" sz="3200" dirty="0" err="1" smtClean="0"/>
              <a:t>neighbourliness</a:t>
            </a:r>
            <a:r>
              <a:rPr lang="en-US" sz="3200" dirty="0" smtClean="0"/>
              <a:t>, and a shared sense of responsibility.</a:t>
            </a:r>
            <a:endParaRPr lang="en-US" sz="3200" dirty="0"/>
          </a:p>
        </p:txBody>
      </p:sp>
      <p:sp>
        <p:nvSpPr>
          <p:cNvPr id="4" name="Slide Number Placeholder 3"/>
          <p:cNvSpPr>
            <a:spLocks noGrp="1"/>
          </p:cNvSpPr>
          <p:nvPr>
            <p:ph type="sldNum" sz="quarter" idx="12"/>
          </p:nvPr>
        </p:nvSpPr>
        <p:spPr/>
        <p:txBody>
          <a:bodyPr/>
          <a:lstStyle/>
          <a:p>
            <a:pPr>
              <a:defRPr/>
            </a:pPr>
            <a:fld id="{8F600A9E-7EF2-42AF-AD88-7402EA1D34DC}" type="slidenum">
              <a:rPr lang="en-US" smtClean="0"/>
              <a:pPr>
                <a:defRPr/>
              </a:pPr>
              <a:t>5</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1"/>
            <a:ext cx="8229600" cy="5410200"/>
          </a:xfrm>
        </p:spPr>
        <p:txBody>
          <a:bodyPr/>
          <a:lstStyle/>
          <a:p>
            <a:pPr algn="just">
              <a:buNone/>
            </a:pPr>
            <a:r>
              <a:rPr lang="en-US" dirty="0" smtClean="0"/>
              <a:t> 6. The ASCC is </a:t>
            </a:r>
            <a:r>
              <a:rPr lang="en-US" dirty="0" err="1" smtClean="0"/>
              <a:t>characterised</a:t>
            </a:r>
            <a:r>
              <a:rPr lang="en-US" dirty="0" smtClean="0"/>
              <a:t> by a culture of regional resilience, adherence to agreed principles, spirit of cooperation, collective responsibility, to promote human and social development, respect for fundamental freedoms, gender equality, the promotion and protection of human rights and the promotion of social justice.</a:t>
            </a:r>
          </a:p>
          <a:p>
            <a:pPr algn="just">
              <a:buNone/>
            </a:pPr>
            <a:endParaRPr lang="en-US" dirty="0" smtClean="0"/>
          </a:p>
          <a:p>
            <a:pPr algn="just">
              <a:buNone/>
            </a:pPr>
            <a:r>
              <a:rPr lang="en-US" dirty="0" smtClean="0"/>
              <a:t>7. The ASCC shall respect the different cultures, languages, and religions of the peoples of ASEAN </a:t>
            </a:r>
            <a:r>
              <a:rPr lang="en-US" dirty="0" err="1" smtClean="0"/>
              <a:t>emphasise</a:t>
            </a:r>
            <a:r>
              <a:rPr lang="en-US" dirty="0" smtClean="0"/>
              <a:t> their common values in the spirit of unity in diversity and adapt them to present realities, opportunities and challenges.</a:t>
            </a:r>
            <a:endParaRPr lang="en-US" dirty="0"/>
          </a:p>
        </p:txBody>
      </p:sp>
      <p:sp>
        <p:nvSpPr>
          <p:cNvPr id="4" name="Slide Number Placeholder 3"/>
          <p:cNvSpPr>
            <a:spLocks noGrp="1"/>
          </p:cNvSpPr>
          <p:nvPr>
            <p:ph type="sldNum" sz="quarter" idx="12"/>
          </p:nvPr>
        </p:nvSpPr>
        <p:spPr/>
        <p:txBody>
          <a:bodyPr/>
          <a:lstStyle/>
          <a:p>
            <a:pPr>
              <a:defRPr/>
            </a:pPr>
            <a:fld id="{8F600A9E-7EF2-42AF-AD88-7402EA1D34DC}" type="slidenum">
              <a:rPr lang="en-US" smtClean="0"/>
              <a:pPr>
                <a:defRPr/>
              </a:pPr>
              <a:t>6</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48201"/>
          </a:xfrm>
        </p:spPr>
        <p:txBody>
          <a:bodyPr/>
          <a:lstStyle/>
          <a:p>
            <a:pPr algn="just">
              <a:buNone/>
            </a:pPr>
            <a:r>
              <a:rPr lang="en-US" dirty="0" smtClean="0"/>
              <a:t>8. The ASCC will also focus on the social dimension of Narrowing the Development Gap (NDG) towards bridging the development gap among Member States.</a:t>
            </a:r>
          </a:p>
          <a:p>
            <a:pPr algn="just">
              <a:buNone/>
            </a:pPr>
            <a:endParaRPr lang="en-US" dirty="0" smtClean="0"/>
          </a:p>
          <a:p>
            <a:pPr algn="just">
              <a:buNone/>
            </a:pPr>
            <a:r>
              <a:rPr lang="en-US" dirty="0" smtClean="0"/>
              <a:t>9. Based on the above, the ASCC envisages the following characteristics: (a) Human Development; (b) Social Welfare and Protection; (c) Social Justice and Rights; (d) Ensuring Environmental Sustainability (e) Building the ASEAN Identity; and (f ) Narrowing the Development Gap.</a:t>
            </a:r>
            <a:endParaRPr lang="en-US" dirty="0"/>
          </a:p>
        </p:txBody>
      </p:sp>
      <p:sp>
        <p:nvSpPr>
          <p:cNvPr id="4" name="Slide Number Placeholder 3"/>
          <p:cNvSpPr>
            <a:spLocks noGrp="1"/>
          </p:cNvSpPr>
          <p:nvPr>
            <p:ph type="sldNum" sz="quarter" idx="12"/>
          </p:nvPr>
        </p:nvSpPr>
        <p:spPr/>
        <p:txBody>
          <a:bodyPr/>
          <a:lstStyle/>
          <a:p>
            <a:pPr>
              <a:defRPr/>
            </a:pPr>
            <a:fld id="{8F600A9E-7EF2-42AF-AD88-7402EA1D34DC}" type="slidenum">
              <a:rPr lang="en-US" smtClean="0"/>
              <a:pPr>
                <a:defRPr/>
              </a:pPr>
              <a:t>7</a:t>
            </a:fld>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4953000"/>
          </a:xfrm>
        </p:spPr>
        <p:txBody>
          <a:bodyPr/>
          <a:lstStyle/>
          <a:p>
            <a:pPr>
              <a:buNone/>
            </a:pPr>
            <a:r>
              <a:rPr lang="en-US" sz="3200" dirty="0" smtClean="0"/>
              <a:t>   JUSTLY-BALANCED INDIVIDUAL AND SOCIAL DEVELOPMENT OF THE  MUSLIM COMMUNITY IN ASEAN COUNTRIES TO BE AN IMPORTANT PART OF THE CURRICULUM OF ISLAMIC RELIGIOUS EDUCATION – </a:t>
            </a:r>
            <a:r>
              <a:rPr lang="en-US" sz="3200" b="1" i="1" dirty="0" smtClean="0">
                <a:solidFill>
                  <a:srgbClr val="C00000"/>
                </a:solidFill>
              </a:rPr>
              <a:t>UNDERSTANDING THE CONCEPT OF </a:t>
            </a:r>
            <a:r>
              <a:rPr lang="en-US" sz="3200" b="1" i="1" dirty="0" smtClean="0">
                <a:solidFill>
                  <a:srgbClr val="0070C0"/>
                </a:solidFill>
              </a:rPr>
              <a:t>WASATIYYAH</a:t>
            </a:r>
            <a:r>
              <a:rPr lang="en-US" sz="3200" b="1" i="1" dirty="0" smtClean="0">
                <a:solidFill>
                  <a:srgbClr val="C00000"/>
                </a:solidFill>
              </a:rPr>
              <a:t> IN THE QUR’AN AND THE SUNNAH</a:t>
            </a:r>
            <a:endParaRPr lang="en-US" sz="3200" b="1" i="1" dirty="0">
              <a:solidFill>
                <a:srgbClr val="C00000"/>
              </a:solidFill>
            </a:endParaRPr>
          </a:p>
        </p:txBody>
      </p:sp>
      <p:sp>
        <p:nvSpPr>
          <p:cNvPr id="4" name="Slide Number Placeholder 3"/>
          <p:cNvSpPr>
            <a:spLocks noGrp="1"/>
          </p:cNvSpPr>
          <p:nvPr>
            <p:ph type="sldNum" sz="quarter" idx="12"/>
          </p:nvPr>
        </p:nvSpPr>
        <p:spPr/>
        <p:txBody>
          <a:bodyPr/>
          <a:lstStyle/>
          <a:p>
            <a:pPr>
              <a:defRPr/>
            </a:pPr>
            <a:fld id="{8F600A9E-7EF2-42AF-AD88-7402EA1D34DC}" type="slidenum">
              <a:rPr lang="en-US" smtClean="0"/>
              <a:pPr>
                <a:defRPr/>
              </a:pPr>
              <a:t>8</a:t>
            </a:fld>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D69706F-7392-47C7-9172-2B3F763BE4A8}" type="slidenum">
              <a:rPr lang="en-US"/>
              <a:pPr>
                <a:defRPr/>
              </a:pPr>
              <a:t>9</a:t>
            </a:fld>
            <a:endParaRPr lang="en-US"/>
          </a:p>
        </p:txBody>
      </p:sp>
      <p:sp>
        <p:nvSpPr>
          <p:cNvPr id="9" name="Rectangle 8"/>
          <p:cNvSpPr/>
          <p:nvPr/>
        </p:nvSpPr>
        <p:spPr>
          <a:xfrm>
            <a:off x="712788" y="1600200"/>
            <a:ext cx="1268412"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Harrington" pitchFamily="82" charset="0"/>
              </a:rPr>
              <a:t>Q. 2: 143</a:t>
            </a:r>
          </a:p>
        </p:txBody>
      </p:sp>
      <p:sp>
        <p:nvSpPr>
          <p:cNvPr id="10" name="Rectangle 9"/>
          <p:cNvSpPr>
            <a:spLocks noChangeArrowheads="1"/>
          </p:cNvSpPr>
          <p:nvPr/>
        </p:nvSpPr>
        <p:spPr bwMode="auto">
          <a:xfrm>
            <a:off x="762000" y="3752850"/>
            <a:ext cx="7772400" cy="1200150"/>
          </a:xfrm>
          <a:prstGeom prst="rect">
            <a:avLst/>
          </a:prstGeom>
          <a:noFill/>
          <a:ln w="9525">
            <a:noFill/>
            <a:miter lim="800000"/>
            <a:headEnd/>
            <a:tailEnd/>
          </a:ln>
        </p:spPr>
        <p:txBody>
          <a:bodyPr>
            <a:spAutoFit/>
          </a:bodyPr>
          <a:lstStyle/>
          <a:p>
            <a:pPr algn="just"/>
            <a:r>
              <a:rPr lang="en-US" sz="2400"/>
              <a:t>And thus we have made you a just community that you will be witnesses over the people and the Messenger will be a witness over you. </a:t>
            </a:r>
          </a:p>
        </p:txBody>
      </p:sp>
      <p:sp>
        <p:nvSpPr>
          <p:cNvPr id="11" name="Rectangle 10"/>
          <p:cNvSpPr/>
          <p:nvPr/>
        </p:nvSpPr>
        <p:spPr>
          <a:xfrm>
            <a:off x="5105400" y="6248400"/>
            <a:ext cx="396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latin typeface="Arial" pitchFamily="34" charset="0"/>
                <a:cs typeface="Arial" pitchFamily="34" charset="0"/>
              </a:rPr>
              <a:t>Source: http://quran.com/2   </a:t>
            </a:r>
          </a:p>
        </p:txBody>
      </p:sp>
      <p:sp>
        <p:nvSpPr>
          <p:cNvPr id="12" name="Rectangle 11"/>
          <p:cNvSpPr/>
          <p:nvPr/>
        </p:nvSpPr>
        <p:spPr>
          <a:xfrm>
            <a:off x="1066800" y="838200"/>
            <a:ext cx="6858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Arial" pitchFamily="34" charset="0"/>
                <a:cs typeface="Arial" pitchFamily="34" charset="0"/>
              </a:rPr>
              <a:t>THE SOURCE AND JUSTIFICATION FOR </a:t>
            </a:r>
            <a:r>
              <a:rPr lang="en-US" sz="2400" b="1" i="1" dirty="0">
                <a:solidFill>
                  <a:schemeClr val="tx1"/>
                </a:solidFill>
                <a:latin typeface="Arial" pitchFamily="34" charset="0"/>
                <a:cs typeface="Arial" pitchFamily="34" charset="0"/>
              </a:rPr>
              <a:t>WASATIYYAH</a:t>
            </a:r>
          </a:p>
        </p:txBody>
      </p:sp>
      <p:pic>
        <p:nvPicPr>
          <p:cNvPr id="6147" name="Picture 3" descr="C:\Users\mkhassan\Desktop\1\1.jpg"/>
          <p:cNvPicPr>
            <a:picLocks noChangeAspect="1" noChangeArrowheads="1"/>
          </p:cNvPicPr>
          <p:nvPr/>
        </p:nvPicPr>
        <p:blipFill>
          <a:blip r:embed="rId2" cstate="print"/>
          <a:srcRect/>
          <a:stretch>
            <a:fillRect/>
          </a:stretch>
        </p:blipFill>
        <p:spPr bwMode="auto">
          <a:xfrm>
            <a:off x="1295400" y="2162175"/>
            <a:ext cx="5981700" cy="1266825"/>
          </a:xfrm>
          <a:prstGeom prst="rect">
            <a:avLst/>
          </a:prstGeom>
          <a:noFill/>
          <a:ln w="9525">
            <a:noFill/>
            <a:miter lim="800000"/>
            <a:headEnd/>
            <a:tailEnd/>
          </a:ln>
        </p:spPr>
      </p:pic>
      <p:sp>
        <p:nvSpPr>
          <p:cNvPr id="8" name="Rectangle 7"/>
          <p:cNvSpPr/>
          <p:nvPr/>
        </p:nvSpPr>
        <p:spPr>
          <a:xfrm>
            <a:off x="3200400" y="2895600"/>
            <a:ext cx="838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Harrington" pitchFamily="82" charset="0"/>
              </a:rPr>
              <a:t>143…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52" presetClass="entr" presetSubtype="0" fill="hold" nodeType="withEffect">
                                  <p:stCondLst>
                                    <p:cond delay="0"/>
                                  </p:stCondLst>
                                  <p:childTnLst>
                                    <p:set>
                                      <p:cBhvr>
                                        <p:cTn id="10" dur="1" fill="hold">
                                          <p:stCondLst>
                                            <p:cond delay="0"/>
                                          </p:stCondLst>
                                        </p:cTn>
                                        <p:tgtEl>
                                          <p:spTgt spid="6147"/>
                                        </p:tgtEl>
                                        <p:attrNameLst>
                                          <p:attrName>style.visibility</p:attrName>
                                        </p:attrNameLst>
                                      </p:cBhvr>
                                      <p:to>
                                        <p:strVal val="visible"/>
                                      </p:to>
                                    </p:set>
                                    <p:animScale>
                                      <p:cBhvr>
                                        <p:cTn id="11" dur="1000" decel="50000" fill="hold">
                                          <p:stCondLst>
                                            <p:cond delay="0"/>
                                          </p:stCondLst>
                                        </p:cTn>
                                        <p:tgtEl>
                                          <p:spTgt spid="61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147"/>
                                        </p:tgtEl>
                                        <p:attrNameLst>
                                          <p:attrName>ppt_x</p:attrName>
                                          <p:attrName>ppt_y</p:attrName>
                                        </p:attrNameLst>
                                      </p:cBhvr>
                                    </p:animMotion>
                                    <p:animEffect transition="in" filter="fade">
                                      <p:cBhvr>
                                        <p:cTn id="13" dur="1000"/>
                                        <p:tgtEl>
                                          <p:spTgt spid="6147"/>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Scale>
                                      <p:cBhvr>
                                        <p:cTn id="16"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8"/>
                                        </p:tgtEl>
                                        <p:attrNameLst>
                                          <p:attrName>ppt_x</p:attrName>
                                          <p:attrName>ppt_y</p:attrName>
                                        </p:attrNameLst>
                                      </p:cBhvr>
                                    </p:animMotion>
                                    <p:animEffect transition="in" filter="fade">
                                      <p:cBhvr>
                                        <p:cTn id="18" dur="1000"/>
                                        <p:tgtEl>
                                          <p:spTgt spid="8"/>
                                        </p:tgtEl>
                                      </p:cBhvr>
                                    </p:animEffect>
                                  </p:childTnLst>
                                </p:cTn>
                              </p:par>
                              <p:par>
                                <p:cTn id="19" presetID="52"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Scale>
                                      <p:cBhvr>
                                        <p:cTn id="21"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9"/>
                                        </p:tgtEl>
                                        <p:attrNameLst>
                                          <p:attrName>ppt_x</p:attrName>
                                          <p:attrName>ppt_y</p:attrName>
                                        </p:attrNameLst>
                                      </p:cBhvr>
                                    </p:animMotion>
                                    <p:animEffect transition="in" filter="fade">
                                      <p:cBhvr>
                                        <p:cTn id="23" dur="1000"/>
                                        <p:tgtEl>
                                          <p:spTgt spid="9"/>
                                        </p:tgtEl>
                                      </p:cBhvr>
                                    </p:animEffect>
                                  </p:childTnLst>
                                </p:cTn>
                              </p:par>
                            </p:childTnLst>
                          </p:cTn>
                        </p:par>
                        <p:par>
                          <p:cTn id="24" fill="hold">
                            <p:stCondLst>
                              <p:cond delay="1000"/>
                            </p:stCondLst>
                            <p:childTnLst>
                              <p:par>
                                <p:cTn id="25" presetID="3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800" decel="100000"/>
                                        <p:tgtEl>
                                          <p:spTgt spid="10"/>
                                        </p:tgtEl>
                                      </p:cBhvr>
                                    </p:animEffect>
                                    <p:anim calcmode="lin" valueType="num">
                                      <p:cBhvr>
                                        <p:cTn id="28" dur="800" decel="100000" fill="hold"/>
                                        <p:tgtEl>
                                          <p:spTgt spid="10"/>
                                        </p:tgtEl>
                                        <p:attrNameLst>
                                          <p:attrName>style.rotation</p:attrName>
                                        </p:attrNameLst>
                                      </p:cBhvr>
                                      <p:tavLst>
                                        <p:tav tm="0">
                                          <p:val>
                                            <p:fltVal val="-90"/>
                                          </p:val>
                                        </p:tav>
                                        <p:tav tm="100000">
                                          <p:val>
                                            <p:fltVal val="0"/>
                                          </p:val>
                                        </p:tav>
                                      </p:tavLst>
                                    </p:anim>
                                    <p:anim calcmode="lin" valueType="num">
                                      <p:cBhvr>
                                        <p:cTn id="29" dur="800" decel="100000" fill="hold"/>
                                        <p:tgtEl>
                                          <p:spTgt spid="10"/>
                                        </p:tgtEl>
                                        <p:attrNameLst>
                                          <p:attrName>ppt_x</p:attrName>
                                        </p:attrNameLst>
                                      </p:cBhvr>
                                      <p:tavLst>
                                        <p:tav tm="0">
                                          <p:val>
                                            <p:strVal val="#ppt_x+0.4"/>
                                          </p:val>
                                        </p:tav>
                                        <p:tav tm="100000">
                                          <p:val>
                                            <p:strVal val="#ppt_x-0.05"/>
                                          </p:val>
                                        </p:tav>
                                      </p:tavLst>
                                    </p:anim>
                                    <p:anim calcmode="lin" valueType="num">
                                      <p:cBhvr>
                                        <p:cTn id="30" dur="800" decel="100000" fill="hold"/>
                                        <p:tgtEl>
                                          <p:spTgt spid="10"/>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710</TotalTime>
  <Words>2407</Words>
  <Application>Microsoft Office PowerPoint</Application>
  <PresentationFormat>On-screen Show (4:3)</PresentationFormat>
  <Paragraphs>179</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Flow</vt:lpstr>
      <vt:lpstr>EDUCATING THE MUSLIM COMMUNITY ON THE NEED FOR JUSTLY-BALANCED HUMAN &amp; SOCIAL DEVELOPMENT IN THE CONTEXT OF ASEAN</vt:lpstr>
      <vt:lpstr>ASEAN Socio-Cultural Community Blueprint</vt:lpstr>
      <vt:lpstr>Slide 3</vt:lpstr>
      <vt:lpstr>CHARACTERISTICS AND ELEMENTS </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(www.gallup.com/press/104209/Who-Speaks-Islam-What-Billion-Muslims-Really-Think)  -accessed 26 April 2011- </vt:lpstr>
      <vt:lpstr>Slide 31</vt:lpstr>
      <vt:lpstr>Slide 32</vt:lpstr>
      <vt:lpstr>Slide 33</vt:lpstr>
      <vt:lpstr>Slide 34</vt:lpstr>
      <vt:lpstr>3rd Biggest Sleeping Buddha in S.E.ASIA  in the “Verenda of Mecca”</vt:lpstr>
      <vt:lpstr>Chinese Style Minarets in Malacca</vt:lpstr>
      <vt:lpstr>Unique Chinese Mosque in Kelantan</vt:lpstr>
      <vt:lpstr>Malaysian Parliament: Institutionalised and Indigenised Democracy since 1955</vt:lpstr>
      <vt:lpstr>Cheng Ho Expo in  the “Verenda of Mecca”  </vt:lpstr>
      <vt:lpstr>Gate to the Chinese Mosque in the “Verenda of Mecca”</vt:lpstr>
      <vt:lpstr>Sharing of Power between Muslims and Non-Muslims</vt:lpstr>
      <vt:lpstr>Slide 42</vt:lpstr>
      <vt:lpstr>Slide 43</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the Moderate Voice Within"</dc:title>
  <dc:creator>MOHD. KAMAL HASSAN</dc:creator>
  <cp:lastModifiedBy>ISTAC</cp:lastModifiedBy>
  <cp:revision>89</cp:revision>
  <cp:lastPrinted>2012-01-15T11:24:55Z</cp:lastPrinted>
  <dcterms:created xsi:type="dcterms:W3CDTF">2012-01-15T08:11:17Z</dcterms:created>
  <dcterms:modified xsi:type="dcterms:W3CDTF">2012-03-28T03:36:40Z</dcterms:modified>
</cp:coreProperties>
</file>