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Lst>
  <p:sldIdLst>
    <p:sldId id="258" r:id="rId5"/>
    <p:sldId id="257" r:id="rId6"/>
    <p:sldId id="259" r:id="rId7"/>
    <p:sldId id="260" r:id="rId8"/>
    <p:sldId id="261" r:id="rId9"/>
    <p:sldId id="262" r:id="rId10"/>
    <p:sldId id="263" r:id="rId11"/>
    <p:sldId id="277" r:id="rId12"/>
    <p:sldId id="278" r:id="rId13"/>
    <p:sldId id="279" r:id="rId14"/>
    <p:sldId id="280" r:id="rId15"/>
    <p:sldId id="282"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83" r:id="rId30"/>
    <p:sldId id="286"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963D9A8-A96D-4C70-AD4A-3A106C3FB440}" type="datetimeFigureOut">
              <a:rPr lang="en-US" smtClean="0"/>
              <a:pPr/>
              <a:t>5/16/2013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D1DC408-1F39-45C3-84FF-2BAAD630BCE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63D9A8-A96D-4C70-AD4A-3A106C3FB440}"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DC408-1F39-45C3-84FF-2BAAD630BC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63D9A8-A96D-4C70-AD4A-3A106C3FB440}"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DC408-1F39-45C3-84FF-2BAAD630BCE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63D9A8-A96D-4C70-AD4A-3A106C3FB440}"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DC408-1F39-45C3-84FF-2BAAD630BCE8}" type="slidenum">
              <a:rPr lang="en-US" smtClean="0"/>
              <a:pPr/>
              <a:t>‹#›</a:t>
            </a:fld>
            <a:endParaRPr lang="en-US"/>
          </a:p>
        </p:txBody>
      </p:sp>
    </p:spTree>
    <p:extLst>
      <p:ext uri="{BB962C8B-B14F-4D97-AF65-F5344CB8AC3E}">
        <p14:creationId xmlns:p14="http://schemas.microsoft.com/office/powerpoint/2010/main" xmlns="" val="692747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3D9A8-A96D-4C70-AD4A-3A106C3FB440}"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DC408-1F39-45C3-84FF-2BAAD630BCE8}" type="slidenum">
              <a:rPr lang="en-US" smtClean="0"/>
              <a:pPr/>
              <a:t>‹#›</a:t>
            </a:fld>
            <a:endParaRPr lang="en-US"/>
          </a:p>
        </p:txBody>
      </p:sp>
    </p:spTree>
    <p:extLst>
      <p:ext uri="{BB962C8B-B14F-4D97-AF65-F5344CB8AC3E}">
        <p14:creationId xmlns:p14="http://schemas.microsoft.com/office/powerpoint/2010/main" xmlns="" val="1485422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63D9A8-A96D-4C70-AD4A-3A106C3FB440}"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DC408-1F39-45C3-84FF-2BAAD630BCE8}" type="slidenum">
              <a:rPr lang="en-US" smtClean="0"/>
              <a:pPr/>
              <a:t>‹#›</a:t>
            </a:fld>
            <a:endParaRPr lang="en-US"/>
          </a:p>
        </p:txBody>
      </p:sp>
    </p:spTree>
    <p:extLst>
      <p:ext uri="{BB962C8B-B14F-4D97-AF65-F5344CB8AC3E}">
        <p14:creationId xmlns:p14="http://schemas.microsoft.com/office/powerpoint/2010/main" xmlns="" val="2907110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63D9A8-A96D-4C70-AD4A-3A106C3FB440}" type="datetimeFigureOut">
              <a:rPr lang="en-US" smtClean="0"/>
              <a:pPr/>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DC408-1F39-45C3-84FF-2BAAD630BCE8}" type="slidenum">
              <a:rPr lang="en-US" smtClean="0"/>
              <a:pPr/>
              <a:t>‹#›</a:t>
            </a:fld>
            <a:endParaRPr lang="en-US"/>
          </a:p>
        </p:txBody>
      </p:sp>
    </p:spTree>
    <p:extLst>
      <p:ext uri="{BB962C8B-B14F-4D97-AF65-F5344CB8AC3E}">
        <p14:creationId xmlns:p14="http://schemas.microsoft.com/office/powerpoint/2010/main" xmlns="" val="3581253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63D9A8-A96D-4C70-AD4A-3A106C3FB440}" type="datetimeFigureOut">
              <a:rPr lang="en-US" smtClean="0"/>
              <a:pPr/>
              <a:t>5/16/2013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1DC408-1F39-45C3-84FF-2BAAD630BCE8}" type="slidenum">
              <a:rPr lang="en-US" smtClean="0"/>
              <a:pPr/>
              <a:t>‹#›</a:t>
            </a:fld>
            <a:endParaRPr lang="en-US"/>
          </a:p>
        </p:txBody>
      </p:sp>
    </p:spTree>
    <p:extLst>
      <p:ext uri="{BB962C8B-B14F-4D97-AF65-F5344CB8AC3E}">
        <p14:creationId xmlns:p14="http://schemas.microsoft.com/office/powerpoint/2010/main" xmlns="" val="1854875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63D9A8-A96D-4C70-AD4A-3A106C3FB440}" type="datetimeFigureOut">
              <a:rPr lang="en-US" smtClean="0"/>
              <a:pPr/>
              <a:t>5/16/2013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1DC408-1F39-45C3-84FF-2BAAD630BCE8}" type="slidenum">
              <a:rPr lang="en-US" smtClean="0"/>
              <a:pPr/>
              <a:t>‹#›</a:t>
            </a:fld>
            <a:endParaRPr lang="en-US"/>
          </a:p>
        </p:txBody>
      </p:sp>
    </p:spTree>
    <p:extLst>
      <p:ext uri="{BB962C8B-B14F-4D97-AF65-F5344CB8AC3E}">
        <p14:creationId xmlns:p14="http://schemas.microsoft.com/office/powerpoint/2010/main" xmlns="" val="3757814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3D9A8-A96D-4C70-AD4A-3A106C3FB440}" type="datetimeFigureOut">
              <a:rPr lang="en-US" smtClean="0"/>
              <a:pPr/>
              <a:t>5/16/2013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1DC408-1F39-45C3-84FF-2BAAD630BCE8}" type="slidenum">
              <a:rPr lang="en-US" smtClean="0"/>
              <a:pPr/>
              <a:t>‹#›</a:t>
            </a:fld>
            <a:endParaRPr lang="en-US"/>
          </a:p>
        </p:txBody>
      </p:sp>
    </p:spTree>
    <p:extLst>
      <p:ext uri="{BB962C8B-B14F-4D97-AF65-F5344CB8AC3E}">
        <p14:creationId xmlns:p14="http://schemas.microsoft.com/office/powerpoint/2010/main" xmlns="" val="3347876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3D9A8-A96D-4C70-AD4A-3A106C3FB440}" type="datetimeFigureOut">
              <a:rPr lang="en-US" smtClean="0"/>
              <a:pPr/>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DC408-1F39-45C3-84FF-2BAAD630BCE8}" type="slidenum">
              <a:rPr lang="en-US" smtClean="0"/>
              <a:pPr/>
              <a:t>‹#›</a:t>
            </a:fld>
            <a:endParaRPr lang="en-US"/>
          </a:p>
        </p:txBody>
      </p:sp>
    </p:spTree>
    <p:extLst>
      <p:ext uri="{BB962C8B-B14F-4D97-AF65-F5344CB8AC3E}">
        <p14:creationId xmlns:p14="http://schemas.microsoft.com/office/powerpoint/2010/main" xmlns="" val="363713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63D9A8-A96D-4C70-AD4A-3A106C3FB440}"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DC408-1F39-45C3-84FF-2BAAD630BCE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3D9A8-A96D-4C70-AD4A-3A106C3FB440}" type="datetimeFigureOut">
              <a:rPr lang="en-US" smtClean="0"/>
              <a:pPr/>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DC408-1F39-45C3-84FF-2BAAD630BCE8}" type="slidenum">
              <a:rPr lang="en-US" smtClean="0"/>
              <a:pPr/>
              <a:t>‹#›</a:t>
            </a:fld>
            <a:endParaRPr lang="en-US"/>
          </a:p>
        </p:txBody>
      </p:sp>
    </p:spTree>
    <p:extLst>
      <p:ext uri="{BB962C8B-B14F-4D97-AF65-F5344CB8AC3E}">
        <p14:creationId xmlns:p14="http://schemas.microsoft.com/office/powerpoint/2010/main" xmlns="" val="2652190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3D9A8-A96D-4C70-AD4A-3A106C3FB440}"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DC408-1F39-45C3-84FF-2BAAD630BCE8}" type="slidenum">
              <a:rPr lang="en-US" smtClean="0"/>
              <a:pPr/>
              <a:t>‹#›</a:t>
            </a:fld>
            <a:endParaRPr lang="en-US"/>
          </a:p>
        </p:txBody>
      </p:sp>
    </p:spTree>
    <p:extLst>
      <p:ext uri="{BB962C8B-B14F-4D97-AF65-F5344CB8AC3E}">
        <p14:creationId xmlns:p14="http://schemas.microsoft.com/office/powerpoint/2010/main" xmlns="" val="21208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3D9A8-A96D-4C70-AD4A-3A106C3FB440}"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DC408-1F39-45C3-84FF-2BAAD630BCE8}" type="slidenum">
              <a:rPr lang="en-US" smtClean="0"/>
              <a:pPr/>
              <a:t>‹#›</a:t>
            </a:fld>
            <a:endParaRPr lang="en-US"/>
          </a:p>
        </p:txBody>
      </p:sp>
    </p:spTree>
    <p:extLst>
      <p:ext uri="{BB962C8B-B14F-4D97-AF65-F5344CB8AC3E}">
        <p14:creationId xmlns:p14="http://schemas.microsoft.com/office/powerpoint/2010/main" xmlns="" val="2558016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226098-AA9D-4115-AD56-1AA373CE7AF2}" type="datetimeFigureOut">
              <a:rPr lang="en-US" smtClean="0">
                <a:solidFill>
                  <a:prstClr val="black">
                    <a:tint val="75000"/>
                  </a:prstClr>
                </a:solidFill>
              </a:rPr>
              <a:pPr/>
              <a:t>5/16/2013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AFC7E9-FB09-4BD2-9FFC-68E9FEF626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56591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226098-AA9D-4115-AD56-1AA373CE7AF2}" type="datetimeFigureOut">
              <a:rPr lang="en-US" smtClean="0">
                <a:solidFill>
                  <a:prstClr val="black">
                    <a:tint val="75000"/>
                  </a:prstClr>
                </a:solidFill>
              </a:rPr>
              <a:pPr/>
              <a:t>5/16/2013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AFC7E9-FB09-4BD2-9FFC-68E9FEF626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54845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226098-AA9D-4115-AD56-1AA373CE7AF2}" type="datetimeFigureOut">
              <a:rPr lang="en-US" smtClean="0">
                <a:solidFill>
                  <a:prstClr val="black">
                    <a:tint val="75000"/>
                  </a:prstClr>
                </a:solidFill>
              </a:rPr>
              <a:pPr/>
              <a:t>5/16/2013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AFC7E9-FB09-4BD2-9FFC-68E9FEF626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48295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226098-AA9D-4115-AD56-1AA373CE7AF2}" type="datetimeFigureOut">
              <a:rPr lang="en-US" smtClean="0">
                <a:solidFill>
                  <a:prstClr val="black">
                    <a:tint val="75000"/>
                  </a:prstClr>
                </a:solidFill>
              </a:rPr>
              <a:pPr/>
              <a:t>5/16/2013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AFC7E9-FB09-4BD2-9FFC-68E9FEF626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95877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226098-AA9D-4115-AD56-1AA373CE7AF2}" type="datetimeFigureOut">
              <a:rPr lang="en-US" smtClean="0">
                <a:solidFill>
                  <a:prstClr val="black">
                    <a:tint val="75000"/>
                  </a:prstClr>
                </a:solidFill>
              </a:rPr>
              <a:pPr/>
              <a:t>5/16/2013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AFC7E9-FB09-4BD2-9FFC-68E9FEF626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99438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226098-AA9D-4115-AD56-1AA373CE7AF2}" type="datetimeFigureOut">
              <a:rPr lang="en-US" smtClean="0">
                <a:solidFill>
                  <a:prstClr val="black">
                    <a:tint val="75000"/>
                  </a:prstClr>
                </a:solidFill>
              </a:rPr>
              <a:pPr/>
              <a:t>5/16/2013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AFC7E9-FB09-4BD2-9FFC-68E9FEF626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07786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26098-AA9D-4115-AD56-1AA373CE7AF2}" type="datetimeFigureOut">
              <a:rPr lang="en-US" smtClean="0">
                <a:solidFill>
                  <a:prstClr val="black">
                    <a:tint val="75000"/>
                  </a:prstClr>
                </a:solidFill>
              </a:rPr>
              <a:pPr/>
              <a:t>5/16/2013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AFC7E9-FB09-4BD2-9FFC-68E9FEF626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74870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63D9A8-A96D-4C70-AD4A-3A106C3FB440}"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DC408-1F39-45C3-84FF-2BAAD630BCE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226098-AA9D-4115-AD56-1AA373CE7AF2}" type="datetimeFigureOut">
              <a:rPr lang="en-US" smtClean="0">
                <a:solidFill>
                  <a:prstClr val="black">
                    <a:tint val="75000"/>
                  </a:prstClr>
                </a:solidFill>
              </a:rPr>
              <a:pPr/>
              <a:t>5/16/2013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AFC7E9-FB09-4BD2-9FFC-68E9FEF626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98065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226098-AA9D-4115-AD56-1AA373CE7AF2}" type="datetimeFigureOut">
              <a:rPr lang="en-US" smtClean="0">
                <a:solidFill>
                  <a:prstClr val="black">
                    <a:tint val="75000"/>
                  </a:prstClr>
                </a:solidFill>
              </a:rPr>
              <a:pPr/>
              <a:t>5/16/2013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AFC7E9-FB09-4BD2-9FFC-68E9FEF626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6913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226098-AA9D-4115-AD56-1AA373CE7AF2}" type="datetimeFigureOut">
              <a:rPr lang="en-US" smtClean="0">
                <a:solidFill>
                  <a:prstClr val="black">
                    <a:tint val="75000"/>
                  </a:prstClr>
                </a:solidFill>
              </a:rPr>
              <a:pPr/>
              <a:t>5/16/2013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AFC7E9-FB09-4BD2-9FFC-68E9FEF626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75506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226098-AA9D-4115-AD56-1AA373CE7AF2}" type="datetimeFigureOut">
              <a:rPr lang="en-US" smtClean="0">
                <a:solidFill>
                  <a:prstClr val="black">
                    <a:tint val="75000"/>
                  </a:prstClr>
                </a:solidFill>
              </a:rPr>
              <a:pPr/>
              <a:t>5/16/2013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AFC7E9-FB09-4BD2-9FFC-68E9FEF626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06139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866080-B5D5-4F82-861F-D7B383B66D4D}" type="datetimeFigureOut">
              <a:rPr lang="en-US" smtClean="0">
                <a:solidFill>
                  <a:prstClr val="black">
                    <a:tint val="75000"/>
                  </a:prstClr>
                </a:solidFill>
              </a:rPr>
              <a:pPr/>
              <a:t>5/16/2013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C96068-1E5B-4FFB-AE89-74DC015BB9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39245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66080-B5D5-4F82-861F-D7B383B66D4D}" type="datetimeFigureOut">
              <a:rPr lang="en-US" smtClean="0">
                <a:solidFill>
                  <a:prstClr val="black">
                    <a:tint val="75000"/>
                  </a:prstClr>
                </a:solidFill>
              </a:rPr>
              <a:pPr/>
              <a:t>5/16/2013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C96068-1E5B-4FFB-AE89-74DC015BB9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79377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866080-B5D5-4F82-861F-D7B383B66D4D}" type="datetimeFigureOut">
              <a:rPr lang="en-US" smtClean="0">
                <a:solidFill>
                  <a:prstClr val="black">
                    <a:tint val="75000"/>
                  </a:prstClr>
                </a:solidFill>
              </a:rPr>
              <a:pPr/>
              <a:t>5/16/2013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C96068-1E5B-4FFB-AE89-74DC015BB9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43628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866080-B5D5-4F82-861F-D7B383B66D4D}" type="datetimeFigureOut">
              <a:rPr lang="en-US" smtClean="0">
                <a:solidFill>
                  <a:prstClr val="black">
                    <a:tint val="75000"/>
                  </a:prstClr>
                </a:solidFill>
              </a:rPr>
              <a:pPr/>
              <a:t>5/16/2013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C96068-1E5B-4FFB-AE89-74DC015BB9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03173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866080-B5D5-4F82-861F-D7B383B66D4D}" type="datetimeFigureOut">
              <a:rPr lang="en-US" smtClean="0">
                <a:solidFill>
                  <a:prstClr val="black">
                    <a:tint val="75000"/>
                  </a:prstClr>
                </a:solidFill>
              </a:rPr>
              <a:pPr/>
              <a:t>5/16/2013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C96068-1E5B-4FFB-AE89-74DC015BB9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16390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866080-B5D5-4F82-861F-D7B383B66D4D}" type="datetimeFigureOut">
              <a:rPr lang="en-US" smtClean="0">
                <a:solidFill>
                  <a:prstClr val="black">
                    <a:tint val="75000"/>
                  </a:prstClr>
                </a:solidFill>
              </a:rPr>
              <a:pPr/>
              <a:t>5/16/2013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C96068-1E5B-4FFB-AE89-74DC015BB9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7797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963D9A8-A96D-4C70-AD4A-3A106C3FB440}" type="datetimeFigureOut">
              <a:rPr lang="en-US" smtClean="0"/>
              <a:pPr/>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DC408-1F39-45C3-84FF-2BAAD630BCE8}"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66080-B5D5-4F82-861F-D7B383B66D4D}" type="datetimeFigureOut">
              <a:rPr lang="en-US" smtClean="0">
                <a:solidFill>
                  <a:prstClr val="black">
                    <a:tint val="75000"/>
                  </a:prstClr>
                </a:solidFill>
              </a:rPr>
              <a:pPr/>
              <a:t>5/16/2013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C96068-1E5B-4FFB-AE89-74DC015BB9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764345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66080-B5D5-4F82-861F-D7B383B66D4D}" type="datetimeFigureOut">
              <a:rPr lang="en-US" smtClean="0">
                <a:solidFill>
                  <a:prstClr val="black">
                    <a:tint val="75000"/>
                  </a:prstClr>
                </a:solidFill>
              </a:rPr>
              <a:pPr/>
              <a:t>5/16/2013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C96068-1E5B-4FFB-AE89-74DC015BB9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840428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66080-B5D5-4F82-861F-D7B383B66D4D}" type="datetimeFigureOut">
              <a:rPr lang="en-US" smtClean="0">
                <a:solidFill>
                  <a:prstClr val="black">
                    <a:tint val="75000"/>
                  </a:prstClr>
                </a:solidFill>
              </a:rPr>
              <a:pPr/>
              <a:t>5/16/2013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C96068-1E5B-4FFB-AE89-74DC015BB9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383191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66080-B5D5-4F82-861F-D7B383B66D4D}" type="datetimeFigureOut">
              <a:rPr lang="en-US" smtClean="0">
                <a:solidFill>
                  <a:prstClr val="black">
                    <a:tint val="75000"/>
                  </a:prstClr>
                </a:solidFill>
              </a:rPr>
              <a:pPr/>
              <a:t>5/16/2013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C96068-1E5B-4FFB-AE89-74DC015BB9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740148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66080-B5D5-4F82-861F-D7B383B66D4D}" type="datetimeFigureOut">
              <a:rPr lang="en-US" smtClean="0">
                <a:solidFill>
                  <a:prstClr val="black">
                    <a:tint val="75000"/>
                  </a:prstClr>
                </a:solidFill>
              </a:rPr>
              <a:pPr/>
              <a:t>5/16/2013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C96068-1E5B-4FFB-AE89-74DC015BB9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6857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963D9A8-A96D-4C70-AD4A-3A106C3FB440}" type="datetimeFigureOut">
              <a:rPr lang="en-US" smtClean="0"/>
              <a:pPr/>
              <a:t>5/16/2013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1DC408-1F39-45C3-84FF-2BAAD630BC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963D9A8-A96D-4C70-AD4A-3A106C3FB440}" type="datetimeFigureOut">
              <a:rPr lang="en-US" smtClean="0"/>
              <a:pPr/>
              <a:t>5/16/2013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1DC408-1F39-45C3-84FF-2BAAD630BC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3D9A8-A96D-4C70-AD4A-3A106C3FB440}" type="datetimeFigureOut">
              <a:rPr lang="en-US" smtClean="0"/>
              <a:pPr/>
              <a:t>5/16/2013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1DC408-1F39-45C3-84FF-2BAAD630BC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963D9A8-A96D-4C70-AD4A-3A106C3FB440}" type="datetimeFigureOut">
              <a:rPr lang="en-US" smtClean="0"/>
              <a:pPr/>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DC408-1F39-45C3-84FF-2BAAD630BC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963D9A8-A96D-4C70-AD4A-3A106C3FB440}" type="datetimeFigureOut">
              <a:rPr lang="en-US" smtClean="0"/>
              <a:pPr/>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D1DC408-1F39-45C3-84FF-2BAAD630BCE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963D9A8-A96D-4C70-AD4A-3A106C3FB440}" type="datetimeFigureOut">
              <a:rPr lang="en-US" smtClean="0"/>
              <a:pPr/>
              <a:t>5/16/2013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D1DC408-1F39-45C3-84FF-2BAAD630BCE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3D9A8-A96D-4C70-AD4A-3A106C3FB440}" type="datetimeFigureOut">
              <a:rPr lang="en-US" smtClean="0"/>
              <a:pPr/>
              <a:t>5/16/2013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DC408-1F39-45C3-84FF-2BAAD630BCE8}" type="slidenum">
              <a:rPr lang="en-US" smtClean="0"/>
              <a:pPr/>
              <a:t>‹#›</a:t>
            </a:fld>
            <a:endParaRPr lang="en-US"/>
          </a:p>
        </p:txBody>
      </p:sp>
    </p:spTree>
    <p:extLst>
      <p:ext uri="{BB962C8B-B14F-4D97-AF65-F5344CB8AC3E}">
        <p14:creationId xmlns:p14="http://schemas.microsoft.com/office/powerpoint/2010/main" xmlns="" val="5818784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26098-AA9D-4115-AD56-1AA373CE7AF2}" type="datetimeFigureOut">
              <a:rPr lang="en-US" smtClean="0">
                <a:solidFill>
                  <a:prstClr val="black">
                    <a:tint val="75000"/>
                  </a:prstClr>
                </a:solidFill>
              </a:rPr>
              <a:pPr/>
              <a:t>5/16/2013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FC7E9-FB09-4BD2-9FFC-68E9FEF626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69486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626233A1-40E4-46ED-8790-AD662D7C683E}"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xmlns="" val="11356522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rand.org/pubs/monograph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ann.sagepub.com/search?author1=Joseph+S.+Nye+Jr.&amp;sortspec=date&amp;submit=Submi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Neorealism_(international_relations)" TargetMode="External"/><Relationship Id="rId2" Type="http://schemas.openxmlformats.org/officeDocument/2006/relationships/hyperlink" Target="http://en.wikipedia.org/wiki/Niall_Ferguson" TargetMode="External"/><Relationship Id="rId1" Type="http://schemas.openxmlformats.org/officeDocument/2006/relationships/slideLayout" Target="../slideLayouts/slideLayout2.xml"/><Relationship Id="rId6" Type="http://schemas.openxmlformats.org/officeDocument/2006/relationships/hyperlink" Target="http://en.wikipedia.org/wiki/Soft_power" TargetMode="External"/><Relationship Id="rId5" Type="http://schemas.openxmlformats.org/officeDocument/2006/relationships/hyperlink" Target="http://en.wikipedia.org/wiki/George_W._Bush" TargetMode="External"/><Relationship Id="rId4" Type="http://schemas.openxmlformats.org/officeDocument/2006/relationships/hyperlink" Target="http://en.wikipedia.org/wiki/Stephen_Wal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Political_realism" TargetMode="External"/><Relationship Id="rId7" Type="http://schemas.openxmlformats.org/officeDocument/2006/relationships/hyperlink" Target="http://en.wikipedia.org/wiki/Governance" TargetMode="External"/><Relationship Id="rId2" Type="http://schemas.openxmlformats.org/officeDocument/2006/relationships/hyperlink" Target="http://en.wikipedia.org/wiki/Symbiotic" TargetMode="External"/><Relationship Id="rId1" Type="http://schemas.openxmlformats.org/officeDocument/2006/relationships/slideLayout" Target="../slideLayouts/slideLayout2.xml"/><Relationship Id="rId6" Type="http://schemas.openxmlformats.org/officeDocument/2006/relationships/hyperlink" Target="http://en.wikipedia.org/wiki/International" TargetMode="External"/><Relationship Id="rId5" Type="http://schemas.openxmlformats.org/officeDocument/2006/relationships/hyperlink" Target="http://en.wikipedia.org/wiki/Nayef_Al-Rodhan" TargetMode="External"/><Relationship Id="rId4" Type="http://schemas.openxmlformats.org/officeDocument/2006/relationships/hyperlink" Target="http://en.wikipedia.org/wiki/International_relations"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DCA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Jammu" TargetMode="External"/><Relationship Id="rId13" Type="http://schemas.openxmlformats.org/officeDocument/2006/relationships/hyperlink" Target="http://en.wikipedia.org/wiki/Antarctica" TargetMode="External"/><Relationship Id="rId3" Type="http://schemas.openxmlformats.org/officeDocument/2006/relationships/hyperlink" Target="http://en.wikipedia.org/wiki/Power_in_international_relations" TargetMode="External"/><Relationship Id="rId7" Type="http://schemas.openxmlformats.org/officeDocument/2006/relationships/hyperlink" Target="http://en.wikipedia.org/wiki/Middle_East" TargetMode="External"/><Relationship Id="rId12" Type="http://schemas.openxmlformats.org/officeDocument/2006/relationships/hyperlink" Target="http://en.wikipedia.org/wiki/Arctic_Circle" TargetMode="External"/><Relationship Id="rId2" Type="http://schemas.openxmlformats.org/officeDocument/2006/relationships/hyperlink" Target="http://en.wikipedia.org/wiki/Nayef_Al-Rodhan" TargetMode="External"/><Relationship Id="rId1" Type="http://schemas.openxmlformats.org/officeDocument/2006/relationships/slideLayout" Target="../slideLayouts/slideLayout2.xml"/><Relationship Id="rId6" Type="http://schemas.openxmlformats.org/officeDocument/2006/relationships/hyperlink" Target="http://en.wikipedia.org/wiki/Asia" TargetMode="External"/><Relationship Id="rId11" Type="http://schemas.openxmlformats.org/officeDocument/2006/relationships/hyperlink" Target="http://en.wikipedia.org/wiki/Horn_of_Africa" TargetMode="External"/><Relationship Id="rId5" Type="http://schemas.openxmlformats.org/officeDocument/2006/relationships/hyperlink" Target="http://en.wikipedia.org/wiki/Europe" TargetMode="External"/><Relationship Id="rId10" Type="http://schemas.openxmlformats.org/officeDocument/2006/relationships/hyperlink" Target="http://en.wikipedia.org/wiki/Xinjiang" TargetMode="External"/><Relationship Id="rId4" Type="http://schemas.openxmlformats.org/officeDocument/2006/relationships/hyperlink" Target="http://en.wikipedia.org/wiki/Africa" TargetMode="External"/><Relationship Id="rId9" Type="http://schemas.openxmlformats.org/officeDocument/2006/relationships/hyperlink" Target="http://en.wikipedia.org/wiki/Kashmi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ink%20and%20White%20Dogwood%20Trees,%20Lexington,%20Kentucky.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Subtitle 2"/>
          <p:cNvSpPr>
            <a:spLocks noGrp="1"/>
          </p:cNvSpPr>
          <p:nvPr>
            <p:ph type="subTitle" idx="1"/>
          </p:nvPr>
        </p:nvSpPr>
        <p:spPr>
          <a:xfrm>
            <a:off x="0" y="5638800"/>
            <a:ext cx="9144000" cy="1219200"/>
          </a:xfrm>
        </p:spPr>
        <p:style>
          <a:lnRef idx="1">
            <a:schemeClr val="accent6"/>
          </a:lnRef>
          <a:fillRef idx="2">
            <a:schemeClr val="accent6"/>
          </a:fillRef>
          <a:effectRef idx="1">
            <a:schemeClr val="accent6"/>
          </a:effectRef>
          <a:fontRef idx="minor">
            <a:schemeClr val="dk1"/>
          </a:fontRef>
        </p:style>
        <p:txBody>
          <a:bodyPr>
            <a:normAutofit fontScale="25000" lnSpcReduction="20000"/>
          </a:bodyPr>
          <a:lstStyle/>
          <a:p>
            <a:pPr>
              <a:spcBef>
                <a:spcPts val="0"/>
              </a:spcBef>
            </a:pPr>
            <a:r>
              <a:rPr lang="en-US" sz="16000" b="1" dirty="0" smtClean="0">
                <a:solidFill>
                  <a:srgbClr val="002060"/>
                </a:solidFill>
              </a:rPr>
              <a:t>SOFT POWER DIPLOMACY AND MUSLIM NATIONS</a:t>
            </a:r>
            <a:r>
              <a:rPr lang="en-US" sz="9600" b="1" dirty="0" smtClean="0">
                <a:solidFill>
                  <a:srgbClr val="002060"/>
                </a:solidFill>
              </a:rPr>
              <a:t>	</a:t>
            </a:r>
            <a:r>
              <a:rPr lang="en-US" sz="7400" b="1" dirty="0" smtClean="0">
                <a:solidFill>
                  <a:srgbClr val="002060"/>
                </a:solidFill>
              </a:rPr>
              <a:t>	</a:t>
            </a:r>
          </a:p>
          <a:p>
            <a:pPr algn="l">
              <a:spcBef>
                <a:spcPts val="0"/>
              </a:spcBef>
            </a:pPr>
            <a:r>
              <a:rPr lang="en-US" sz="7400" b="1" dirty="0">
                <a:solidFill>
                  <a:srgbClr val="002060"/>
                </a:solidFill>
              </a:rPr>
              <a:t>	</a:t>
            </a:r>
            <a:r>
              <a:rPr lang="en-US" sz="7400" b="1" dirty="0" smtClean="0">
                <a:solidFill>
                  <a:srgbClr val="002060"/>
                </a:solidFill>
              </a:rPr>
              <a:t>		</a:t>
            </a:r>
            <a:r>
              <a:rPr lang="en-US" sz="7200" b="1" dirty="0" smtClean="0">
                <a:solidFill>
                  <a:schemeClr val="tx1"/>
                </a:solidFill>
              </a:rPr>
              <a:t>M.KAMAL HASSAN, ISTAC ,IIUM, 16.05.2013</a:t>
            </a:r>
            <a:endParaRPr lang="en-US" sz="7200" b="1" dirty="0">
              <a:solidFill>
                <a:schemeClr val="tx1"/>
              </a:solidFill>
            </a:endParaRPr>
          </a:p>
        </p:txBody>
      </p:sp>
    </p:spTree>
    <p:extLst>
      <p:ext uri="{BB962C8B-B14F-4D97-AF65-F5344CB8AC3E}">
        <p14:creationId xmlns:p14="http://schemas.microsoft.com/office/powerpoint/2010/main" xmlns="" val="12535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Autofit/>
          </a:bodyPr>
          <a:lstStyle/>
          <a:p>
            <a:r>
              <a:rPr lang="en-US" sz="3200" dirty="0" smtClean="0">
                <a:solidFill>
                  <a:schemeClr val="tx1"/>
                </a:solidFill>
              </a:rPr>
              <a:t>RAND CORP 2007 STRATEGIES FOR THE MUSLIM WORLD</a:t>
            </a:r>
            <a:endParaRPr lang="en-US" sz="3200" dirty="0">
              <a:solidFill>
                <a:schemeClr val="tx1"/>
              </a:solidFill>
            </a:endParaRPr>
          </a:p>
        </p:txBody>
      </p:sp>
      <p:sp>
        <p:nvSpPr>
          <p:cNvPr id="3" name="Content Placeholder 2"/>
          <p:cNvSpPr>
            <a:spLocks noGrp="1"/>
          </p:cNvSpPr>
          <p:nvPr>
            <p:ph idx="1"/>
          </p:nvPr>
        </p:nvSpPr>
        <p:spPr>
          <a:xfrm>
            <a:off x="0" y="1219200"/>
            <a:ext cx="9067800" cy="5486400"/>
          </a:xfrm>
        </p:spPr>
        <p:txBody>
          <a:bodyPr>
            <a:normAutofit fontScale="62500" lnSpcReduction="20000"/>
          </a:bodyPr>
          <a:lstStyle/>
          <a:p>
            <a:pPr marL="0" indent="0">
              <a:buNone/>
            </a:pPr>
            <a:r>
              <a:rPr lang="en-US" dirty="0" smtClean="0"/>
              <a:t>Cheryl </a:t>
            </a:r>
            <a:r>
              <a:rPr lang="en-US" dirty="0" err="1" smtClean="0"/>
              <a:t>Benard</a:t>
            </a:r>
            <a:r>
              <a:rPr lang="en-US" dirty="0" smtClean="0"/>
              <a:t>, on Civil </a:t>
            </a:r>
            <a:r>
              <a:rPr lang="en-US" dirty="0" err="1" smtClean="0"/>
              <a:t>Demoratic</a:t>
            </a:r>
            <a:r>
              <a:rPr lang="en-US" dirty="0" smtClean="0"/>
              <a:t> Islam:</a:t>
            </a:r>
          </a:p>
          <a:p>
            <a:pPr marL="0" indent="0">
              <a:buNone/>
            </a:pPr>
            <a:endParaRPr lang="en-US" dirty="0" smtClean="0"/>
          </a:p>
          <a:p>
            <a:pPr algn="just"/>
            <a:r>
              <a:rPr lang="en-US" sz="3400" dirty="0" smtClean="0"/>
              <a:t>“Contemporary </a:t>
            </a:r>
            <a:r>
              <a:rPr lang="en-US" sz="3400" dirty="0"/>
              <a:t>Islam is struggling within itself over its values, identity, and place in the world, with rivals contending for spiritual and political dominance--as well as with the "outside" world. In Western eyes, the ideal Islamic community would be democratic, economically viable, politically stable, and socially progressive and would follow the rules and norms of international conduct. But as the international community strives to understand all this and, possibly, influence the outcome, the best approaches--or even whom to approach--are not always easy to determine. As an aid to the process, this report compares and contrasts the subgroups within Islam. The author recommends careful deliberation in deciding how to proceed, taking into account the symbolic weight of certain issues, the meaning likely to be assigned to any positions U.S. policymakers might take on these issues, the consequences for other Islamic actors, and the opportunity costs and possible unintended consequences. With all that in mind, the author then makes her own series of recommendations</a:t>
            </a:r>
            <a:r>
              <a:rPr lang="en-US" sz="3400" dirty="0" smtClean="0"/>
              <a:t>.”</a:t>
            </a:r>
            <a:endParaRPr lang="en-US" sz="3400" dirty="0"/>
          </a:p>
          <a:p>
            <a:pPr marL="0" indent="0" algn="just">
              <a:buNone/>
            </a:pPr>
            <a:endParaRPr lang="en-US" sz="3400" dirty="0" smtClean="0"/>
          </a:p>
          <a:p>
            <a:pPr marL="0" indent="0" algn="r">
              <a:buNone/>
            </a:pPr>
            <a:r>
              <a:rPr lang="en-US" dirty="0" smtClean="0"/>
              <a:t>(www.rand.org/pubs/monograph_reports)</a:t>
            </a:r>
            <a:endParaRPr lang="en-US" dirty="0"/>
          </a:p>
        </p:txBody>
      </p:sp>
    </p:spTree>
    <p:extLst>
      <p:ext uri="{BB962C8B-B14F-4D97-AF65-F5344CB8AC3E}">
        <p14:creationId xmlns:p14="http://schemas.microsoft.com/office/powerpoint/2010/main" xmlns="" val="153873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0"/>
            <a:ext cx="8915400" cy="6096000"/>
          </a:xfrm>
        </p:spPr>
        <p:txBody>
          <a:bodyPr>
            <a:normAutofit fontScale="85000" lnSpcReduction="10000"/>
          </a:bodyPr>
          <a:lstStyle/>
          <a:p>
            <a:pPr marL="0" indent="0">
              <a:buNone/>
            </a:pPr>
            <a:r>
              <a:rPr lang="en-US" dirty="0" smtClean="0"/>
              <a:t>Angel </a:t>
            </a:r>
            <a:r>
              <a:rPr lang="en-US" dirty="0" err="1" smtClean="0"/>
              <a:t>Rabasa</a:t>
            </a:r>
            <a:r>
              <a:rPr lang="en-US" dirty="0" smtClean="0"/>
              <a:t>, Cheryl </a:t>
            </a:r>
            <a:r>
              <a:rPr lang="en-US" dirty="0" err="1" smtClean="0"/>
              <a:t>Benard</a:t>
            </a:r>
            <a:r>
              <a:rPr lang="en-US" dirty="0" smtClean="0"/>
              <a:t>, Lowell H, Schwartz, Peter Sickle, on </a:t>
            </a:r>
            <a:r>
              <a:rPr lang="en-US" i="1" dirty="0" smtClean="0"/>
              <a:t>Building Moderate Muslim Network</a:t>
            </a:r>
          </a:p>
          <a:p>
            <a:pPr algn="just"/>
            <a:r>
              <a:rPr lang="en-US" dirty="0" smtClean="0"/>
              <a:t>“Radical </a:t>
            </a:r>
            <a:r>
              <a:rPr lang="en-US" dirty="0"/>
              <a:t>and dogmatic interpretations of Islam have gained ground in recent years in many Muslim societies via extensive Islamist networks spanning the Muslim world and the Muslim diaspora communities of North America and Europe. Although a majority throughout the Muslim world, moderates have not developed similar networks to amplify their message and to provide protection from violence and intimidation. With considerable experience fostering networks of people committed to free and democratic ideas during the Cold War, the United States has a critical role to play in leveling the playing field for Muslim moderates. The authors derive lessons from the U.S. and allied Cold War network-building experience, determine their applicability to the current situation in the Muslim world, assess the effectiveness of U.S. government programs of engagement with the Muslim world, and develop a “road map” to foster the construction of moderate Muslim networks</a:t>
            </a:r>
            <a:r>
              <a:rPr lang="en-US" dirty="0" smtClean="0"/>
              <a:t>.”</a:t>
            </a:r>
          </a:p>
          <a:p>
            <a:pPr marL="0" indent="0">
              <a:buNone/>
            </a:pPr>
            <a:endParaRPr lang="en-US" dirty="0" smtClean="0"/>
          </a:p>
          <a:p>
            <a:pPr marL="0" indent="0" algn="r">
              <a:buNone/>
            </a:pPr>
            <a:r>
              <a:rPr lang="en-US" dirty="0" smtClean="0"/>
              <a:t>(</a:t>
            </a:r>
            <a:r>
              <a:rPr lang="en-US" dirty="0" smtClean="0">
                <a:hlinkClick r:id="rId2"/>
              </a:rPr>
              <a:t>www.rand.org/pubs/monographs/</a:t>
            </a:r>
            <a:r>
              <a:rPr lang="en-US" dirty="0" smtClean="0"/>
              <a:t> MG574.html)</a:t>
            </a:r>
            <a:endParaRPr lang="en-US" dirty="0"/>
          </a:p>
        </p:txBody>
      </p:sp>
    </p:spTree>
    <p:extLst>
      <p:ext uri="{BB962C8B-B14F-4D97-AF65-F5344CB8AC3E}">
        <p14:creationId xmlns:p14="http://schemas.microsoft.com/office/powerpoint/2010/main" xmlns="" val="109251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734312"/>
          </a:xfrm>
        </p:spPr>
        <p:txBody>
          <a:bodyPr>
            <a:noAutofit/>
          </a:bodyPr>
          <a:lstStyle/>
          <a:p>
            <a:pPr algn="ctr"/>
            <a:r>
              <a:rPr lang="en-US" sz="3200" dirty="0">
                <a:solidFill>
                  <a:prstClr val="black"/>
                </a:solidFill>
              </a:rPr>
              <a:t>SOME ISLAMIC PRINCIPLES OF INTER-CULTURAL, </a:t>
            </a:r>
            <a:r>
              <a:rPr lang="en-US" sz="3200" dirty="0" smtClean="0">
                <a:solidFill>
                  <a:prstClr val="black"/>
                </a:solidFill>
              </a:rPr>
              <a:t>INTER-RELIGIOUS </a:t>
            </a:r>
            <a:r>
              <a:rPr lang="en-US" sz="3200" dirty="0">
                <a:solidFill>
                  <a:prstClr val="black"/>
                </a:solidFill>
              </a:rPr>
              <a:t>AND INTER-</a:t>
            </a:r>
            <a:r>
              <a:rPr lang="en-US" sz="3200" dirty="0" smtClean="0">
                <a:solidFill>
                  <a:prstClr val="black"/>
                </a:solidFill>
              </a:rPr>
              <a:t>CIVILISATIONAL </a:t>
            </a:r>
            <a:r>
              <a:rPr lang="en-US" sz="3200" dirty="0">
                <a:solidFill>
                  <a:prstClr val="black"/>
                </a:solidFill>
              </a:rPr>
              <a:t>ENGAGEMENT </a:t>
            </a:r>
            <a:endParaRPr lang="en-US" sz="3200" dirty="0"/>
          </a:p>
        </p:txBody>
      </p:sp>
      <p:sp>
        <p:nvSpPr>
          <p:cNvPr id="3" name="Content Placeholder 2"/>
          <p:cNvSpPr>
            <a:spLocks noGrp="1"/>
          </p:cNvSpPr>
          <p:nvPr>
            <p:ph idx="1"/>
          </p:nvPr>
        </p:nvSpPr>
        <p:spPr>
          <a:xfrm>
            <a:off x="457200" y="2514600"/>
            <a:ext cx="8229600" cy="4267200"/>
          </a:xfrm>
        </p:spPr>
        <p:txBody>
          <a:bodyPr/>
          <a:lstStyle/>
          <a:p>
            <a:pPr algn="just"/>
            <a:r>
              <a:rPr lang="en-US" dirty="0" smtClean="0"/>
              <a:t>Classical </a:t>
            </a:r>
            <a:r>
              <a:rPr lang="en-US" dirty="0" err="1" smtClean="0"/>
              <a:t>fiqh</a:t>
            </a:r>
            <a:r>
              <a:rPr lang="en-US" dirty="0" smtClean="0"/>
              <a:t> offers concepts such as DAR AL-ISLAM, DAR AL-HARB, DAR AL-`AHD, DAR AL-SULH in the framework of a binary world.</a:t>
            </a:r>
          </a:p>
          <a:p>
            <a:pPr algn="just"/>
            <a:r>
              <a:rPr lang="en-US" dirty="0" smtClean="0"/>
              <a:t>Contemporary scholars are critical of these time-bound concepts and offer new ones such as DAR AL-DA`WAH, DAR AL-SHAHADAH in the context of a contemporary realities of nation states and Muslim presence in the West and plural societies of the world today.</a:t>
            </a:r>
            <a:endParaRPr lang="en-US" dirty="0"/>
          </a:p>
        </p:txBody>
      </p:sp>
    </p:spTree>
    <p:extLst>
      <p:ext uri="{BB962C8B-B14F-4D97-AF65-F5344CB8AC3E}">
        <p14:creationId xmlns:p14="http://schemas.microsoft.com/office/powerpoint/2010/main" xmlns="" val="244007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2800" dirty="0" smtClean="0"/>
              <a:t>1.DIVERSITY AS JUSTIFICATION FOR MUTUAL UNDERSTANDING BETWEEN </a:t>
            </a:r>
            <a:r>
              <a:rPr lang="en-US" sz="2800" dirty="0" smtClean="0"/>
              <a:t>NATIONS </a:t>
            </a:r>
            <a:r>
              <a:rPr lang="en-US" sz="2800" dirty="0" smtClean="0"/>
              <a:t>AND </a:t>
            </a:r>
            <a:r>
              <a:rPr lang="en-US" sz="2800" dirty="0" smtClean="0"/>
              <a:t>PEOPLES</a:t>
            </a:r>
            <a:endParaRPr lang="en-US" sz="2800" dirty="0"/>
          </a:p>
        </p:txBody>
      </p:sp>
      <p:sp>
        <p:nvSpPr>
          <p:cNvPr id="3" name="Content Placeholder 2"/>
          <p:cNvSpPr>
            <a:spLocks noGrp="1"/>
          </p:cNvSpPr>
          <p:nvPr>
            <p:ph idx="1"/>
          </p:nvPr>
        </p:nvSpPr>
        <p:spPr>
          <a:xfrm>
            <a:off x="457200" y="1357298"/>
            <a:ext cx="8401080" cy="5214974"/>
          </a:xfrm>
        </p:spPr>
        <p:txBody>
          <a:bodyPr>
            <a:normAutofit/>
          </a:bodyPr>
          <a:lstStyle/>
          <a:p>
            <a:pPr algn="r" rtl="1"/>
            <a:endParaRPr lang="en-US" dirty="0" smtClean="0"/>
          </a:p>
          <a:p>
            <a:pPr algn="r" rtl="1"/>
            <a:r>
              <a:rPr lang="ar-SA" dirty="0" smtClean="0"/>
              <a:t>يَا </a:t>
            </a:r>
            <a:r>
              <a:rPr lang="ar-SA" dirty="0"/>
              <a:t>أَيُّهَا النَّاسُ إِنَّا خَلَقْنَاكُم مِّن ذَكَرٍ وَأُنثَى وَجَعَلْنَاكُمْ شُعُوبًا وَقَبَائِلَ لِتَعَارَفُوا إِنَّ أَكْرَمَكُمْ عِندَ اللَّهِ أَتْقَاكُمْ إِنَّ اللَّهَ عَلِيمٌ </a:t>
            </a:r>
            <a:r>
              <a:rPr lang="ar-SA" dirty="0" smtClean="0"/>
              <a:t>خَبِيرٌ  </a:t>
            </a:r>
            <a:r>
              <a:rPr lang="ar-SA" dirty="0"/>
              <a:t/>
            </a:r>
            <a:br>
              <a:rPr lang="ar-SA" dirty="0"/>
            </a:br>
            <a:endParaRPr lang="en-US" dirty="0"/>
          </a:p>
          <a:p>
            <a:pPr rtl="1">
              <a:buNone/>
            </a:pPr>
            <a:r>
              <a:rPr lang="en-US" dirty="0" smtClean="0">
                <a:latin typeface="Agency FB" pitchFamily="34" charset="0"/>
              </a:rPr>
              <a:t>AL-</a:t>
            </a:r>
            <a:r>
              <a:rPr lang="en-US" dirty="0" err="1" smtClean="0">
                <a:latin typeface="Agency FB" pitchFamily="34" charset="0"/>
              </a:rPr>
              <a:t>Hujurat</a:t>
            </a:r>
            <a:r>
              <a:rPr lang="en-US" dirty="0" smtClean="0">
                <a:latin typeface="Agency FB" pitchFamily="34" charset="0"/>
              </a:rPr>
              <a:t> :13</a:t>
            </a:r>
            <a:r>
              <a:rPr lang="ar-SA" dirty="0"/>
              <a:t/>
            </a:r>
            <a:br>
              <a:rPr lang="ar-SA" dirty="0"/>
            </a:br>
            <a:endParaRPr lang="ar-SA" dirty="0" smtClean="0"/>
          </a:p>
          <a:p>
            <a:pPr algn="ctr" rtl="1">
              <a:buNone/>
            </a:pPr>
            <a:r>
              <a:rPr lang="en-US" dirty="0" smtClean="0"/>
              <a:t>O </a:t>
            </a:r>
            <a:r>
              <a:rPr lang="en-US" dirty="0"/>
              <a:t>men! Behold, We have created you all out of a male and a female, and have made you into nations and tribes, so that you might come to know one another. Verily, the noblest of you in the sight of God is the one who is most deeply conscious of Him. Behold, God is all-knowing</a:t>
            </a:r>
            <a:r>
              <a:rPr lang="en-US" dirty="0" smtClean="0"/>
              <a:t>,</a:t>
            </a:r>
          </a:p>
          <a:p>
            <a:pPr algn="ctr" rtl="1">
              <a:buNone/>
            </a:pPr>
            <a:r>
              <a:rPr lang="en-US" dirty="0" smtClean="0"/>
              <a:t>all-aware</a:t>
            </a:r>
            <a:endParaRPr lang="en-US" dirty="0"/>
          </a:p>
          <a:p>
            <a:endParaRPr lang="en-US" dirty="0"/>
          </a:p>
        </p:txBody>
      </p:sp>
    </p:spTree>
    <p:extLst>
      <p:ext uri="{BB962C8B-B14F-4D97-AF65-F5344CB8AC3E}">
        <p14:creationId xmlns:p14="http://schemas.microsoft.com/office/powerpoint/2010/main" xmlns="" val="1369692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(a) JUSTICE AND MORAL EXCELLENCE</a:t>
            </a:r>
            <a:endParaRPr lang="en-US" dirty="0"/>
          </a:p>
        </p:txBody>
      </p:sp>
      <p:sp>
        <p:nvSpPr>
          <p:cNvPr id="3" name="Content Placeholder 2"/>
          <p:cNvSpPr>
            <a:spLocks noGrp="1"/>
          </p:cNvSpPr>
          <p:nvPr>
            <p:ph idx="1"/>
          </p:nvPr>
        </p:nvSpPr>
        <p:spPr>
          <a:xfrm>
            <a:off x="457200" y="1600200"/>
            <a:ext cx="8229600" cy="4972072"/>
          </a:xfrm>
        </p:spPr>
        <p:txBody>
          <a:bodyPr>
            <a:normAutofit/>
          </a:bodyPr>
          <a:lstStyle/>
          <a:p>
            <a:pPr algn="r">
              <a:buNone/>
            </a:pPr>
            <a:r>
              <a:rPr lang="ar-SA" dirty="0"/>
              <a:t>إِنَّ اللّهَ يَأْمُرُ بِالْعَدْلِ وَالإِحْسَانِ وَإِيتَاء ذِي الْقُرْبَى وَيَنْهَى </a:t>
            </a:r>
            <a:r>
              <a:rPr lang="ar-SA" dirty="0" smtClean="0"/>
              <a:t>عَنِ الْفَحْشَاء </a:t>
            </a:r>
            <a:r>
              <a:rPr lang="ar-SA" dirty="0"/>
              <a:t>وَالْمُنكَرِ وَالْبَغْيِ يَعِظُكُمْ لَعَلَّكُمْ </a:t>
            </a:r>
            <a:r>
              <a:rPr lang="ar-SA" dirty="0" smtClean="0"/>
              <a:t>تَذَكَّرُونَ  </a:t>
            </a:r>
            <a:r>
              <a:rPr lang="ar-SA" dirty="0"/>
              <a:t/>
            </a:r>
            <a:br>
              <a:rPr lang="ar-SA" dirty="0"/>
            </a:br>
            <a:endParaRPr lang="en-US" dirty="0">
              <a:latin typeface="Agency FB" pitchFamily="34" charset="0"/>
            </a:endParaRPr>
          </a:p>
          <a:p>
            <a:pPr algn="just">
              <a:buNone/>
            </a:pPr>
            <a:r>
              <a:rPr lang="en-US" dirty="0">
                <a:latin typeface="Agency FB" pitchFamily="34" charset="0"/>
              </a:rPr>
              <a:t>	</a:t>
            </a:r>
            <a:r>
              <a:rPr lang="en-US" dirty="0" smtClean="0">
                <a:latin typeface="Agency FB" pitchFamily="34" charset="0"/>
              </a:rPr>
              <a:t>al-nahl:90</a:t>
            </a:r>
            <a:endParaRPr lang="ar-SA" dirty="0" smtClean="0">
              <a:latin typeface="Agency FB" pitchFamily="34" charset="0"/>
            </a:endParaRPr>
          </a:p>
          <a:p>
            <a:pPr algn="just">
              <a:buNone/>
            </a:pPr>
            <a:endParaRPr lang="ar-SA" sz="2800" dirty="0"/>
          </a:p>
          <a:p>
            <a:pPr algn="just">
              <a:buNone/>
            </a:pPr>
            <a:r>
              <a:rPr lang="ar-SA" sz="2800" dirty="0" smtClean="0"/>
              <a:t>	</a:t>
            </a:r>
            <a:r>
              <a:rPr lang="en-US" sz="2800" dirty="0" smtClean="0"/>
              <a:t>BEHOLD</a:t>
            </a:r>
            <a:r>
              <a:rPr lang="en-US" sz="2800" dirty="0"/>
              <a:t>, God enjoins justice, and the doing of good, and generosity towards [one's] fellow-men; and He forbids all that is shameful and all that runs counter to reason, as well as envy; [and] He exhorts you [repeatedly] so that you might bear [all this] in mind.</a:t>
            </a:r>
          </a:p>
          <a:p>
            <a:endParaRPr lang="en-US" dirty="0"/>
          </a:p>
        </p:txBody>
      </p:sp>
    </p:spTree>
    <p:extLst>
      <p:ext uri="{BB962C8B-B14F-4D97-AF65-F5344CB8AC3E}">
        <p14:creationId xmlns:p14="http://schemas.microsoft.com/office/powerpoint/2010/main" xmlns="" val="4075312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pPr algn="l"/>
            <a:r>
              <a:rPr lang="en-US" dirty="0" smtClean="0"/>
              <a:t>2. (b)</a:t>
            </a:r>
            <a:endParaRPr lang="en-US" dirty="0"/>
          </a:p>
        </p:txBody>
      </p:sp>
      <p:sp>
        <p:nvSpPr>
          <p:cNvPr id="3" name="Content Placeholder 2"/>
          <p:cNvSpPr>
            <a:spLocks noGrp="1"/>
          </p:cNvSpPr>
          <p:nvPr>
            <p:ph idx="1"/>
          </p:nvPr>
        </p:nvSpPr>
        <p:spPr>
          <a:xfrm>
            <a:off x="457200" y="1000108"/>
            <a:ext cx="8229600" cy="5572164"/>
          </a:xfrm>
        </p:spPr>
        <p:txBody>
          <a:bodyPr>
            <a:normAutofit fontScale="92500"/>
          </a:bodyPr>
          <a:lstStyle/>
          <a:p>
            <a:pPr algn="r">
              <a:buNone/>
            </a:pPr>
            <a:r>
              <a:rPr lang="ar-SA" dirty="0"/>
              <a:t>يَا أَيُّهَا الَّذِينَ آمَنُواْ كُونُواْ قَوَّامِينَ بِالْقِسْطِ شُهَدَاء لِلّهِ وَلَوْ عَلَى أَنفُسِكُمْ أَوِ الْوَالِدَيْنِ وَالأَقْرَبِينَ إِن يَكُنْ غَنِيًّا أَوْ فَقَيرًا فَاللّهُ أَوْلَى بِهِمَا فَلاَ تَتَّبِعُواْ الْهَوَى أَن تَعْدِلُواْ وَإِن تَلْوُواْ أَوْ تُعْرِضُواْ فَإِنَّ اللّهَ كَانَ </a:t>
            </a:r>
            <a:r>
              <a:rPr lang="ar-SA" dirty="0" smtClean="0"/>
              <a:t>بِمَا تَعْمَلُونَ خَبِيرًا  </a:t>
            </a:r>
            <a:r>
              <a:rPr lang="ar-SA" dirty="0"/>
              <a:t/>
            </a:r>
            <a:br>
              <a:rPr lang="ar-SA" dirty="0"/>
            </a:br>
            <a:endParaRPr lang="en-US" dirty="0" smtClean="0"/>
          </a:p>
          <a:p>
            <a:pPr algn="just">
              <a:buNone/>
            </a:pPr>
            <a:r>
              <a:rPr lang="en-US" dirty="0" smtClean="0"/>
              <a:t>	</a:t>
            </a:r>
            <a:r>
              <a:rPr lang="en-US" dirty="0" smtClean="0">
                <a:latin typeface="Agency FB" pitchFamily="34" charset="0"/>
              </a:rPr>
              <a:t>an-</a:t>
            </a:r>
            <a:r>
              <a:rPr lang="en-US" dirty="0" err="1" smtClean="0">
                <a:latin typeface="Agency FB" pitchFamily="34" charset="0"/>
              </a:rPr>
              <a:t>Nisa</a:t>
            </a:r>
            <a:r>
              <a:rPr lang="en-US" dirty="0" smtClean="0">
                <a:latin typeface="Agency FB" pitchFamily="34" charset="0"/>
              </a:rPr>
              <a:t>’ :135</a:t>
            </a:r>
          </a:p>
          <a:p>
            <a:pPr algn="just">
              <a:buNone/>
            </a:pPr>
            <a:endParaRPr lang="ar-SA" dirty="0" smtClean="0">
              <a:latin typeface="Agency FB" pitchFamily="34" charset="0"/>
            </a:endParaRPr>
          </a:p>
          <a:p>
            <a:pPr algn="just">
              <a:buNone/>
            </a:pPr>
            <a:r>
              <a:rPr lang="ar-SA" sz="2600" dirty="0"/>
              <a:t>	</a:t>
            </a:r>
            <a:r>
              <a:rPr lang="en-US" sz="2600" dirty="0" smtClean="0"/>
              <a:t>O </a:t>
            </a:r>
            <a:r>
              <a:rPr lang="en-US" sz="2600" dirty="0"/>
              <a:t>YOU who have attained to faith! Be ever steadfast in upholding equity, bearing witness to the truth for the sake of God, even though it be against your own selves or your parents and kinsfolk. Whether the person concerned be rich or poor, God's claim takes precedence over [the claims of] either of them. Do not, then, follow your own desires, lest you swerve from justice: for if you distort [the truth], behold, God is indeed aware of all that you do!</a:t>
            </a:r>
          </a:p>
          <a:p>
            <a:endParaRPr lang="en-US" dirty="0"/>
          </a:p>
        </p:txBody>
      </p:sp>
    </p:spTree>
    <p:extLst>
      <p:ext uri="{BB962C8B-B14F-4D97-AF65-F5344CB8AC3E}">
        <p14:creationId xmlns:p14="http://schemas.microsoft.com/office/powerpoint/2010/main" xmlns="" val="2607756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2660"/>
          </a:xfrm>
        </p:spPr>
        <p:txBody>
          <a:bodyPr>
            <a:normAutofit fontScale="90000"/>
          </a:bodyPr>
          <a:lstStyle/>
          <a:p>
            <a:r>
              <a:rPr lang="en-US" dirty="0" smtClean="0"/>
              <a:t>2. (c) MUSLIM UMMAH AS JUSTLY BALANCED NATION</a:t>
            </a:r>
            <a:endParaRPr lang="en-US" dirty="0"/>
          </a:p>
        </p:txBody>
      </p:sp>
      <p:sp>
        <p:nvSpPr>
          <p:cNvPr id="3" name="Content Placeholder 2"/>
          <p:cNvSpPr>
            <a:spLocks noGrp="1"/>
          </p:cNvSpPr>
          <p:nvPr>
            <p:ph idx="1"/>
          </p:nvPr>
        </p:nvSpPr>
        <p:spPr>
          <a:xfrm>
            <a:off x="457200" y="1214422"/>
            <a:ext cx="8229600" cy="5357850"/>
          </a:xfrm>
        </p:spPr>
        <p:txBody>
          <a:bodyPr>
            <a:normAutofit fontScale="55000" lnSpcReduction="20000"/>
          </a:bodyPr>
          <a:lstStyle/>
          <a:p>
            <a:pPr>
              <a:buNone/>
            </a:pPr>
            <a:endParaRPr lang="en-US" b="1" dirty="0"/>
          </a:p>
          <a:p>
            <a:pPr algn="r" rtl="1">
              <a:lnSpc>
                <a:spcPct val="170000"/>
              </a:lnSpc>
            </a:pPr>
            <a:r>
              <a:rPr lang="ar-SA" sz="3400" b="1" dirty="0"/>
              <a:t>وَكَذَلِكَ جَعَلْنَاكُمْ أُمَّةً وَسَطًا لِّتَكُونُواْ شُهَدَاء عَلَى النَّاسِ وَيَكُونَ الرَّسُولُ عَلَيْكُمْ شَهِيدًا وَمَا جَعَلْنَا الْقِبْلَةَ الَّتِي كُنتَ عَلَيْهَا إِلاَّ لِنَعْلَمَ مَن يَتَّبِعُ الرَّسُولَ مِمَّن يَنقَلِبُ عَلَى عَقِبَيْهِ وَإِن كَانَتْ لَكَبِيرَةً إِلاَّ عَلَى الَّذِينَ هَدَى اللّهُ وَمَا كَانَ اللّهُ لِيُضِيعَ إِيمَانَكُمْ إِنَّ اللّهَ بِالنَّاسِ لَرَؤُوفٌ رَّحِيمٌ (2:143) </a:t>
            </a:r>
            <a:br>
              <a:rPr lang="ar-SA" sz="3400" b="1" dirty="0"/>
            </a:br>
            <a:endParaRPr lang="en-US" sz="3400" b="1" dirty="0"/>
          </a:p>
          <a:p>
            <a:pPr algn="just">
              <a:buNone/>
            </a:pPr>
            <a:r>
              <a:rPr lang="ar-SA" b="1" dirty="0" smtClean="0">
                <a:latin typeface="Agency FB" pitchFamily="34" charset="0"/>
              </a:rPr>
              <a:t>	</a:t>
            </a:r>
            <a:r>
              <a:rPr lang="en-US" b="1" dirty="0" smtClean="0">
                <a:latin typeface="Agency FB" pitchFamily="34" charset="0"/>
              </a:rPr>
              <a:t>al- </a:t>
            </a:r>
            <a:r>
              <a:rPr lang="en-US" b="1" dirty="0" err="1" smtClean="0">
                <a:latin typeface="Agency FB" pitchFamily="34" charset="0"/>
              </a:rPr>
              <a:t>Baqarah</a:t>
            </a:r>
            <a:r>
              <a:rPr lang="en-US" b="1" dirty="0" smtClean="0">
                <a:latin typeface="Agency FB" pitchFamily="34" charset="0"/>
              </a:rPr>
              <a:t> : 143</a:t>
            </a:r>
            <a:endParaRPr lang="ar-SA" b="1" dirty="0" smtClean="0">
              <a:latin typeface="Agency FB" pitchFamily="34" charset="0"/>
            </a:endParaRPr>
          </a:p>
          <a:p>
            <a:pPr algn="just">
              <a:buNone/>
            </a:pPr>
            <a:endParaRPr lang="ar-SA" b="1" dirty="0"/>
          </a:p>
          <a:p>
            <a:pPr algn="just">
              <a:buNone/>
            </a:pPr>
            <a:r>
              <a:rPr lang="ar-SA" b="1" dirty="0" smtClean="0"/>
              <a:t>	</a:t>
            </a:r>
            <a:r>
              <a:rPr lang="en-US" sz="3600" b="1" dirty="0" smtClean="0"/>
              <a:t>And </a:t>
            </a:r>
            <a:r>
              <a:rPr lang="en-US" sz="3600" b="1" dirty="0"/>
              <a:t>thus have We willed you to be a community of the middle way, so that [with your lives] you might bear witness to the truth before all mankind, and that the Apostle might bear witness to it before you. And it is only to the end that We might make a clear distinction between those who follow the Apostle and those who turn about on their heels that We have appointed [for this community] the direction of prayer which thou [O Prophet] hast formerly observed: for this was indeed a hard test for all but those whom God has guided aright. But God will surely not lose sight of your faith-for, behold, God is most compassionate towards man, a dispenser of grace</a:t>
            </a:r>
          </a:p>
          <a:p>
            <a:endParaRPr lang="en-US" sz="3600" b="1" dirty="0"/>
          </a:p>
        </p:txBody>
      </p:sp>
    </p:spTree>
    <p:extLst>
      <p:ext uri="{BB962C8B-B14F-4D97-AF65-F5344CB8AC3E}">
        <p14:creationId xmlns:p14="http://schemas.microsoft.com/office/powerpoint/2010/main" xmlns="" val="3401149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(a)HARMONIOUS RELATIONSHIP WITH OTHERS</a:t>
            </a:r>
            <a:endParaRPr lang="en-US" dirty="0"/>
          </a:p>
        </p:txBody>
      </p:sp>
      <p:sp>
        <p:nvSpPr>
          <p:cNvPr id="3" name="Content Placeholder 2"/>
          <p:cNvSpPr>
            <a:spLocks noGrp="1"/>
          </p:cNvSpPr>
          <p:nvPr>
            <p:ph idx="1"/>
          </p:nvPr>
        </p:nvSpPr>
        <p:spPr>
          <a:xfrm>
            <a:off x="457200" y="1600200"/>
            <a:ext cx="8229600" cy="4972072"/>
          </a:xfrm>
        </p:spPr>
        <p:txBody>
          <a:bodyPr>
            <a:normAutofit/>
          </a:bodyPr>
          <a:lstStyle/>
          <a:p>
            <a:pPr algn="r" rtl="1"/>
            <a:r>
              <a:rPr lang="ar-SA" dirty="0"/>
              <a:t>لَا يَنْهَاكُمُ اللَّهُ عَنِ الَّذِينَ لَمْ يُقَاتِلُوكُمْ فِي الدِّينِ وَلَمْ يُخْرِجُوكُم مِّن دِيَارِكُمْ أَن تَبَرُّوهُمْ وَتُقْسِطُوا إِلَيْهِمْ إِنَّ اللَّهَ يُحِبُّ الْمُقْسِطِينَ </a:t>
            </a:r>
            <a:r>
              <a:rPr lang="ar-SA" dirty="0" smtClean="0"/>
              <a:t> </a:t>
            </a:r>
            <a:r>
              <a:rPr lang="ar-SA" dirty="0"/>
              <a:t/>
            </a:r>
            <a:br>
              <a:rPr lang="ar-SA" dirty="0"/>
            </a:br>
            <a:endParaRPr lang="en-US" dirty="0"/>
          </a:p>
          <a:p>
            <a:pPr>
              <a:buNone/>
            </a:pPr>
            <a:r>
              <a:rPr lang="en-US" dirty="0"/>
              <a:t> </a:t>
            </a:r>
            <a:r>
              <a:rPr lang="en-US" dirty="0" smtClean="0">
                <a:latin typeface="Agency FB" pitchFamily="34" charset="0"/>
              </a:rPr>
              <a:t>Mumtahinah:8</a:t>
            </a:r>
            <a:endParaRPr lang="en-US" dirty="0">
              <a:latin typeface="Agency FB" pitchFamily="34" charset="0"/>
            </a:endParaRPr>
          </a:p>
          <a:p>
            <a:pPr algn="just">
              <a:buNone/>
            </a:pPr>
            <a:r>
              <a:rPr lang="en-US" dirty="0" smtClean="0"/>
              <a:t>	</a:t>
            </a:r>
            <a:r>
              <a:rPr lang="en-US" sz="2600" dirty="0" smtClean="0"/>
              <a:t>As </a:t>
            </a:r>
            <a:r>
              <a:rPr lang="en-US" sz="2600" dirty="0"/>
              <a:t>for such [of the unbelievers] as do not fight against you on account of [your] faith, and neither drive you forth from your homelands, God does not forbid you to show them kindness and to behave towards them with full equity: for, verily, God loves those who act equitably. </a:t>
            </a:r>
          </a:p>
          <a:p>
            <a:endParaRPr lang="en-US" dirty="0"/>
          </a:p>
        </p:txBody>
      </p:sp>
    </p:spTree>
    <p:extLst>
      <p:ext uri="{BB962C8B-B14F-4D97-AF65-F5344CB8AC3E}">
        <p14:creationId xmlns:p14="http://schemas.microsoft.com/office/powerpoint/2010/main" xmlns="" val="3658087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pPr algn="l"/>
            <a:r>
              <a:rPr lang="en-US" dirty="0" smtClean="0"/>
              <a:t>3. (b)</a:t>
            </a:r>
            <a:endParaRPr lang="en-US" dirty="0"/>
          </a:p>
        </p:txBody>
      </p:sp>
      <p:sp>
        <p:nvSpPr>
          <p:cNvPr id="3" name="Content Placeholder 2"/>
          <p:cNvSpPr>
            <a:spLocks noGrp="1"/>
          </p:cNvSpPr>
          <p:nvPr>
            <p:ph idx="1"/>
          </p:nvPr>
        </p:nvSpPr>
        <p:spPr>
          <a:xfrm>
            <a:off x="457200" y="1000108"/>
            <a:ext cx="8229600" cy="5572164"/>
          </a:xfrm>
        </p:spPr>
        <p:txBody>
          <a:bodyPr>
            <a:normAutofit/>
          </a:bodyPr>
          <a:lstStyle/>
          <a:p>
            <a:pPr algn="r" rtl="1"/>
            <a:r>
              <a:rPr lang="ar-SA" dirty="0"/>
              <a:t>إِنَّمَا يَنْهَاكُمُ اللَّهُ عَنِ الَّذِينَ قَاتَلُوكُمْ فِي الدِّينِ وَأَخْرَجُوكُم مِّن دِيَارِكُمْ وَظَاهَرُوا عَلَى إِخْرَاجِكُمْ أَن تَوَلَّوْهُمْ وَمَن يَتَوَلَّهُمْ فَأُوْلَئِكَ هُمُ الظَّالِمُونَ (60:9) </a:t>
            </a:r>
            <a:br>
              <a:rPr lang="ar-SA" dirty="0"/>
            </a:br>
            <a:endParaRPr lang="en-US" dirty="0"/>
          </a:p>
          <a:p>
            <a:pPr algn="just">
              <a:buNone/>
            </a:pPr>
            <a:r>
              <a:rPr lang="en-US" dirty="0" smtClean="0"/>
              <a:t>	</a:t>
            </a:r>
          </a:p>
          <a:p>
            <a:pPr algn="just">
              <a:buNone/>
            </a:pPr>
            <a:r>
              <a:rPr lang="en-US" sz="2400" dirty="0" smtClean="0">
                <a:latin typeface="Agency FB" pitchFamily="34" charset="0"/>
              </a:rPr>
              <a:t>Mumtahinah:9</a:t>
            </a:r>
            <a:endParaRPr lang="en-US" sz="2400" dirty="0">
              <a:latin typeface="Agency FB" pitchFamily="34" charset="0"/>
            </a:endParaRPr>
          </a:p>
          <a:p>
            <a:pPr algn="just">
              <a:buNone/>
            </a:pPr>
            <a:endParaRPr lang="en-US" sz="2400" dirty="0" smtClean="0"/>
          </a:p>
          <a:p>
            <a:pPr algn="just">
              <a:buNone/>
            </a:pPr>
            <a:r>
              <a:rPr lang="en-US" sz="2400" dirty="0"/>
              <a:t>	</a:t>
            </a:r>
            <a:r>
              <a:rPr lang="en-US" sz="2400" dirty="0" smtClean="0"/>
              <a:t>God </a:t>
            </a:r>
            <a:r>
              <a:rPr lang="en-US" sz="2400" dirty="0"/>
              <a:t>only forbids you to turn in friendship towards such as fight against you because of [your] faith, and drive you forth from your homelands, or aid [others] in driving you forth: and as for those [from among you] who turn towards them in friendship; it is they, they who are truly wrongdoers!</a:t>
            </a:r>
          </a:p>
          <a:p>
            <a:endParaRPr lang="en-US" dirty="0"/>
          </a:p>
          <a:p>
            <a:endParaRPr lang="en-US" dirty="0"/>
          </a:p>
        </p:txBody>
      </p:sp>
    </p:spTree>
    <p:extLst>
      <p:ext uri="{BB962C8B-B14F-4D97-AF65-F5344CB8AC3E}">
        <p14:creationId xmlns:p14="http://schemas.microsoft.com/office/powerpoint/2010/main" xmlns="" val="475204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rmAutofit fontScale="90000"/>
          </a:bodyPr>
          <a:lstStyle/>
          <a:p>
            <a:pPr algn="l"/>
            <a:r>
              <a:rPr lang="en-US" dirty="0" smtClean="0"/>
              <a:t>3. (c)   </a:t>
            </a:r>
            <a:endParaRPr lang="en-US" dirty="0"/>
          </a:p>
        </p:txBody>
      </p:sp>
      <p:sp>
        <p:nvSpPr>
          <p:cNvPr id="3" name="Content Placeholder 2"/>
          <p:cNvSpPr>
            <a:spLocks noGrp="1"/>
          </p:cNvSpPr>
          <p:nvPr>
            <p:ph idx="1"/>
          </p:nvPr>
        </p:nvSpPr>
        <p:spPr>
          <a:xfrm>
            <a:off x="457200" y="1643050"/>
            <a:ext cx="8229600" cy="4483113"/>
          </a:xfrm>
        </p:spPr>
        <p:txBody>
          <a:bodyPr>
            <a:normAutofit/>
          </a:bodyPr>
          <a:lstStyle/>
          <a:p>
            <a:pPr algn="r" rtl="1"/>
            <a:r>
              <a:rPr lang="ar-SA" sz="4700" dirty="0"/>
              <a:t>وَإِن جَنَحُواْ لِلسَّلْمِ فَاجْنَحْ لَهَا وَتَوَكَّلْ عَلَى اللّهِ إِنَّهُ هُوَ السَّمِيعُ الْعَلِيمُ </a:t>
            </a:r>
            <a:endParaRPr lang="en-US" sz="2400" dirty="0"/>
          </a:p>
          <a:p>
            <a:pPr algn="just">
              <a:buNone/>
            </a:pPr>
            <a:r>
              <a:rPr lang="en-US" sz="2400" dirty="0" smtClean="0">
                <a:latin typeface="Agency FB" pitchFamily="34" charset="0"/>
              </a:rPr>
              <a:t>Al –Anfal:61</a:t>
            </a:r>
          </a:p>
          <a:p>
            <a:pPr algn="just">
              <a:buNone/>
            </a:pPr>
            <a:endParaRPr lang="en-US" sz="3000" dirty="0"/>
          </a:p>
          <a:p>
            <a:pPr algn="just">
              <a:buNone/>
            </a:pPr>
            <a:r>
              <a:rPr lang="en-US" sz="3000" dirty="0" smtClean="0"/>
              <a:t>	But </a:t>
            </a:r>
            <a:r>
              <a:rPr lang="en-US" sz="3000" dirty="0"/>
              <a:t>if they incline to peace, incline thou to it as well, and place thy trust in God: verily, He alone is all-hearing, all-knowing!</a:t>
            </a:r>
          </a:p>
          <a:p>
            <a:pPr>
              <a:buNone/>
            </a:pPr>
            <a:endParaRPr lang="en-US" dirty="0"/>
          </a:p>
          <a:p>
            <a:endParaRPr lang="en-US" dirty="0"/>
          </a:p>
        </p:txBody>
      </p:sp>
    </p:spTree>
    <p:extLst>
      <p:ext uri="{BB962C8B-B14F-4D97-AF65-F5344CB8AC3E}">
        <p14:creationId xmlns:p14="http://schemas.microsoft.com/office/powerpoint/2010/main" xmlns="" val="43201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85800"/>
            <a:ext cx="8229600" cy="5638800"/>
          </a:xfrm>
        </p:spPr>
        <p:txBody>
          <a:bodyPr>
            <a:normAutofit fontScale="92500" lnSpcReduction="20000"/>
          </a:bodyPr>
          <a:lstStyle/>
          <a:p>
            <a:r>
              <a:rPr lang="en-US" b="1" dirty="0" smtClean="0"/>
              <a:t>PUBLIC DIPLOMACY AND SOFT POWER</a:t>
            </a:r>
          </a:p>
          <a:p>
            <a:r>
              <a:rPr lang="en-US" dirty="0" smtClean="0">
                <a:hlinkClick r:id="rId2"/>
              </a:rPr>
              <a:t>Joseph </a:t>
            </a:r>
            <a:r>
              <a:rPr lang="en-US" dirty="0">
                <a:hlinkClick r:id="rId2"/>
              </a:rPr>
              <a:t>S. Nye Jr.</a:t>
            </a:r>
            <a:endParaRPr lang="en-US" dirty="0"/>
          </a:p>
          <a:p>
            <a:pPr lvl="1"/>
            <a:r>
              <a:rPr lang="en-US" i="1" dirty="0"/>
              <a:t>Harvard University</a:t>
            </a:r>
            <a:r>
              <a:rPr lang="en-US" dirty="0"/>
              <a:t> </a:t>
            </a:r>
          </a:p>
          <a:p>
            <a:pPr algn="just"/>
            <a:r>
              <a:rPr lang="en-US" dirty="0" smtClean="0"/>
              <a:t>Soft </a:t>
            </a:r>
            <a:r>
              <a:rPr lang="en-US" dirty="0"/>
              <a:t>power is the ability to affect others to obtain the outcomes one wants through attraction rather than coercion or payment. A country's soft power rests on its resources of culture, values, and policies. A smart power strategy combines hard and soft power resources. Public diplomacy has a long history as a means of promoting a country's soft power and was essential in winning the cold war. The current struggle against transnational terrorism is a struggle to win hearts and minds, and the current overreliance on hard power alone is not the path to success. Public diplomacy is an important tool in the arsenal of smart power, but smart public diplomacy requires an understanding of the roles of credibility, self-criticism, and civil society in generating soft power. </a:t>
            </a:r>
            <a:r>
              <a:rPr lang="en-US" dirty="0" smtClean="0"/>
              <a:t> (Source: http://ann.sagepub.com/content.)</a:t>
            </a:r>
            <a:endParaRPr lang="en-US" dirty="0">
              <a:effectLst/>
            </a:endParaRPr>
          </a:p>
        </p:txBody>
      </p:sp>
    </p:spTree>
    <p:extLst>
      <p:ext uri="{BB962C8B-B14F-4D97-AF65-F5344CB8AC3E}">
        <p14:creationId xmlns:p14="http://schemas.microsoft.com/office/powerpoint/2010/main" xmlns="" val="1753468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NEED TO BE PREPARED TO FACE ENEMY ATTACKS OR TACTICS</a:t>
            </a:r>
            <a:endParaRPr lang="en-US" dirty="0"/>
          </a:p>
        </p:txBody>
      </p:sp>
      <p:sp>
        <p:nvSpPr>
          <p:cNvPr id="3" name="Content Placeholder 2"/>
          <p:cNvSpPr>
            <a:spLocks noGrp="1"/>
          </p:cNvSpPr>
          <p:nvPr>
            <p:ph idx="1"/>
          </p:nvPr>
        </p:nvSpPr>
        <p:spPr>
          <a:xfrm>
            <a:off x="457200" y="1600200"/>
            <a:ext cx="8229600" cy="4829196"/>
          </a:xfrm>
        </p:spPr>
        <p:txBody>
          <a:bodyPr>
            <a:normAutofit fontScale="85000" lnSpcReduction="20000"/>
          </a:bodyPr>
          <a:lstStyle/>
          <a:p>
            <a:pPr algn="r" rtl="1"/>
            <a:r>
              <a:rPr lang="ar-SA" dirty="0"/>
              <a:t>وَأَعِدُّواْ لَهُم مَّا اسْتَطَعْتُم مِّن قُوَّةٍ وَمِن رِّبَاطِ الْخَيْلِ تُرْهِبُونَ بِهِ عَدْوَّ اللّهِ وَعَدُوَّكُمْ وَآخَرِينَ مِن دُونِهِمْ لاَ تَعْلَمُونَهُمُ اللّهُ يَعْلَمُهُمْ وَمَا تُنفِقُواْ مِن شَيْءٍ </a:t>
            </a:r>
            <a:endParaRPr lang="en-US" dirty="0" smtClean="0"/>
          </a:p>
          <a:p>
            <a:pPr algn="r" rtl="1">
              <a:buNone/>
            </a:pPr>
            <a:r>
              <a:rPr lang="en-US" dirty="0" smtClean="0"/>
              <a:t>     </a:t>
            </a:r>
            <a:r>
              <a:rPr lang="ar-SA" dirty="0" smtClean="0"/>
              <a:t>فِي </a:t>
            </a:r>
            <a:r>
              <a:rPr lang="ar-SA" dirty="0"/>
              <a:t>سَبِيلِ اللّهِ يُوَفَّ إِلَيْكُمْ وَأَنتُمْ لاَ تُظْلَمُونَ (</a:t>
            </a:r>
            <a:r>
              <a:rPr lang="ar-SA" dirty="0" smtClean="0"/>
              <a:t>8:60) </a:t>
            </a:r>
            <a:r>
              <a:rPr lang="ar-SA" dirty="0"/>
              <a:t>- </a:t>
            </a:r>
            <a:endParaRPr lang="en-US" dirty="0"/>
          </a:p>
          <a:p>
            <a:pPr algn="just">
              <a:buNone/>
            </a:pPr>
            <a:r>
              <a:rPr lang="en-US" dirty="0" smtClean="0"/>
              <a:t>	</a:t>
            </a:r>
          </a:p>
          <a:p>
            <a:pPr algn="just">
              <a:buNone/>
            </a:pPr>
            <a:r>
              <a:rPr lang="en-US" sz="3300" dirty="0" smtClean="0">
                <a:latin typeface="Agency FB" pitchFamily="34" charset="0"/>
              </a:rPr>
              <a:t>Al-Anfal:60</a:t>
            </a:r>
            <a:endParaRPr lang="ar-SA" sz="3300" dirty="0" smtClean="0">
              <a:latin typeface="Agency FB" pitchFamily="34" charset="0"/>
            </a:endParaRPr>
          </a:p>
          <a:p>
            <a:pPr algn="just">
              <a:buNone/>
            </a:pPr>
            <a:r>
              <a:rPr lang="ar-SA" sz="3300" dirty="0"/>
              <a:t>	</a:t>
            </a:r>
            <a:r>
              <a:rPr lang="en-US" sz="3300" dirty="0" smtClean="0"/>
              <a:t>Hence</a:t>
            </a:r>
            <a:r>
              <a:rPr lang="en-US" sz="3300" dirty="0"/>
              <a:t>, make ready against them whatever force and war mounts </a:t>
            </a:r>
            <a:r>
              <a:rPr lang="en-US" sz="3300" b="1" baseline="30000" dirty="0"/>
              <a:t>[64]</a:t>
            </a:r>
            <a:r>
              <a:rPr lang="en-US" sz="3300" dirty="0"/>
              <a:t> you are able to muster, so that you might deter thereby the enemies of God, who are your enemies as well, and others besides them of whom you may be unaware, [but] of whom God is aware; and whatever you may expend  in God's cause shall be repaid to you in full, and you shall not be wronged.</a:t>
            </a:r>
          </a:p>
          <a:p>
            <a:endParaRPr lang="en-US" dirty="0"/>
          </a:p>
        </p:txBody>
      </p:sp>
    </p:spTree>
    <p:extLst>
      <p:ext uri="{BB962C8B-B14F-4D97-AF65-F5344CB8AC3E}">
        <p14:creationId xmlns:p14="http://schemas.microsoft.com/office/powerpoint/2010/main" xmlns="" val="2155008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5. REASON FOR LEGITIMATE WAR OR CONFLICT</a:t>
            </a:r>
            <a:endParaRPr lang="en-US" sz="3600" dirty="0"/>
          </a:p>
        </p:txBody>
      </p:sp>
      <p:sp>
        <p:nvSpPr>
          <p:cNvPr id="3" name="Content Placeholder 2"/>
          <p:cNvSpPr>
            <a:spLocks noGrp="1"/>
          </p:cNvSpPr>
          <p:nvPr>
            <p:ph idx="1"/>
          </p:nvPr>
        </p:nvSpPr>
        <p:spPr>
          <a:xfrm>
            <a:off x="357158" y="1857364"/>
            <a:ext cx="8501122" cy="4643470"/>
          </a:xfrm>
        </p:spPr>
        <p:txBody>
          <a:bodyPr>
            <a:normAutofit lnSpcReduction="10000"/>
          </a:bodyPr>
          <a:lstStyle/>
          <a:p>
            <a:pPr algn="r" rtl="1"/>
            <a:r>
              <a:rPr lang="ar-SA" sz="3900" dirty="0"/>
              <a:t>أُذِنَ لِلَّذِينَ يُقَاتَلُونَ بِأَنَّهُمْ ظُلِمُوا وَإِنَّ اللَّهَ عَلَى نَصْرِهِمْ لَقَدِيرٌ </a:t>
            </a:r>
            <a:r>
              <a:rPr lang="ar-SA" dirty="0"/>
              <a:t/>
            </a:r>
            <a:br>
              <a:rPr lang="ar-SA" dirty="0"/>
            </a:br>
            <a:endParaRPr lang="en-US" dirty="0"/>
          </a:p>
          <a:p>
            <a:pPr algn="just">
              <a:buNone/>
            </a:pPr>
            <a:r>
              <a:rPr lang="en-US" dirty="0" smtClean="0"/>
              <a:t>	</a:t>
            </a:r>
          </a:p>
          <a:p>
            <a:pPr algn="just">
              <a:buNone/>
            </a:pPr>
            <a:r>
              <a:rPr lang="en-US" sz="2200" dirty="0" smtClean="0">
                <a:latin typeface="Agency FB" pitchFamily="34" charset="0"/>
              </a:rPr>
              <a:t>Al-Hajj:39</a:t>
            </a:r>
            <a:endParaRPr lang="en-US" sz="2200" dirty="0">
              <a:latin typeface="Agency FB" pitchFamily="34" charset="0"/>
            </a:endParaRPr>
          </a:p>
          <a:p>
            <a:pPr algn="just">
              <a:buNone/>
            </a:pPr>
            <a:r>
              <a:rPr lang="en-US" dirty="0" smtClean="0"/>
              <a:t>	</a:t>
            </a:r>
          </a:p>
          <a:p>
            <a:pPr algn="just">
              <a:buNone/>
            </a:pPr>
            <a:r>
              <a:rPr lang="en-US" dirty="0"/>
              <a:t>	</a:t>
            </a:r>
            <a:r>
              <a:rPr lang="en-US" dirty="0" smtClean="0"/>
              <a:t>PERMISSION </a:t>
            </a:r>
            <a:r>
              <a:rPr lang="en-US" dirty="0"/>
              <a:t>[to fight] is given to those against whom war is being wrongfully waged </a:t>
            </a:r>
            <a:r>
              <a:rPr lang="en-US" dirty="0" smtClean="0"/>
              <a:t>and</a:t>
            </a:r>
            <a:r>
              <a:rPr lang="en-US" dirty="0"/>
              <a:t>, verily, God has indeed the power to </a:t>
            </a:r>
            <a:r>
              <a:rPr lang="en-US" dirty="0" err="1"/>
              <a:t>succour</a:t>
            </a:r>
            <a:r>
              <a:rPr lang="en-US" dirty="0"/>
              <a:t> them </a:t>
            </a:r>
          </a:p>
          <a:p>
            <a:pPr algn="just">
              <a:buNone/>
            </a:pPr>
            <a:r>
              <a:rPr lang="en-US" dirty="0"/>
              <a:t> </a:t>
            </a:r>
          </a:p>
          <a:p>
            <a:endParaRPr lang="en-US" dirty="0"/>
          </a:p>
        </p:txBody>
      </p:sp>
    </p:spTree>
    <p:extLst>
      <p:ext uri="{BB962C8B-B14F-4D97-AF65-F5344CB8AC3E}">
        <p14:creationId xmlns:p14="http://schemas.microsoft.com/office/powerpoint/2010/main" xmlns="" val="3024983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pPr algn="l"/>
            <a:r>
              <a:rPr lang="en-US" dirty="0" smtClean="0"/>
              <a:t>5. (b)</a:t>
            </a:r>
            <a:endParaRPr lang="en-US" dirty="0"/>
          </a:p>
        </p:txBody>
      </p:sp>
      <p:sp>
        <p:nvSpPr>
          <p:cNvPr id="3" name="Content Placeholder 2"/>
          <p:cNvSpPr>
            <a:spLocks noGrp="1"/>
          </p:cNvSpPr>
          <p:nvPr>
            <p:ph idx="1"/>
          </p:nvPr>
        </p:nvSpPr>
        <p:spPr>
          <a:xfrm>
            <a:off x="457200" y="1071546"/>
            <a:ext cx="8229600" cy="5500726"/>
          </a:xfrm>
        </p:spPr>
        <p:txBody>
          <a:bodyPr>
            <a:normAutofit fontScale="85000" lnSpcReduction="20000"/>
          </a:bodyPr>
          <a:lstStyle/>
          <a:p>
            <a:pPr algn="r" rtl="1"/>
            <a:r>
              <a:rPr lang="ar-SA" sz="3800" dirty="0"/>
              <a:t>الَّذِينَ أُخْرِجُوا مِن دِيَارِهِمْ بِغَيْرِ حَقٍّ إِلَّا أَن يَقُولُوا رَبُّنَا اللَّهُ وَلَوْلَا دَفْعُ اللَّهِ النَّاسَ بَعْضَهُم بِبَعْضٍ لَّهُدِّمَتْ صَوَامِعُ وَبِيَعٌ وَصَلَوَاتٌ وَمَسَاجِدُ يُذْكَرُ فِيهَا اسْمُ اللَّهِ كَثِيرًا وَلَيَنصُرَنَّ اللَّهُ مَن يَنصُرُهُ إِنَّ اللَّهَ لَقَوِيٌّ </a:t>
            </a:r>
            <a:r>
              <a:rPr lang="ar-SA" sz="3800" dirty="0" smtClean="0"/>
              <a:t>عَزِيزٌ</a:t>
            </a:r>
            <a:endParaRPr lang="en-US" sz="3800" dirty="0"/>
          </a:p>
          <a:p>
            <a:pPr algn="just">
              <a:buNone/>
            </a:pPr>
            <a:r>
              <a:rPr lang="en-US" dirty="0" smtClean="0"/>
              <a:t>	</a:t>
            </a:r>
          </a:p>
          <a:p>
            <a:pPr algn="just">
              <a:buNone/>
            </a:pPr>
            <a:r>
              <a:rPr lang="en-US" sz="2400" dirty="0" smtClean="0">
                <a:latin typeface="Agency FB" pitchFamily="34" charset="0"/>
              </a:rPr>
              <a:t>Al-hajj:40</a:t>
            </a:r>
          </a:p>
          <a:p>
            <a:pPr algn="just">
              <a:buNone/>
            </a:pPr>
            <a:r>
              <a:rPr lang="en-US" dirty="0"/>
              <a:t>	</a:t>
            </a:r>
            <a:r>
              <a:rPr lang="en-US" sz="2800" dirty="0" smtClean="0"/>
              <a:t>those </a:t>
            </a:r>
            <a:r>
              <a:rPr lang="en-US" sz="2800" dirty="0"/>
              <a:t>who have been driven from their homelands against all right for no other reason than their saying. “Our Sustainer is God!” For, if God had not enabled people to defend themselves against one another, </a:t>
            </a:r>
            <a:r>
              <a:rPr lang="en-US" sz="2800" b="1" baseline="30000" dirty="0"/>
              <a:t>[58]</a:t>
            </a:r>
            <a:r>
              <a:rPr lang="en-US" sz="2800" dirty="0"/>
              <a:t> all] monasteries and churches and synagogues and mosques - in [all of] which Gods name is abundantly extolled - would surely have been destroyed [ere now]. </a:t>
            </a:r>
            <a:r>
              <a:rPr lang="en-US" sz="2800" b="1" baseline="30000" dirty="0"/>
              <a:t>[59]</a:t>
            </a:r>
            <a:r>
              <a:rPr lang="en-US" sz="2800" dirty="0"/>
              <a:t> And God will most certainly </a:t>
            </a:r>
            <a:r>
              <a:rPr lang="en-US" sz="2800" dirty="0" err="1"/>
              <a:t>succour</a:t>
            </a:r>
            <a:r>
              <a:rPr lang="en-US" sz="2800" dirty="0"/>
              <a:t> him who </a:t>
            </a:r>
            <a:r>
              <a:rPr lang="en-US" sz="2800" dirty="0" err="1"/>
              <a:t>suc­cours</a:t>
            </a:r>
            <a:r>
              <a:rPr lang="en-US" sz="2800" dirty="0"/>
              <a:t> His cause: for, verily, God is most powerful, almighty, </a:t>
            </a:r>
          </a:p>
          <a:p>
            <a:pPr>
              <a:buNone/>
            </a:pPr>
            <a:endParaRPr lang="en-US" dirty="0"/>
          </a:p>
        </p:txBody>
      </p:sp>
    </p:spTree>
    <p:extLst>
      <p:ext uri="{BB962C8B-B14F-4D97-AF65-F5344CB8AC3E}">
        <p14:creationId xmlns:p14="http://schemas.microsoft.com/office/powerpoint/2010/main" xmlns="" val="86975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6. INVITING OTHERS TO GOD’S WAY BY WISDOM AND DECENT DIALOGUE</a:t>
            </a:r>
            <a:endParaRPr lang="en-US" sz="3600" dirty="0"/>
          </a:p>
        </p:txBody>
      </p:sp>
      <p:sp>
        <p:nvSpPr>
          <p:cNvPr id="3" name="Content Placeholder 2"/>
          <p:cNvSpPr>
            <a:spLocks noGrp="1"/>
          </p:cNvSpPr>
          <p:nvPr>
            <p:ph idx="1"/>
          </p:nvPr>
        </p:nvSpPr>
        <p:spPr>
          <a:xfrm>
            <a:off x="457200" y="1928802"/>
            <a:ext cx="8229600" cy="4643470"/>
          </a:xfrm>
        </p:spPr>
        <p:txBody>
          <a:bodyPr>
            <a:normAutofit/>
          </a:bodyPr>
          <a:lstStyle/>
          <a:p>
            <a:pPr algn="r" rtl="1"/>
            <a:r>
              <a:rPr lang="ar-SA" dirty="0"/>
              <a:t>ادْعُ إِلِى سَبِيلِ رَبِّكَ بِالْحِكْمَةِ وَالْمَوْعِظَةِ الْحَسَنَةِ وَجَادِلْهُم بِالَّتِي هِيَ أَحْسَنُ إِنَّ رَبَّكَ هُوَ أَعْلَمُ بِمَن ضَلَّ عَن سَبِيلِهِ وَهُوَ أَعْلَمُ بِالْمُهْتَدِينَ (16:125) </a:t>
            </a:r>
            <a:endParaRPr lang="en-US" dirty="0"/>
          </a:p>
          <a:p>
            <a:pPr algn="just">
              <a:buNone/>
            </a:pPr>
            <a:r>
              <a:rPr lang="en-US" dirty="0" smtClean="0"/>
              <a:t>	</a:t>
            </a:r>
          </a:p>
          <a:p>
            <a:pPr algn="just">
              <a:buNone/>
            </a:pPr>
            <a:r>
              <a:rPr lang="en-US" sz="2000" dirty="0" smtClean="0">
                <a:latin typeface="Agency FB" pitchFamily="34" charset="0"/>
              </a:rPr>
              <a:t>Al-nahl:125</a:t>
            </a:r>
          </a:p>
          <a:p>
            <a:pPr algn="just">
              <a:buNone/>
            </a:pPr>
            <a:r>
              <a:rPr lang="en-US" sz="2400" dirty="0" smtClean="0"/>
              <a:t>	CALL </a:t>
            </a:r>
            <a:r>
              <a:rPr lang="en-US" sz="2400" dirty="0"/>
              <a:t>THOU (all mankind] unto thy Sustainer's path with wisdom and goodly exhortation, and argue with them in the most kindly manner-  for, behold, thy Sustainer knows best as to who strays from His path, and best knows He as to who are the right-guided.</a:t>
            </a:r>
          </a:p>
          <a:p>
            <a:endParaRPr lang="en-US" dirty="0"/>
          </a:p>
        </p:txBody>
      </p:sp>
    </p:spTree>
    <p:extLst>
      <p:ext uri="{BB962C8B-B14F-4D97-AF65-F5344CB8AC3E}">
        <p14:creationId xmlns:p14="http://schemas.microsoft.com/office/powerpoint/2010/main" xmlns="" val="3431338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Autofit/>
          </a:bodyPr>
          <a:lstStyle/>
          <a:p>
            <a:r>
              <a:rPr lang="en-US" sz="3600" dirty="0" smtClean="0"/>
              <a:t>7.NO COERCION OR COMPULSION TO EMBRACE </a:t>
            </a:r>
            <a:r>
              <a:rPr lang="en-US" sz="3600" dirty="0" smtClean="0"/>
              <a:t>ISLAM </a:t>
            </a:r>
            <a:endParaRPr lang="en-US" sz="3600" dirty="0"/>
          </a:p>
        </p:txBody>
      </p:sp>
      <p:sp>
        <p:nvSpPr>
          <p:cNvPr id="3" name="Content Placeholder 2"/>
          <p:cNvSpPr>
            <a:spLocks noGrp="1"/>
          </p:cNvSpPr>
          <p:nvPr>
            <p:ph idx="1"/>
          </p:nvPr>
        </p:nvSpPr>
        <p:spPr>
          <a:xfrm>
            <a:off x="457200" y="1905000"/>
            <a:ext cx="8229600" cy="4738710"/>
          </a:xfrm>
        </p:spPr>
        <p:txBody>
          <a:bodyPr>
            <a:normAutofit/>
          </a:bodyPr>
          <a:lstStyle/>
          <a:p>
            <a:pPr algn="r">
              <a:buNone/>
            </a:pPr>
            <a:r>
              <a:rPr lang="ar-SA" dirty="0"/>
              <a:t>إِكْرَاهَ فِي الدِّينِ قَد تَّبَيَّنَ الرُّشْدُ مِنَ الْغَيِّ فَمَنْ يَكْفُرْ بِالطَّاغُوتِ وَيُؤْمِن بِاللّهِ فَقَدِ اسْتَمْسَكَ بِالْعُرْوَةِ الْوُثْقَىَ لاَ انفِصَامَ لَهَا </a:t>
            </a:r>
            <a:r>
              <a:rPr lang="ar-SA" dirty="0" smtClean="0"/>
              <a:t>وَاللّهُ سَمِيعٌ عَلِيمٌ</a:t>
            </a:r>
          </a:p>
          <a:p>
            <a:pPr>
              <a:buNone/>
            </a:pPr>
            <a:r>
              <a:rPr lang="en-US" sz="2000" dirty="0" smtClean="0">
                <a:latin typeface="Agency FB" pitchFamily="34" charset="0"/>
              </a:rPr>
              <a:t>Al-</a:t>
            </a:r>
            <a:r>
              <a:rPr lang="en-US" sz="2000" dirty="0" err="1" smtClean="0">
                <a:latin typeface="Agency FB" pitchFamily="34" charset="0"/>
              </a:rPr>
              <a:t>Baqarah</a:t>
            </a:r>
            <a:r>
              <a:rPr lang="en-US" sz="2000" dirty="0" smtClean="0">
                <a:latin typeface="Agency FB" pitchFamily="34" charset="0"/>
              </a:rPr>
              <a:t> :256</a:t>
            </a:r>
          </a:p>
          <a:p>
            <a:pPr>
              <a:buNone/>
            </a:pPr>
            <a:r>
              <a:rPr lang="en-US" sz="2600" dirty="0">
                <a:latin typeface="Agency FB" pitchFamily="34" charset="0"/>
              </a:rPr>
              <a:t>	</a:t>
            </a:r>
            <a:endParaRPr lang="en-US" sz="2600" dirty="0" smtClean="0">
              <a:latin typeface="Agency FB" pitchFamily="34" charset="0"/>
            </a:endParaRPr>
          </a:p>
          <a:p>
            <a:pPr algn="just">
              <a:buNone/>
            </a:pPr>
            <a:r>
              <a:rPr lang="en-US" sz="2600" dirty="0">
                <a:latin typeface="Agency FB" pitchFamily="34" charset="0"/>
              </a:rPr>
              <a:t>	</a:t>
            </a:r>
            <a:r>
              <a:rPr lang="en-US" sz="2400" dirty="0" smtClean="0"/>
              <a:t>There shall be no coercion in matters of faith. Distinct has now become the right way from [the way of] error: hence, he who rejects the powers of evil </a:t>
            </a:r>
            <a:r>
              <a:rPr lang="en-US" sz="2400" b="1" u="sng" baseline="30000" dirty="0" smtClean="0"/>
              <a:t>[250]</a:t>
            </a:r>
            <a:r>
              <a:rPr lang="en-US" sz="2400" dirty="0" smtClean="0"/>
              <a:t> and believes in God has indeed taken hold of a support most unfailing, which shall never give way: for God is all-hearing, all-knowing.</a:t>
            </a:r>
            <a:r>
              <a:rPr lang="ar-SA" sz="2400" dirty="0" smtClean="0"/>
              <a:t> </a:t>
            </a:r>
            <a:endParaRPr lang="ar-SA" sz="2400" dirty="0">
              <a:latin typeface="Agency FB" pitchFamily="34" charset="0"/>
            </a:endParaRPr>
          </a:p>
          <a:p>
            <a:pPr algn="just">
              <a:buNone/>
            </a:pPr>
            <a:r>
              <a:rPr lang="en-US" sz="2400" dirty="0" smtClean="0"/>
              <a:t>	</a:t>
            </a:r>
            <a:endParaRPr lang="en-US" sz="2400" dirty="0"/>
          </a:p>
        </p:txBody>
      </p:sp>
    </p:spTree>
    <p:extLst>
      <p:ext uri="{BB962C8B-B14F-4D97-AF65-F5344CB8AC3E}">
        <p14:creationId xmlns:p14="http://schemas.microsoft.com/office/powerpoint/2010/main" xmlns="" val="2445596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371600"/>
          </a:xfrm>
        </p:spPr>
        <p:txBody>
          <a:bodyPr>
            <a:noAutofit/>
          </a:bodyPr>
          <a:lstStyle/>
          <a:p>
            <a:r>
              <a:rPr lang="en-US" sz="3600" dirty="0" smtClean="0"/>
              <a:t>8.HEREAFTER AS THE ULTIMATE DESTINY WITHOUT </a:t>
            </a:r>
            <a:r>
              <a:rPr lang="en-US" sz="3600" dirty="0" smtClean="0"/>
              <a:t>FORGETTING WELL-BEING IN THIS WORLD</a:t>
            </a:r>
            <a:endParaRPr lang="en-US" sz="3600" dirty="0"/>
          </a:p>
        </p:txBody>
      </p:sp>
      <p:sp>
        <p:nvSpPr>
          <p:cNvPr id="3" name="Content Placeholder 2"/>
          <p:cNvSpPr>
            <a:spLocks noGrp="1"/>
          </p:cNvSpPr>
          <p:nvPr>
            <p:ph idx="1"/>
          </p:nvPr>
        </p:nvSpPr>
        <p:spPr>
          <a:xfrm>
            <a:off x="457200" y="2514600"/>
            <a:ext cx="8229600" cy="4129110"/>
          </a:xfrm>
        </p:spPr>
        <p:txBody>
          <a:bodyPr>
            <a:normAutofit/>
          </a:bodyPr>
          <a:lstStyle/>
          <a:p>
            <a:pPr algn="r"/>
            <a:r>
              <a:rPr lang="ar-SA" dirty="0"/>
              <a:t>وَابْتَغِ فِيمَا آتَاكَ اللَّهُ الدَّارَ الْآخِرَةَ وَلَا تَنسَ نَصِيبَكَ مِنَ الدُّنْيَا وَأَحْسِن كَمَا أَحْسَنَ اللَّهُ إِلَيْكَ وَلَا تَبْغِ الْفَسَادَ فِي الْأَرْضِ إِنَّ اللَّهَ لَا يُحِبُّ الْمُفْسِدِينَ </a:t>
            </a:r>
            <a:br>
              <a:rPr lang="ar-SA" dirty="0"/>
            </a:br>
            <a:endParaRPr lang="en-US" dirty="0" smtClean="0"/>
          </a:p>
          <a:p>
            <a:pPr algn="just">
              <a:buNone/>
            </a:pPr>
            <a:r>
              <a:rPr lang="en-US" sz="2000" dirty="0" smtClean="0">
                <a:latin typeface="Agency FB" pitchFamily="34" charset="0"/>
              </a:rPr>
              <a:t>al-</a:t>
            </a:r>
            <a:r>
              <a:rPr lang="en-US" sz="2000" dirty="0" err="1" smtClean="0">
                <a:latin typeface="Agency FB" pitchFamily="34" charset="0"/>
              </a:rPr>
              <a:t>Qasas</a:t>
            </a:r>
            <a:r>
              <a:rPr lang="en-US" sz="2000" dirty="0" smtClean="0">
                <a:latin typeface="Agency FB" pitchFamily="34" charset="0"/>
              </a:rPr>
              <a:t> </a:t>
            </a:r>
            <a:r>
              <a:rPr lang="en-US" sz="2000" dirty="0" smtClean="0">
                <a:latin typeface="Agency FB" pitchFamily="34" charset="0"/>
              </a:rPr>
              <a:t>: 77</a:t>
            </a:r>
          </a:p>
          <a:p>
            <a:pPr algn="just">
              <a:buNone/>
            </a:pPr>
            <a:r>
              <a:rPr lang="en-US" sz="2400" dirty="0"/>
              <a:t>	</a:t>
            </a:r>
            <a:r>
              <a:rPr lang="en-US" sz="2400" dirty="0" smtClean="0"/>
              <a:t>Seek </a:t>
            </a:r>
            <a:r>
              <a:rPr lang="en-US" sz="2400" dirty="0"/>
              <a:t>instead, by means of what God has granted thee, [the good of] the life to come, without forget­ting, withal, </a:t>
            </a:r>
            <a:r>
              <a:rPr lang="en-US" sz="2400" dirty="0" err="1"/>
              <a:t>thine</a:t>
            </a:r>
            <a:r>
              <a:rPr lang="en-US" sz="2400" dirty="0"/>
              <a:t> own [rightful] share in this world; and do good [unto others] as God has done good unto thee; and seek not to spread corruption on earth: for, verily, God does not love the spreaders of corruption!”</a:t>
            </a:r>
          </a:p>
        </p:txBody>
      </p:sp>
    </p:spTree>
    <p:extLst>
      <p:ext uri="{BB962C8B-B14F-4D97-AF65-F5344CB8AC3E}">
        <p14:creationId xmlns:p14="http://schemas.microsoft.com/office/powerpoint/2010/main" xmlns="" val="670189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ctr"/>
            <a:r>
              <a:rPr lang="en-US" dirty="0" smtClean="0"/>
              <a:t>MUSLIM NATIONS</a:t>
            </a:r>
            <a:endParaRPr lang="en-US" dirty="0"/>
          </a:p>
        </p:txBody>
      </p:sp>
      <p:sp>
        <p:nvSpPr>
          <p:cNvPr id="3" name="Content Placeholder 2"/>
          <p:cNvSpPr>
            <a:spLocks noGrp="1"/>
          </p:cNvSpPr>
          <p:nvPr>
            <p:ph idx="1"/>
          </p:nvPr>
        </p:nvSpPr>
        <p:spPr>
          <a:xfrm>
            <a:off x="457200" y="1935480"/>
            <a:ext cx="8229600" cy="4617720"/>
          </a:xfrm>
        </p:spPr>
        <p:txBody>
          <a:bodyPr>
            <a:normAutofit fontScale="85000" lnSpcReduction="10000"/>
          </a:bodyPr>
          <a:lstStyle/>
          <a:p>
            <a:pPr algn="just"/>
            <a:r>
              <a:rPr lang="en-US" dirty="0" smtClean="0"/>
              <a:t>The </a:t>
            </a:r>
            <a:r>
              <a:rPr lang="en-US" dirty="0" smtClean="0"/>
              <a:t>need to </a:t>
            </a:r>
            <a:r>
              <a:rPr lang="en-US" dirty="0" smtClean="0"/>
              <a:t>be guided and imbued with the Islamic principles and values in the </a:t>
            </a:r>
            <a:r>
              <a:rPr lang="en-US" dirty="0" smtClean="0"/>
              <a:t>process </a:t>
            </a:r>
            <a:r>
              <a:rPr lang="en-US" dirty="0" smtClean="0"/>
              <a:t>of national reforms and socio-political transformation, to overcome the maladies of corruption, abuse of power, social injustice and internal divisions.</a:t>
            </a:r>
          </a:p>
          <a:p>
            <a:pPr algn="just"/>
            <a:r>
              <a:rPr lang="en-US" dirty="0" smtClean="0"/>
              <a:t>The need for solidarity and unity in facing the new challenges of changing geopolitical scenario in this era of turbulence and the rise of the China and other  BRIC countries.</a:t>
            </a:r>
          </a:p>
          <a:p>
            <a:pPr algn="just"/>
            <a:r>
              <a:rPr lang="en-US" dirty="0" smtClean="0"/>
              <a:t>While pursuing soft power diplomacy they have to be vigilant not to be deceived by the tactics and strategies of powerful nations as well as International Zionism ,and liberate themselves from the traps of </a:t>
            </a:r>
            <a:r>
              <a:rPr lang="en-US" dirty="0" smtClean="0"/>
              <a:t>economic and cultural bondage coupled with financial and material </a:t>
            </a:r>
            <a:r>
              <a:rPr lang="en-US" dirty="0" smtClean="0"/>
              <a:t>debt to the rich and powerful nations of the </a:t>
            </a:r>
            <a:r>
              <a:rPr lang="en-US" dirty="0" smtClean="0"/>
              <a:t>West and </a:t>
            </a:r>
            <a:r>
              <a:rPr lang="en-US" smtClean="0"/>
              <a:t>the East.</a:t>
            </a:r>
            <a:endParaRPr lang="en-US" dirty="0" smtClean="0"/>
          </a:p>
          <a:p>
            <a:endParaRPr lang="en-US" dirty="0"/>
          </a:p>
        </p:txBody>
      </p:sp>
    </p:spTree>
    <p:extLst>
      <p:ext uri="{BB962C8B-B14F-4D97-AF65-F5344CB8AC3E}">
        <p14:creationId xmlns:p14="http://schemas.microsoft.com/office/powerpoint/2010/main" xmlns="" val="26453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ISTAC\Desktop\I.jpg"/>
          <p:cNvPicPr>
            <a:picLocks noGrp="1" noChangeAspect="1" noChangeArrowheads="1"/>
          </p:cNvPicPr>
          <p:nvPr>
            <p:ph idx="1"/>
          </p:nvPr>
        </p:nvPicPr>
        <p:blipFill>
          <a:blip r:embed="rId2" cstate="print"/>
          <a:srcRect/>
          <a:stretch>
            <a:fillRect/>
          </a:stretch>
        </p:blipFill>
        <p:spPr bwMode="auto">
          <a:xfrm>
            <a:off x="0" y="0"/>
            <a:ext cx="9144000" cy="5410200"/>
          </a:xfrm>
          <a:prstGeom prst="rect">
            <a:avLst/>
          </a:prstGeom>
          <a:noFill/>
        </p:spPr>
      </p:pic>
      <p:sp>
        <p:nvSpPr>
          <p:cNvPr id="2" name="Title 1"/>
          <p:cNvSpPr>
            <a:spLocks noGrp="1"/>
          </p:cNvSpPr>
          <p:nvPr>
            <p:ph type="title"/>
          </p:nvPr>
        </p:nvSpPr>
        <p:spPr>
          <a:xfrm>
            <a:off x="214282" y="5143512"/>
            <a:ext cx="8443914" cy="1357322"/>
          </a:xfrm>
        </p:spPr>
        <p:txBody>
          <a:bodyPr>
            <a:normAutofit fontScale="90000"/>
          </a:bodyPr>
          <a:lstStyle/>
          <a:p>
            <a:r>
              <a:rPr lang="en-US" b="1" dirty="0" smtClean="0">
                <a:solidFill>
                  <a:srgbClr val="C00000"/>
                </a:solidFill>
              </a:rPr>
              <a:t/>
            </a:r>
            <a:br>
              <a:rPr lang="en-US" b="1" dirty="0" smtClean="0">
                <a:solidFill>
                  <a:srgbClr val="C00000"/>
                </a:solidFill>
              </a:rPr>
            </a:br>
            <a:r>
              <a:rPr lang="en-US" b="1" dirty="0" smtClean="0">
                <a:solidFill>
                  <a:srgbClr val="C00000"/>
                </a:solidFill>
              </a:rPr>
              <a:t/>
            </a:r>
            <a:br>
              <a:rPr lang="en-US" b="1" dirty="0" smtClean="0">
                <a:solidFill>
                  <a:srgbClr val="C00000"/>
                </a:solidFill>
              </a:rPr>
            </a:br>
            <a:r>
              <a:rPr lang="en-US" sz="3600" b="1" dirty="0" smtClean="0">
                <a:solidFill>
                  <a:srgbClr val="C00000"/>
                </a:solidFill>
              </a:rPr>
              <a:t>SYMBOL OF ISLAMIC EQUALITY, SOLIDARITY, UNITY IN DIVERSITY, SERVITUDE TO GOD WITH VIRTUOUS LEADERSHIP.</a:t>
            </a:r>
            <a:br>
              <a:rPr lang="en-US" sz="3600" b="1" dirty="0" smtClean="0">
                <a:solidFill>
                  <a:srgbClr val="C00000"/>
                </a:solidFill>
              </a:rPr>
            </a:br>
            <a:endParaRPr lang="en-US" sz="3600" dirty="0"/>
          </a:p>
        </p:txBody>
      </p:sp>
      <p:sp>
        <p:nvSpPr>
          <p:cNvPr id="4" name="Slide Number Placeholder 3"/>
          <p:cNvSpPr>
            <a:spLocks noGrp="1"/>
          </p:cNvSpPr>
          <p:nvPr>
            <p:ph type="sldNum" sz="quarter" idx="12"/>
          </p:nvPr>
        </p:nvSpPr>
        <p:spPr>
          <a:xfrm>
            <a:off x="3428992" y="6492875"/>
            <a:ext cx="2133600" cy="365125"/>
          </a:xfrm>
        </p:spPr>
        <p:txBody>
          <a:bodyPr/>
          <a:lstStyle/>
          <a:p>
            <a:fld id="{71C96068-1E5B-4FFB-AE89-74DC015BB9A4}"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xmlns="" val="3245511454"/>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Documents and Settings\ISTAC\Desktop\ADLUN.jpg"/>
          <p:cNvPicPr>
            <a:picLocks noChangeAspect="1" noChangeArrowheads="1"/>
          </p:cNvPicPr>
          <p:nvPr/>
        </p:nvPicPr>
        <p:blipFill>
          <a:blip r:embed="rId2" cstate="print"/>
          <a:srcRect/>
          <a:stretch>
            <a:fillRect/>
          </a:stretch>
        </p:blipFill>
        <p:spPr bwMode="auto">
          <a:xfrm>
            <a:off x="2514600" y="1447800"/>
            <a:ext cx="39624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457200" y="5364163"/>
            <a:ext cx="8229600" cy="1112837"/>
          </a:xfrm>
        </p:spPr>
        <p:txBody>
          <a:bodyPr/>
          <a:lstStyle/>
          <a:p>
            <a:pPr algn="ctr" eaLnBrk="1" hangingPunct="1">
              <a:buFont typeface="Wingdings 2" pitchFamily="18" charset="2"/>
              <a:buNone/>
            </a:pPr>
            <a:r>
              <a:rPr lang="en-US" sz="5400" b="1" smtClean="0">
                <a:solidFill>
                  <a:srgbClr val="CD114B"/>
                </a:solidFill>
                <a:latin typeface="Harrington" pitchFamily="82" charset="0"/>
                <a:cs typeface="Arial" pitchFamily="34" charset="0"/>
              </a:rPr>
              <a:t>THANK YOU</a:t>
            </a:r>
          </a:p>
        </p:txBody>
      </p:sp>
      <p:sp>
        <p:nvSpPr>
          <p:cNvPr id="4" name="Slide Number Placeholder 3"/>
          <p:cNvSpPr>
            <a:spLocks noGrp="1"/>
          </p:cNvSpPr>
          <p:nvPr>
            <p:ph type="sldNum" sz="quarter" idx="12"/>
          </p:nvPr>
        </p:nvSpPr>
        <p:spPr/>
        <p:txBody>
          <a:bodyPr/>
          <a:lstStyle/>
          <a:p>
            <a:pPr>
              <a:defRPr/>
            </a:pPr>
            <a:fld id="{383D135F-F026-42CA-910A-917083D122C1}" type="slidenum">
              <a:rPr lang="en-US">
                <a:solidFill>
                  <a:prstClr val="black">
                    <a:lumMod val="50000"/>
                    <a:lumOff val="50000"/>
                  </a:prstClr>
                </a:solidFill>
              </a:rPr>
              <a:pPr>
                <a:defRPr/>
              </a:pPr>
              <a:t>28</a:t>
            </a:fld>
            <a:endParaRPr lang="en-US">
              <a:solidFill>
                <a:prstClr val="black">
                  <a:lumMod val="50000"/>
                  <a:lumOff val="50000"/>
                </a:prstClr>
              </a:solidFill>
            </a:endParaRPr>
          </a:p>
        </p:txBody>
      </p:sp>
      <p:sp>
        <p:nvSpPr>
          <p:cNvPr id="12" name="Rectangle 11"/>
          <p:cNvSpPr/>
          <p:nvPr/>
        </p:nvSpPr>
        <p:spPr>
          <a:xfrm>
            <a:off x="457200" y="304800"/>
            <a:ext cx="228600" cy="6172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p:nvSpPr>
        <p:spPr>
          <a:xfrm>
            <a:off x="8458200" y="304800"/>
            <a:ext cx="228600" cy="6172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609600" y="624840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p:nvPr/>
        </p:nvSpPr>
        <p:spPr>
          <a:xfrm>
            <a:off x="685800" y="30480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Content Placeholder 2"/>
          <p:cNvSpPr txBox="1">
            <a:spLocks/>
          </p:cNvSpPr>
          <p:nvPr/>
        </p:nvSpPr>
        <p:spPr>
          <a:xfrm>
            <a:off x="457200" y="411163"/>
            <a:ext cx="8229600" cy="1493837"/>
          </a:xfrm>
          <a:prstGeom prst="rect">
            <a:avLst/>
          </a:prstGeom>
        </p:spPr>
        <p:txBody>
          <a:bodyPr>
            <a:normAutofit/>
          </a:bodyPr>
          <a:lstStyle/>
          <a:p>
            <a:pPr marL="274320" indent="-274320" algn="ctr">
              <a:spcBef>
                <a:spcPct val="20000"/>
              </a:spcBef>
              <a:buClr>
                <a:srgbClr val="9BB05E"/>
              </a:buClr>
              <a:buSzPct val="95000"/>
              <a:buFont typeface="Wingdings 2"/>
              <a:buNone/>
              <a:defRPr/>
            </a:pPr>
            <a:r>
              <a:rPr lang="ar-SA" sz="7200" dirty="0">
                <a:solidFill>
                  <a:srgbClr val="CD114B"/>
                </a:solidFill>
                <a:cs typeface="Andalus" pitchFamily="2" charset="-78"/>
              </a:rPr>
              <a:t>شكرا</a:t>
            </a:r>
            <a:endParaRPr lang="en-US" sz="7200" dirty="0">
              <a:solidFill>
                <a:srgbClr val="CD114B"/>
              </a:solidFill>
              <a:cs typeface="Andalus" pitchFamily="2" charset="-78"/>
            </a:endParaRPr>
          </a:p>
        </p:txBody>
      </p:sp>
      <p:sp>
        <p:nvSpPr>
          <p:cNvPr id="10" name="Rectangle 9"/>
          <p:cNvSpPr/>
          <p:nvPr/>
        </p:nvSpPr>
        <p:spPr>
          <a:xfrm>
            <a:off x="1524000" y="1143000"/>
            <a:ext cx="6096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rgbClr val="0070C0"/>
                </a:solidFill>
                <a:latin typeface="Chiller" pitchFamily="82" charset="0"/>
              </a:rPr>
              <a:t>TERIMA</a:t>
            </a:r>
          </a:p>
          <a:p>
            <a:pPr algn="ctr">
              <a:defRPr/>
            </a:pPr>
            <a:endParaRPr lang="en-US" sz="4800" b="1" dirty="0">
              <a:solidFill>
                <a:srgbClr val="0070C0"/>
              </a:solidFill>
              <a:latin typeface="Bradley Hand ITC" pitchFamily="66" charset="0"/>
            </a:endParaRPr>
          </a:p>
        </p:txBody>
      </p:sp>
      <p:sp>
        <p:nvSpPr>
          <p:cNvPr id="11" name="Rectangle 10"/>
          <p:cNvSpPr/>
          <p:nvPr/>
        </p:nvSpPr>
        <p:spPr>
          <a:xfrm>
            <a:off x="6858000" y="1066800"/>
            <a:ext cx="457200" cy="548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a:solidFill>
                  <a:srgbClr val="0070C0"/>
                </a:solidFill>
                <a:latin typeface="Chiller" pitchFamily="82" charset="0"/>
              </a:rPr>
              <a:t>KASIH</a:t>
            </a:r>
          </a:p>
          <a:p>
            <a:pPr algn="ctr">
              <a:defRPr/>
            </a:pPr>
            <a:endParaRPr lang="en-US" sz="4800" b="1" dirty="0">
              <a:solidFill>
                <a:srgbClr val="0070C0"/>
              </a:solidFill>
              <a:latin typeface="Bradley Hand ITC" pitchFamily="66" charset="0"/>
            </a:endParaRPr>
          </a:p>
        </p:txBody>
      </p:sp>
    </p:spTree>
    <p:extLst>
      <p:ext uri="{BB962C8B-B14F-4D97-AF65-F5344CB8AC3E}">
        <p14:creationId xmlns:p14="http://schemas.microsoft.com/office/powerpoint/2010/main" xmlns="" val="264004979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1000" fill="hold"/>
                                        <p:tgtEl>
                                          <p:spTgt spid="3079"/>
                                        </p:tgtEl>
                                        <p:attrNameLst>
                                          <p:attrName>ppt_w</p:attrName>
                                        </p:attrNameLst>
                                      </p:cBhvr>
                                      <p:tavLst>
                                        <p:tav tm="0">
                                          <p:val>
                                            <p:fltVal val="0"/>
                                          </p:val>
                                        </p:tav>
                                        <p:tav tm="100000">
                                          <p:val>
                                            <p:strVal val="#ppt_w"/>
                                          </p:val>
                                        </p:tav>
                                      </p:tavLst>
                                    </p:anim>
                                    <p:anim calcmode="lin" valueType="num">
                                      <p:cBhvr>
                                        <p:cTn id="8" dur="1000" fill="hold"/>
                                        <p:tgtEl>
                                          <p:spTgt spid="3079"/>
                                        </p:tgtEl>
                                        <p:attrNameLst>
                                          <p:attrName>ppt_h</p:attrName>
                                        </p:attrNameLst>
                                      </p:cBhvr>
                                      <p:tavLst>
                                        <p:tav tm="0">
                                          <p:val>
                                            <p:fltVal val="0"/>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by="(-#ppt_w*2)" calcmode="lin" valueType="num">
                                      <p:cBhvr rctx="PPT">
                                        <p:cTn id="20" dur="250" autoRev="1" fill="hold">
                                          <p:stCondLst>
                                            <p:cond delay="0"/>
                                          </p:stCondLst>
                                        </p:cTn>
                                        <p:tgtEl>
                                          <p:spTgt spid="11"/>
                                        </p:tgtEl>
                                        <p:attrNameLst>
                                          <p:attrName>ppt_w</p:attrName>
                                        </p:attrNameLst>
                                      </p:cBhvr>
                                    </p:anim>
                                    <p:anim by="(#ppt_w*0.50)" calcmode="lin" valueType="num">
                                      <p:cBhvr>
                                        <p:cTn id="21" dur="250" decel="50000" autoRev="1" fill="hold">
                                          <p:stCondLst>
                                            <p:cond delay="0"/>
                                          </p:stCondLst>
                                        </p:cTn>
                                        <p:tgtEl>
                                          <p:spTgt spid="11"/>
                                        </p:tgtEl>
                                        <p:attrNameLst>
                                          <p:attrName>ppt_x</p:attrName>
                                        </p:attrNameLst>
                                      </p:cBhvr>
                                    </p:anim>
                                    <p:anim from="(-#ppt_h/2)" to="(#ppt_y)" calcmode="lin" valueType="num">
                                      <p:cBhvr>
                                        <p:cTn id="22" dur="500" fill="hold">
                                          <p:stCondLst>
                                            <p:cond delay="0"/>
                                          </p:stCondLst>
                                        </p:cTn>
                                        <p:tgtEl>
                                          <p:spTgt spid="11"/>
                                        </p:tgtEl>
                                        <p:attrNameLst>
                                          <p:attrName>ppt_y</p:attrName>
                                        </p:attrNameLst>
                                      </p:cBhvr>
                                    </p:anim>
                                    <p:animRot by="21600000">
                                      <p:cBhvr>
                                        <p:cTn id="23" dur="500" fill="hold">
                                          <p:stCondLst>
                                            <p:cond delay="0"/>
                                          </p:stCondLst>
                                        </p:cTn>
                                        <p:tgtEl>
                                          <p:spTgt spid="11"/>
                                        </p:tgtEl>
                                        <p:attrNameLst>
                                          <p:attrName>r</p:attrName>
                                        </p:attrNameLst>
                                      </p:cBhvr>
                                    </p:animRot>
                                  </p:childTnLst>
                                </p:cTn>
                              </p:par>
                              <p:par>
                                <p:cTn id="24" presetID="56" presetClass="entr" presetSubtype="0" fill="hold" grpId="0" nodeType="with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by="(-#ppt_w*2)" calcmode="lin" valueType="num">
                                      <p:cBhvr rctx="PPT">
                                        <p:cTn id="26" dur="250" autoRev="1" fill="hold">
                                          <p:stCondLst>
                                            <p:cond delay="0"/>
                                          </p:stCondLst>
                                        </p:cTn>
                                        <p:tgtEl>
                                          <p:spTgt spid="10"/>
                                        </p:tgtEl>
                                        <p:attrNameLst>
                                          <p:attrName>ppt_w</p:attrName>
                                        </p:attrNameLst>
                                      </p:cBhvr>
                                    </p:anim>
                                    <p:anim by="(#ppt_w*0.50)" calcmode="lin" valueType="num">
                                      <p:cBhvr>
                                        <p:cTn id="27" dur="250" decel="50000" autoRev="1" fill="hold">
                                          <p:stCondLst>
                                            <p:cond delay="0"/>
                                          </p:stCondLst>
                                        </p:cTn>
                                        <p:tgtEl>
                                          <p:spTgt spid="10"/>
                                        </p:tgtEl>
                                        <p:attrNameLst>
                                          <p:attrName>ppt_x</p:attrName>
                                        </p:attrNameLst>
                                      </p:cBhvr>
                                    </p:anim>
                                    <p:anim from="(-#ppt_h/2)" to="(#ppt_y)" calcmode="lin" valueType="num">
                                      <p:cBhvr>
                                        <p:cTn id="28" dur="500" fill="hold">
                                          <p:stCondLst>
                                            <p:cond delay="0"/>
                                          </p:stCondLst>
                                        </p:cTn>
                                        <p:tgtEl>
                                          <p:spTgt spid="10"/>
                                        </p:tgtEl>
                                        <p:attrNameLst>
                                          <p:attrName>ppt_y</p:attrName>
                                        </p:attrNameLst>
                                      </p:cBhvr>
                                    </p:anim>
                                    <p:animRot by="21600000">
                                      <p:cBhvr>
                                        <p:cTn id="29" dur="5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pPr algn="ctr"/>
            <a:r>
              <a:rPr lang="en-US" sz="3200" dirty="0" smtClean="0"/>
              <a:t>LIMITATIONS OF SOFT POWER</a:t>
            </a:r>
            <a:endParaRPr lang="en-US" sz="3200" dirty="0"/>
          </a:p>
        </p:txBody>
      </p:sp>
      <p:sp>
        <p:nvSpPr>
          <p:cNvPr id="3" name="Content Placeholder 2"/>
          <p:cNvSpPr>
            <a:spLocks noGrp="1"/>
          </p:cNvSpPr>
          <p:nvPr>
            <p:ph idx="1"/>
          </p:nvPr>
        </p:nvSpPr>
        <p:spPr>
          <a:xfrm>
            <a:off x="152400" y="1295400"/>
            <a:ext cx="8915400" cy="5334000"/>
          </a:xfrm>
        </p:spPr>
        <p:txBody>
          <a:bodyPr>
            <a:normAutofit fontScale="85000" lnSpcReduction="20000"/>
          </a:bodyPr>
          <a:lstStyle/>
          <a:p>
            <a:r>
              <a:rPr lang="en-US" dirty="0" smtClean="0"/>
              <a:t>“Soft </a:t>
            </a:r>
            <a:r>
              <a:rPr lang="en-US" dirty="0"/>
              <a:t>power has been criticized as being ineffective by authors such as </a:t>
            </a:r>
            <a:r>
              <a:rPr lang="en-US" dirty="0">
                <a:hlinkClick r:id="rId2" tooltip="Niall Ferguson"/>
              </a:rPr>
              <a:t>Niall Ferguson</a:t>
            </a:r>
            <a:r>
              <a:rPr lang="en-US" dirty="0"/>
              <a:t> in the preface to </a:t>
            </a:r>
            <a:r>
              <a:rPr lang="en-US" i="1" dirty="0"/>
              <a:t>Colossus</a:t>
            </a:r>
            <a:r>
              <a:rPr lang="en-US" dirty="0"/>
              <a:t>. </a:t>
            </a:r>
            <a:r>
              <a:rPr lang="en-US" dirty="0">
                <a:hlinkClick r:id="rId3" tooltip="Neorealism (international relations)"/>
              </a:rPr>
              <a:t>Neorealist</a:t>
            </a:r>
            <a:r>
              <a:rPr lang="en-US" dirty="0"/>
              <a:t> and other rationalist and </a:t>
            </a:r>
            <a:r>
              <a:rPr lang="en-US" dirty="0" err="1"/>
              <a:t>neorationalist</a:t>
            </a:r>
            <a:r>
              <a:rPr lang="en-US" dirty="0"/>
              <a:t> authors (with the exception of </a:t>
            </a:r>
            <a:r>
              <a:rPr lang="en-US" dirty="0">
                <a:hlinkClick r:id="rId4" tooltip="Stephen Walt"/>
              </a:rPr>
              <a:t>Stephen Walt</a:t>
            </a:r>
            <a:r>
              <a:rPr lang="en-US" dirty="0"/>
              <a:t>) dismiss soft power out of hand as they assert that actors in international relations respond to only two types of incentives: economic incentives and force.</a:t>
            </a:r>
          </a:p>
          <a:p>
            <a:r>
              <a:rPr lang="en-US" dirty="0"/>
              <a:t>As a concept, it can be difficult to distinguish between soft power from hard power. For example, Janice </a:t>
            </a:r>
            <a:r>
              <a:rPr lang="en-US" dirty="0" err="1"/>
              <a:t>Bially</a:t>
            </a:r>
            <a:r>
              <a:rPr lang="en-US" dirty="0"/>
              <a:t> </a:t>
            </a:r>
            <a:r>
              <a:rPr lang="en-US" dirty="0" err="1"/>
              <a:t>Mattern</a:t>
            </a:r>
            <a:r>
              <a:rPr lang="en-US" dirty="0"/>
              <a:t> argues that </a:t>
            </a:r>
            <a:r>
              <a:rPr lang="en-US" dirty="0">
                <a:hlinkClick r:id="rId5" tooltip="George W. Bush"/>
              </a:rPr>
              <a:t>George W. Bush</a:t>
            </a:r>
            <a:r>
              <a:rPr lang="en-US" dirty="0"/>
              <a:t>'s use of the phrase "you are either with us or with the terrorists" was in fact an exercise of hard power. Though military and economic force was not used to pressure other states to join its coalition, a kind of force - representational force - was used. This kind of force threatens the identity of its partners, forcing them to comply or risk being </a:t>
            </a:r>
            <a:r>
              <a:rPr lang="en-US" dirty="0" err="1"/>
              <a:t>labelled</a:t>
            </a:r>
            <a:r>
              <a:rPr lang="en-US" dirty="0"/>
              <a:t> as evil. This being the case, soft power is therefore not so soft. </a:t>
            </a:r>
            <a:r>
              <a:rPr lang="en-US" baseline="30000" dirty="0">
                <a:hlinkClick r:id="rId6"/>
              </a:rPr>
              <a:t>[15]</a:t>
            </a:r>
            <a:r>
              <a:rPr lang="en-US" dirty="0"/>
              <a:t> However, rationalist authors would merely see this as an 'implied threat', and that direct economic or military sanctions would likely follow from being 'against us</a:t>
            </a:r>
            <a:r>
              <a:rPr lang="en-US" dirty="0" smtClean="0"/>
              <a:t>'.” (Wikipedia, accessed 15 May 2013)</a:t>
            </a:r>
            <a:endParaRPr lang="en-US" dirty="0"/>
          </a:p>
        </p:txBody>
      </p:sp>
    </p:spTree>
    <p:extLst>
      <p:ext uri="{BB962C8B-B14F-4D97-AF65-F5344CB8AC3E}">
        <p14:creationId xmlns:p14="http://schemas.microsoft.com/office/powerpoint/2010/main" xmlns="" val="1805046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1371600"/>
          </a:xfrm>
        </p:spPr>
        <p:txBody>
          <a:bodyPr>
            <a:noAutofit/>
          </a:bodyPr>
          <a:lstStyle/>
          <a:p>
            <a:pPr algn="ctr"/>
            <a:r>
              <a:rPr lang="en-US" sz="3600" dirty="0" smtClean="0"/>
              <a:t>INTERNATIONAL RELATIONS THEORY OF “SYMBIOTIC REALISM”</a:t>
            </a:r>
            <a:endParaRPr lang="en-US" sz="3600" dirty="0"/>
          </a:p>
        </p:txBody>
      </p:sp>
      <p:sp>
        <p:nvSpPr>
          <p:cNvPr id="3" name="Content Placeholder 2"/>
          <p:cNvSpPr>
            <a:spLocks noGrp="1"/>
          </p:cNvSpPr>
          <p:nvPr>
            <p:ph idx="1"/>
          </p:nvPr>
        </p:nvSpPr>
        <p:spPr>
          <a:xfrm>
            <a:off x="76200" y="1524000"/>
            <a:ext cx="8915400" cy="5105400"/>
          </a:xfrm>
        </p:spPr>
        <p:txBody>
          <a:bodyPr>
            <a:normAutofit fontScale="77500" lnSpcReduction="20000"/>
          </a:bodyPr>
          <a:lstStyle/>
          <a:p>
            <a:pPr marL="0" indent="0" algn="just">
              <a:buNone/>
            </a:pPr>
            <a:r>
              <a:rPr lang="en-US" sz="3200" b="1" dirty="0" smtClean="0"/>
              <a:t>]</a:t>
            </a:r>
            <a:endParaRPr lang="en-US" sz="3200" b="1" dirty="0"/>
          </a:p>
          <a:p>
            <a:pPr algn="just"/>
            <a:r>
              <a:rPr lang="en-US" sz="3200" dirty="0" smtClean="0"/>
              <a:t>“In </a:t>
            </a:r>
            <a:r>
              <a:rPr lang="en-US" sz="3200" dirty="0"/>
              <a:t>2007, </a:t>
            </a:r>
            <a:r>
              <a:rPr lang="en-US" sz="3200" dirty="0" smtClean="0"/>
              <a:t>Dr. </a:t>
            </a:r>
            <a:r>
              <a:rPr lang="en-US" sz="3200" dirty="0" err="1" smtClean="0"/>
              <a:t>Nayef</a:t>
            </a:r>
            <a:r>
              <a:rPr lang="en-US" sz="3200" dirty="0" smtClean="0"/>
              <a:t> Al-</a:t>
            </a:r>
            <a:r>
              <a:rPr lang="en-US" sz="3200" dirty="0" err="1" smtClean="0"/>
              <a:t>Rodhan</a:t>
            </a:r>
            <a:r>
              <a:rPr lang="en-US" sz="3200" dirty="0" smtClean="0"/>
              <a:t>, Director of the Centre for the Politics of </a:t>
            </a:r>
            <a:r>
              <a:rPr lang="en-US" sz="3200" dirty="0" err="1" smtClean="0"/>
              <a:t>Globalisation</a:t>
            </a:r>
            <a:r>
              <a:rPr lang="en-US" sz="3200" dirty="0" smtClean="0"/>
              <a:t>, </a:t>
            </a:r>
            <a:r>
              <a:rPr lang="en-US" sz="3200" dirty="0"/>
              <a:t>published his </a:t>
            </a:r>
            <a:r>
              <a:rPr lang="en-US" sz="3200" dirty="0">
                <a:hlinkClick r:id="rId2" tooltip="Symbiotic"/>
              </a:rPr>
              <a:t>symbiotic</a:t>
            </a:r>
            <a:r>
              <a:rPr lang="en-US" sz="3200" dirty="0"/>
              <a:t> </a:t>
            </a:r>
            <a:r>
              <a:rPr lang="en-US" sz="3200" dirty="0">
                <a:hlinkClick r:id="rId3" tooltip="Political realism"/>
              </a:rPr>
              <a:t>realism</a:t>
            </a:r>
            <a:r>
              <a:rPr lang="en-US" sz="3200" dirty="0"/>
              <a:t> theory of </a:t>
            </a:r>
            <a:r>
              <a:rPr lang="en-US" sz="3200" dirty="0">
                <a:hlinkClick r:id="rId4" tooltip="International relations"/>
              </a:rPr>
              <a:t>international relations</a:t>
            </a:r>
            <a:r>
              <a:rPr lang="en-US" sz="3200" baseline="30000" dirty="0">
                <a:hlinkClick r:id="rId5"/>
              </a:rPr>
              <a:t>[19]</a:t>
            </a:r>
            <a:r>
              <a:rPr lang="en-US" sz="3200" dirty="0"/>
              <a:t> that best fits a connected, interdependent and globalized world. Symbiotic realism expands the number of unitary actors in global politics beyond state and non-state actors and allows for non-</a:t>
            </a:r>
            <a:r>
              <a:rPr lang="en-US" sz="3200" dirty="0" err="1"/>
              <a:t>conflictual</a:t>
            </a:r>
            <a:r>
              <a:rPr lang="en-US" sz="3200" dirty="0"/>
              <a:t> competition while allowing absolute gain in a symbiotic yet realist framework. Symbiotic realism theory also posits that </a:t>
            </a:r>
            <a:r>
              <a:rPr lang="en-US" sz="3200" dirty="0">
                <a:hlinkClick r:id="rId6" tooltip="International"/>
              </a:rPr>
              <a:t>international</a:t>
            </a:r>
            <a:r>
              <a:rPr lang="en-US" sz="3200" dirty="0"/>
              <a:t> peace and security can only be attained through a </a:t>
            </a:r>
            <a:r>
              <a:rPr lang="en-US" sz="3200" dirty="0">
                <a:hlinkClick r:id="rId7" tooltip="Governance"/>
              </a:rPr>
              <a:t>governance</a:t>
            </a:r>
            <a:r>
              <a:rPr lang="en-US" sz="3200" dirty="0"/>
              <a:t> structure that ensures a mutually beneficial (Symbiotic) coexistence for a myriad of actors as well as the </a:t>
            </a:r>
            <a:r>
              <a:rPr lang="en-US" sz="3200" dirty="0" err="1"/>
              <a:t>fulfilment</a:t>
            </a:r>
            <a:r>
              <a:rPr lang="en-US" sz="3200" dirty="0"/>
              <a:t> of human needs everywhere. The book is entitled: </a:t>
            </a:r>
            <a:r>
              <a:rPr lang="en-US" sz="3200" i="1" dirty="0"/>
              <a:t>Symbiotic Realism: A Theory of International Relations in an Instant and an Interdependent World</a:t>
            </a:r>
            <a:r>
              <a:rPr lang="en-US" sz="3200" dirty="0"/>
              <a:t> (Berlin: LIT </a:t>
            </a:r>
            <a:r>
              <a:rPr lang="en-US" sz="3200" dirty="0" err="1"/>
              <a:t>Verlag</a:t>
            </a:r>
            <a:r>
              <a:rPr lang="en-US" sz="3200" dirty="0"/>
              <a:t>, 2007).</a:t>
            </a:r>
          </a:p>
          <a:p>
            <a:pPr algn="just"/>
            <a:endParaRPr lang="en-US" sz="3200" b="1" dirty="0"/>
          </a:p>
          <a:p>
            <a:endParaRPr lang="en-US" b="1" dirty="0" smtClean="0"/>
          </a:p>
          <a:p>
            <a:endParaRPr lang="en-US" b="1" dirty="0"/>
          </a:p>
          <a:p>
            <a:pPr marL="0" indent="0">
              <a:buNone/>
            </a:pPr>
            <a:endParaRPr lang="en-US" b="1" dirty="0" smtClean="0"/>
          </a:p>
        </p:txBody>
      </p:sp>
    </p:spTree>
    <p:extLst>
      <p:ext uri="{BB962C8B-B14F-4D97-AF65-F5344CB8AC3E}">
        <p14:creationId xmlns:p14="http://schemas.microsoft.com/office/powerpoint/2010/main" xmlns="" val="68430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562600"/>
          </a:xfrm>
        </p:spPr>
        <p:txBody>
          <a:bodyPr>
            <a:normAutofit lnSpcReduction="10000"/>
          </a:bodyPr>
          <a:lstStyle/>
          <a:p>
            <a:pPr algn="just"/>
            <a:r>
              <a:rPr lang="en-US" sz="2800" dirty="0"/>
              <a:t>Commenting on this book, Ambassador Theodor Winkler of the </a:t>
            </a:r>
            <a:r>
              <a:rPr lang="en-US" sz="2800" dirty="0">
                <a:hlinkClick r:id="rId2" tooltip="DCAF"/>
              </a:rPr>
              <a:t>Geneva Center for the Democratic Control of the Armed Forces</a:t>
            </a:r>
            <a:r>
              <a:rPr lang="en-US" sz="2800" dirty="0"/>
              <a:t> (DCAF), said: "This is a rich, thoroughly researched, and masterly book that pushes the theory of international relations significantly forward by integrating such important aspects as gender, climate change, access to natural resources, culture, and civilization to the existing conceptual body. It is marked by a deep humanity and cultural tolerance - as well as much common sense. In short: an important contribution to the international debate.” (Wikipedia, accessed 15 May 2013)</a:t>
            </a:r>
          </a:p>
          <a:p>
            <a:pPr algn="just"/>
            <a:endParaRPr lang="en-US" sz="2800" b="1" dirty="0"/>
          </a:p>
        </p:txBody>
      </p:sp>
    </p:spTree>
    <p:extLst>
      <p:ext uri="{BB962C8B-B14F-4D97-AF65-F5344CB8AC3E}">
        <p14:creationId xmlns:p14="http://schemas.microsoft.com/office/powerpoint/2010/main" xmlns="" val="76506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a:bodyPr>
          <a:lstStyle/>
          <a:p>
            <a:pPr algn="ctr"/>
            <a:r>
              <a:rPr lang="en-US" sz="3600" b="1" dirty="0" smtClean="0"/>
              <a:t>DIPLOMACY AND GEOSTRATEGY: </a:t>
            </a:r>
            <a:r>
              <a:rPr lang="en-US" sz="3600" b="1" i="1" dirty="0" smtClean="0"/>
              <a:t>"NEO-STATECRAFT AND META-GEOPOLITICS"</a:t>
            </a:r>
            <a:endParaRPr lang="en-US" sz="3600" dirty="0"/>
          </a:p>
        </p:txBody>
      </p:sp>
      <p:sp>
        <p:nvSpPr>
          <p:cNvPr id="3" name="Content Placeholder 2"/>
          <p:cNvSpPr>
            <a:spLocks noGrp="1"/>
          </p:cNvSpPr>
          <p:nvPr>
            <p:ph idx="1"/>
          </p:nvPr>
        </p:nvSpPr>
        <p:spPr>
          <a:xfrm>
            <a:off x="0" y="1295400"/>
            <a:ext cx="8991600" cy="5867400"/>
          </a:xfrm>
        </p:spPr>
        <p:txBody>
          <a:bodyPr>
            <a:normAutofit fontScale="85000" lnSpcReduction="20000"/>
          </a:bodyPr>
          <a:lstStyle/>
          <a:p>
            <a:pPr marL="0" indent="0" algn="just">
              <a:buNone/>
            </a:pPr>
            <a:r>
              <a:rPr lang="en-US" dirty="0" smtClean="0"/>
              <a:t> “ In </a:t>
            </a:r>
            <a:r>
              <a:rPr lang="en-US" dirty="0"/>
              <a:t>2009, </a:t>
            </a:r>
            <a:r>
              <a:rPr lang="en-US" dirty="0" err="1"/>
              <a:t>Geostrategist</a:t>
            </a:r>
            <a:r>
              <a:rPr lang="en-US" dirty="0"/>
              <a:t> </a:t>
            </a:r>
            <a:r>
              <a:rPr lang="en-US" dirty="0" err="1"/>
              <a:t>Nayef</a:t>
            </a:r>
            <a:r>
              <a:rPr lang="en-US" dirty="0"/>
              <a:t> Al-</a:t>
            </a:r>
            <a:r>
              <a:rPr lang="en-US" dirty="0" err="1"/>
              <a:t>Rodhan</a:t>
            </a:r>
            <a:r>
              <a:rPr lang="en-US" dirty="0"/>
              <a:t> proposed the concept of "</a:t>
            </a:r>
            <a:r>
              <a:rPr lang="en-US" dirty="0" smtClean="0"/>
              <a:t>Meta-  geopolitics</a:t>
            </a:r>
            <a:r>
              <a:rPr lang="en-US" dirty="0"/>
              <a:t>".</a:t>
            </a:r>
            <a:r>
              <a:rPr lang="en-US" baseline="30000" dirty="0">
                <a:hlinkClick r:id="rId2"/>
              </a:rPr>
              <a:t>[20]</a:t>
            </a:r>
            <a:r>
              <a:rPr lang="en-US" dirty="0"/>
              <a:t> The Meta-Geopolitics paradigm proposes a multi-dimensional view of </a:t>
            </a:r>
            <a:r>
              <a:rPr lang="en-US" dirty="0">
                <a:hlinkClick r:id="rId3" tooltip="Power in international relations"/>
              </a:rPr>
              <a:t>power</a:t>
            </a:r>
            <a:r>
              <a:rPr lang="en-US" dirty="0"/>
              <a:t> that accounts for seven capacities of states and assess their relative strengths and weaknesses and enables predictions about their ability to project power. This also includes his concept of "Just Power" as the only sustainable kind of power in the service of the national interest. “Just Power” employs soft, hard and smart power tools. He also proposes a geostrategic "Trip-Wire Pivotal Corridor (TPC)" which accounts for the world’s most volatile geopolitical area: a corridor that runs from north to south between 30 and 75 degrees east. The corridor includes countries from three continents: </a:t>
            </a:r>
            <a:r>
              <a:rPr lang="en-US" dirty="0">
                <a:hlinkClick r:id="rId4" tooltip="Africa"/>
              </a:rPr>
              <a:t>Africa</a:t>
            </a:r>
            <a:r>
              <a:rPr lang="en-US" dirty="0"/>
              <a:t>, </a:t>
            </a:r>
            <a:r>
              <a:rPr lang="en-US" dirty="0">
                <a:hlinkClick r:id="rId5" tooltip="Europe"/>
              </a:rPr>
              <a:t>Europe</a:t>
            </a:r>
            <a:r>
              <a:rPr lang="en-US" dirty="0"/>
              <a:t> and </a:t>
            </a:r>
            <a:r>
              <a:rPr lang="en-US" dirty="0">
                <a:hlinkClick r:id="rId6" tooltip="Asia"/>
              </a:rPr>
              <a:t>Asia</a:t>
            </a:r>
            <a:r>
              <a:rPr lang="en-US" dirty="0"/>
              <a:t> as well as the pivotal </a:t>
            </a:r>
            <a:r>
              <a:rPr lang="en-US" dirty="0">
                <a:hlinkClick r:id="rId7" tooltip="Middle East"/>
              </a:rPr>
              <a:t>Middle East</a:t>
            </a:r>
            <a:r>
              <a:rPr lang="en-US" dirty="0"/>
              <a:t>. In the east, it incorporates the disputed territories of </a:t>
            </a:r>
            <a:r>
              <a:rPr lang="en-US" dirty="0">
                <a:hlinkClick r:id="rId8" tooltip="Jammu"/>
              </a:rPr>
              <a:t>Jammu</a:t>
            </a:r>
            <a:r>
              <a:rPr lang="en-US" dirty="0"/>
              <a:t> and </a:t>
            </a:r>
            <a:r>
              <a:rPr lang="en-US" dirty="0">
                <a:hlinkClick r:id="rId9" tooltip="Kashmir"/>
              </a:rPr>
              <a:t>Kashmir</a:t>
            </a:r>
            <a:r>
              <a:rPr lang="en-US" dirty="0"/>
              <a:t>, as well as China’s </a:t>
            </a:r>
            <a:r>
              <a:rPr lang="en-US" dirty="0">
                <a:hlinkClick r:id="rId10" tooltip="Xinjiang"/>
              </a:rPr>
              <a:t>Xinjiang</a:t>
            </a:r>
            <a:r>
              <a:rPr lang="en-US" dirty="0"/>
              <a:t> province. At its western edge, it includes the </a:t>
            </a:r>
            <a:r>
              <a:rPr lang="en-US" dirty="0">
                <a:hlinkClick r:id="rId11" tooltip="Horn of Africa"/>
              </a:rPr>
              <a:t>Horn of Africa</a:t>
            </a:r>
            <a:r>
              <a:rPr lang="en-US" dirty="0"/>
              <a:t> and the entire east coast of Africa. The corridor also includes the </a:t>
            </a:r>
            <a:r>
              <a:rPr lang="en-US" dirty="0">
                <a:hlinkClick r:id="rId12" tooltip="Arctic Circle"/>
              </a:rPr>
              <a:t>Arctic Circle</a:t>
            </a:r>
            <a:r>
              <a:rPr lang="en-US" dirty="0"/>
              <a:t> in the north and </a:t>
            </a:r>
            <a:r>
              <a:rPr lang="en-US" dirty="0">
                <a:hlinkClick r:id="rId13" tooltip="Antarctica"/>
              </a:rPr>
              <a:t>Antarctica</a:t>
            </a:r>
            <a:r>
              <a:rPr lang="en-US" dirty="0"/>
              <a:t> in the south. Al-</a:t>
            </a:r>
            <a:r>
              <a:rPr lang="en-US" dirty="0" err="1"/>
              <a:t>Rodhan</a:t>
            </a:r>
            <a:r>
              <a:rPr lang="en-US" dirty="0"/>
              <a:t> argued that, without stability in the TPC, there can be no stability or cooperation at the international level. This book is entitled </a:t>
            </a:r>
            <a:r>
              <a:rPr lang="en-US" i="1" dirty="0"/>
              <a:t>Neo-statecraft and Meta-Geopolitics: Reconciliation of Power, Interests and Justice in the 21st Century</a:t>
            </a:r>
            <a:r>
              <a:rPr lang="en-US" dirty="0"/>
              <a:t> (Berlin: LIT </a:t>
            </a:r>
            <a:r>
              <a:rPr lang="en-US" dirty="0" err="1"/>
              <a:t>Verlag</a:t>
            </a:r>
            <a:r>
              <a:rPr lang="en-US" dirty="0"/>
              <a:t>, 2009</a:t>
            </a:r>
            <a:r>
              <a:rPr lang="en-US" dirty="0" smtClean="0"/>
              <a:t>).” (Wikipedia. Accessed 15May 2013) </a:t>
            </a:r>
            <a:endParaRPr lang="en-US" dirty="0"/>
          </a:p>
        </p:txBody>
      </p:sp>
    </p:spTree>
    <p:extLst>
      <p:ext uri="{BB962C8B-B14F-4D97-AF65-F5344CB8AC3E}">
        <p14:creationId xmlns:p14="http://schemas.microsoft.com/office/powerpoint/2010/main" xmlns="" val="2378414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6088"/>
          </a:xfrm>
        </p:spPr>
        <p:txBody>
          <a:bodyPr>
            <a:normAutofit/>
          </a:bodyPr>
          <a:lstStyle/>
          <a:p>
            <a:pPr algn="ctr"/>
            <a:r>
              <a:rPr lang="en-US" sz="3600" dirty="0" smtClean="0"/>
              <a:t>THE NEW WORLD ORDER/DISORDER IN THE ERA OR TUBULENCE AND GLOBAL CRISIS</a:t>
            </a:r>
            <a:endParaRPr lang="en-US" sz="3600" dirty="0"/>
          </a:p>
        </p:txBody>
      </p:sp>
      <p:sp>
        <p:nvSpPr>
          <p:cNvPr id="3" name="Content Placeholder 2"/>
          <p:cNvSpPr>
            <a:spLocks noGrp="1"/>
          </p:cNvSpPr>
          <p:nvPr>
            <p:ph idx="1"/>
          </p:nvPr>
        </p:nvSpPr>
        <p:spPr/>
        <p:txBody>
          <a:bodyPr>
            <a:normAutofit fontScale="92500" lnSpcReduction="20000"/>
          </a:bodyPr>
          <a:lstStyle/>
          <a:p>
            <a:r>
              <a:rPr lang="en-US" b="1" dirty="0"/>
              <a:t>SCENARIO OF PROLONGED AND PAINFUL PERIOD OF TURBULENCE</a:t>
            </a:r>
            <a:endParaRPr lang="en-US" dirty="0"/>
          </a:p>
          <a:p>
            <a:pPr algn="just"/>
            <a:r>
              <a:rPr lang="en-US" dirty="0"/>
              <a:t>“The world faces a number of global and regional problems today. Difficult processes are taking place in North Africa and the Middle East, and there is a debt crisis in the euro zone. The overall situation is complex and the international financial markets are unstable. In these circumstances, it is more important than ever to take responsible and coordinated decisions and to work together openly and productively” (President Medvedev of the Russian Federation addressing foreign ambassadors on December 7, 2011 quoted in Alexander A. </a:t>
            </a:r>
            <a:r>
              <a:rPr lang="en-US" dirty="0" err="1"/>
              <a:t>Kornilov</a:t>
            </a:r>
            <a:r>
              <a:rPr lang="en-US" dirty="0"/>
              <a:t>, 25 January 2012, “Russia and Iran in Turbulent International Relations”, www.bilgesam.org/.../</a:t>
            </a:r>
            <a:r>
              <a:rPr lang="en-US" dirty="0" err="1"/>
              <a:t>index.php</a:t>
            </a:r>
            <a:r>
              <a:rPr lang="en-US" dirty="0"/>
              <a:t>?...turbulent</a:t>
            </a:r>
            <a:r>
              <a:rPr lang="en-US" dirty="0" smtClean="0"/>
              <a:t>).</a:t>
            </a:r>
            <a:endParaRPr lang="en-US" dirty="0"/>
          </a:p>
        </p:txBody>
      </p:sp>
    </p:spTree>
    <p:extLst>
      <p:ext uri="{BB962C8B-B14F-4D97-AF65-F5344CB8AC3E}">
        <p14:creationId xmlns:p14="http://schemas.microsoft.com/office/powerpoint/2010/main" xmlns="" val="993353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endParaRPr lang="en-US" dirty="0"/>
          </a:p>
        </p:txBody>
      </p:sp>
      <p:sp>
        <p:nvSpPr>
          <p:cNvPr id="3" name="Content Placeholder 2"/>
          <p:cNvSpPr>
            <a:spLocks noGrp="1"/>
          </p:cNvSpPr>
          <p:nvPr>
            <p:ph idx="1"/>
          </p:nvPr>
        </p:nvSpPr>
        <p:spPr>
          <a:xfrm>
            <a:off x="457200" y="1219200"/>
            <a:ext cx="8229600" cy="5105400"/>
          </a:xfrm>
        </p:spPr>
        <p:txBody>
          <a:bodyPr>
            <a:normAutofit/>
          </a:bodyPr>
          <a:lstStyle/>
          <a:p>
            <a:pPr lvl="0" algn="just">
              <a:buClr>
                <a:srgbClr val="0BD0D9"/>
              </a:buClr>
            </a:pPr>
            <a:r>
              <a:rPr lang="en-US" sz="2400" dirty="0">
                <a:solidFill>
                  <a:prstClr val="black"/>
                </a:solidFill>
              </a:rPr>
              <a:t>“By and large, what the world is facing today is a systemic crisis, a tectonic process of global transformation. It is a visible manifestation of our transition to a new cultural, economic, technological and geopolitical era. The world is entering a period of turbulence, which will be prolonged and painful. We should not be under any illusions.” (Prime Minister Putin’s article in </a:t>
            </a:r>
            <a:r>
              <a:rPr lang="en-US" sz="2400" dirty="0" err="1">
                <a:solidFill>
                  <a:prstClr val="black"/>
                </a:solidFill>
              </a:rPr>
              <a:t>Izvestia</a:t>
            </a:r>
            <a:r>
              <a:rPr lang="en-US" sz="2400" dirty="0">
                <a:solidFill>
                  <a:prstClr val="black"/>
                </a:solidFill>
              </a:rPr>
              <a:t>, 6 January 2012, quoted by Alexander A. </a:t>
            </a:r>
            <a:r>
              <a:rPr lang="en-US" sz="2400" dirty="0" err="1">
                <a:solidFill>
                  <a:prstClr val="black"/>
                </a:solidFill>
              </a:rPr>
              <a:t>Kornilov,ibid</a:t>
            </a:r>
            <a:r>
              <a:rPr lang="en-US" sz="2400" dirty="0">
                <a:solidFill>
                  <a:prstClr val="black"/>
                </a:solidFill>
              </a:rPr>
              <a:t>.)</a:t>
            </a:r>
          </a:p>
          <a:p>
            <a:pPr lvl="0" algn="just">
              <a:buClr>
                <a:srgbClr val="0BD0D9"/>
              </a:buClr>
            </a:pPr>
            <a:r>
              <a:rPr lang="en-US" sz="2400" dirty="0">
                <a:solidFill>
                  <a:prstClr val="black"/>
                </a:solidFill>
              </a:rPr>
              <a:t>Foreign Minister </a:t>
            </a:r>
            <a:r>
              <a:rPr lang="en-US" sz="2400" dirty="0" err="1">
                <a:solidFill>
                  <a:prstClr val="black"/>
                </a:solidFill>
              </a:rPr>
              <a:t>Lavrov</a:t>
            </a:r>
            <a:r>
              <a:rPr lang="en-US" sz="2400" dirty="0">
                <a:solidFill>
                  <a:prstClr val="black"/>
                </a:solidFill>
              </a:rPr>
              <a:t>  writes in his article “International Relations in a Turbulence Zone: Where are the Points of Support” in Diplomatic </a:t>
            </a:r>
            <a:r>
              <a:rPr lang="en-US" sz="2400" dirty="0" err="1">
                <a:solidFill>
                  <a:prstClr val="black"/>
                </a:solidFill>
              </a:rPr>
              <a:t>Yearboook</a:t>
            </a:r>
            <a:r>
              <a:rPr lang="en-US" sz="2400" dirty="0">
                <a:solidFill>
                  <a:prstClr val="black"/>
                </a:solidFill>
              </a:rPr>
              <a:t> for 2011:</a:t>
            </a:r>
          </a:p>
          <a:p>
            <a:pPr algn="just"/>
            <a:endParaRPr lang="en-US" sz="2400" dirty="0"/>
          </a:p>
        </p:txBody>
      </p:sp>
    </p:spTree>
    <p:extLst>
      <p:ext uri="{BB962C8B-B14F-4D97-AF65-F5344CB8AC3E}">
        <p14:creationId xmlns:p14="http://schemas.microsoft.com/office/powerpoint/2010/main" xmlns="" val="638221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09600"/>
            <a:ext cx="8229600" cy="5715000"/>
          </a:xfrm>
        </p:spPr>
        <p:txBody>
          <a:bodyPr>
            <a:noAutofit/>
          </a:bodyPr>
          <a:lstStyle/>
          <a:p>
            <a:pPr lvl="0" algn="just">
              <a:buClr>
                <a:srgbClr val="0BD0D9"/>
              </a:buClr>
            </a:pPr>
            <a:r>
              <a:rPr lang="en-US" sz="2400" dirty="0">
                <a:solidFill>
                  <a:prstClr val="black"/>
                </a:solidFill>
              </a:rPr>
              <a:t>“In the outgoing year international relations have hit a zone of turbulence. A complicated situation developed in international financial markets – the economies of several countries, including euro zone states, faced the persistent effects of the crisis, among them the accumulation of excessive amounts of sovereign debt. A long overdue renewal of the political and socio-economic systems in different parts of the world, especially in the Middle East and North Africa, was accompanied by outbreaks of armed conflict and violence. The need to avoid fault lines between civilizations and clashes on interethnic, intercultural and interfaith grounds stood all the more pronounced as the pressing task of practical politics. At the same time the cross-border security challenges and threats did not disappear anywhere; they can only be resisted by joint efforts of the international community.” (Alexander A. </a:t>
            </a:r>
            <a:r>
              <a:rPr lang="en-US" sz="2400" dirty="0" err="1">
                <a:solidFill>
                  <a:prstClr val="black"/>
                </a:solidFill>
              </a:rPr>
              <a:t>Kornilov</a:t>
            </a:r>
            <a:r>
              <a:rPr lang="en-US" sz="2400" dirty="0">
                <a:solidFill>
                  <a:prstClr val="black"/>
                </a:solidFill>
              </a:rPr>
              <a:t>, ibid.)</a:t>
            </a:r>
          </a:p>
          <a:p>
            <a:pPr algn="just"/>
            <a:endParaRPr lang="en-US" sz="2400" dirty="0"/>
          </a:p>
        </p:txBody>
      </p:sp>
    </p:spTree>
    <p:extLst>
      <p:ext uri="{BB962C8B-B14F-4D97-AF65-F5344CB8AC3E}">
        <p14:creationId xmlns:p14="http://schemas.microsoft.com/office/powerpoint/2010/main" xmlns="" val="2400244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TotalTime>
  <Words>2379</Words>
  <Application>Microsoft Office PowerPoint</Application>
  <PresentationFormat>On-screen Show (4:3)</PresentationFormat>
  <Paragraphs>117</Paragraphs>
  <Slides>28</Slides>
  <Notes>0</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Flow</vt:lpstr>
      <vt:lpstr>Office Theme</vt:lpstr>
      <vt:lpstr>1_Office Theme</vt:lpstr>
      <vt:lpstr>2_Office Theme</vt:lpstr>
      <vt:lpstr>Slide 1</vt:lpstr>
      <vt:lpstr>Slide 2</vt:lpstr>
      <vt:lpstr>LIMITATIONS OF SOFT POWER</vt:lpstr>
      <vt:lpstr>INTERNATIONAL RELATIONS THEORY OF “SYMBIOTIC REALISM”</vt:lpstr>
      <vt:lpstr>Slide 5</vt:lpstr>
      <vt:lpstr>DIPLOMACY AND GEOSTRATEGY: "NEO-STATECRAFT AND META-GEOPOLITICS"</vt:lpstr>
      <vt:lpstr>THE NEW WORLD ORDER/DISORDER IN THE ERA OR TUBULENCE AND GLOBAL CRISIS</vt:lpstr>
      <vt:lpstr>Slide 8</vt:lpstr>
      <vt:lpstr>Slide 9</vt:lpstr>
      <vt:lpstr>RAND CORP 2007 STRATEGIES FOR THE MUSLIM WORLD</vt:lpstr>
      <vt:lpstr>Slide 11</vt:lpstr>
      <vt:lpstr>SOME ISLAMIC PRINCIPLES OF INTER-CULTURAL, INTER-RELIGIOUS AND INTER-CIVILISATIONAL ENGAGEMENT </vt:lpstr>
      <vt:lpstr>1.DIVERSITY AS JUSTIFICATION FOR MUTUAL UNDERSTANDING BETWEEN NATIONS AND PEOPLES</vt:lpstr>
      <vt:lpstr>2. (a) JUSTICE AND MORAL EXCELLENCE</vt:lpstr>
      <vt:lpstr>2. (b)</vt:lpstr>
      <vt:lpstr>2. (c) MUSLIM UMMAH AS JUSTLY BALANCED NATION</vt:lpstr>
      <vt:lpstr>3. (a)HARMONIOUS RELATIONSHIP WITH OTHERS</vt:lpstr>
      <vt:lpstr>3. (b)</vt:lpstr>
      <vt:lpstr>3. (c)   </vt:lpstr>
      <vt:lpstr>4. NEED TO BE PREPARED TO FACE ENEMY ATTACKS OR TACTICS</vt:lpstr>
      <vt:lpstr>5. REASON FOR LEGITIMATE WAR OR CONFLICT</vt:lpstr>
      <vt:lpstr>5. (b)</vt:lpstr>
      <vt:lpstr>6. INVITING OTHERS TO GOD’S WAY BY WISDOM AND DECENT DIALOGUE</vt:lpstr>
      <vt:lpstr>7.NO COERCION OR COMPULSION TO EMBRACE ISLAM </vt:lpstr>
      <vt:lpstr>8.HEREAFTER AS THE ULTIMATE DESTINY WITHOUT FORGETTING WELL-BEING IN THIS WORLD</vt:lpstr>
      <vt:lpstr>MUSLIM NATIONS</vt:lpstr>
      <vt:lpstr>  SYMBOL OF ISLAMIC EQUALITY, SOLIDARITY, UNITY IN DIVERSITY, SERVITUDE TO GOD WITH VIRTUOUS LEADERSHIP. </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ISTAC</dc:creator>
  <cp:lastModifiedBy>Acer</cp:lastModifiedBy>
  <cp:revision>19</cp:revision>
  <cp:lastPrinted>2013-05-15T15:49:49Z</cp:lastPrinted>
  <dcterms:created xsi:type="dcterms:W3CDTF">2013-05-15T13:42:46Z</dcterms:created>
  <dcterms:modified xsi:type="dcterms:W3CDTF">2013-05-16T03:00:12Z</dcterms:modified>
</cp:coreProperties>
</file>