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4"/>
  </p:notesMasterIdLst>
  <p:handoutMasterIdLst>
    <p:handoutMasterId r:id="rId25"/>
  </p:handoutMasterIdLst>
  <p:sldIdLst>
    <p:sldId id="256" r:id="rId2"/>
    <p:sldId id="291" r:id="rId3"/>
    <p:sldId id="292" r:id="rId4"/>
    <p:sldId id="300" r:id="rId5"/>
    <p:sldId id="301" r:id="rId6"/>
    <p:sldId id="302" r:id="rId7"/>
    <p:sldId id="303" r:id="rId8"/>
    <p:sldId id="304" r:id="rId9"/>
    <p:sldId id="305" r:id="rId10"/>
    <p:sldId id="306" r:id="rId11"/>
    <p:sldId id="310" r:id="rId12"/>
    <p:sldId id="311" r:id="rId13"/>
    <p:sldId id="312" r:id="rId14"/>
    <p:sldId id="313" r:id="rId15"/>
    <p:sldId id="314" r:id="rId16"/>
    <p:sldId id="318" r:id="rId17"/>
    <p:sldId id="329" r:id="rId18"/>
    <p:sldId id="323" r:id="rId19"/>
    <p:sldId id="324" r:id="rId20"/>
    <p:sldId id="325" r:id="rId21"/>
    <p:sldId id="326" r:id="rId22"/>
    <p:sldId id="328"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6" d="100"/>
          <a:sy n="46" d="100"/>
        </p:scale>
        <p:origin x="120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035F65D-8530-482D-954D-EF1E63B97C8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3A7A4CC7-F556-4DB6-9C1E-672F2AA25265}"/>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8A4D9C7C-7B22-471F-B038-B9BB98AEB2E1}" type="datetimeFigureOut">
              <a:rPr lang="en-US"/>
              <a:pPr>
                <a:defRPr/>
              </a:pPr>
              <a:t>9/30/2025</a:t>
            </a:fld>
            <a:endParaRPr lang="en-US"/>
          </a:p>
        </p:txBody>
      </p:sp>
      <p:sp>
        <p:nvSpPr>
          <p:cNvPr id="4" name="Footer Placeholder 3">
            <a:extLst>
              <a:ext uri="{FF2B5EF4-FFF2-40B4-BE49-F238E27FC236}">
                <a16:creationId xmlns:a16="http://schemas.microsoft.com/office/drawing/2014/main" id="{C5D54C86-E6E5-4081-A650-483F72A53235}"/>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18AF378B-971F-462B-A925-221011B4F17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A9B41D1-82A8-421D-BB47-1BF2B4D3A18F}"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6E0BBC81-6A5D-4256-BE59-E8AB621BB571}"/>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82947" name="Rectangle 3">
            <a:extLst>
              <a:ext uri="{FF2B5EF4-FFF2-40B4-BE49-F238E27FC236}">
                <a16:creationId xmlns:a16="http://schemas.microsoft.com/office/drawing/2014/main" id="{73C0B3F2-8E16-4642-A7EF-495C84B8FB65}"/>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25604" name="Rectangle 4">
            <a:extLst>
              <a:ext uri="{FF2B5EF4-FFF2-40B4-BE49-F238E27FC236}">
                <a16:creationId xmlns:a16="http://schemas.microsoft.com/office/drawing/2014/main" id="{DC489E16-2263-4460-8211-09EB0B16616B}"/>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9" name="Rectangle 5">
            <a:extLst>
              <a:ext uri="{FF2B5EF4-FFF2-40B4-BE49-F238E27FC236}">
                <a16:creationId xmlns:a16="http://schemas.microsoft.com/office/drawing/2014/main" id="{7FAFBFD9-F46A-4D51-BDDA-70CDF2459B05}"/>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2950" name="Rectangle 6">
            <a:extLst>
              <a:ext uri="{FF2B5EF4-FFF2-40B4-BE49-F238E27FC236}">
                <a16:creationId xmlns:a16="http://schemas.microsoft.com/office/drawing/2014/main" id="{AD651228-4150-4E5B-8A92-D69B426FD470}"/>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82951" name="Rectangle 7">
            <a:extLst>
              <a:ext uri="{FF2B5EF4-FFF2-40B4-BE49-F238E27FC236}">
                <a16:creationId xmlns:a16="http://schemas.microsoft.com/office/drawing/2014/main" id="{EA5BEA1C-2EAC-4E8B-9F62-90208DD2300E}"/>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887D416-2D98-41DA-B4B9-30F97E2292E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a:extLst>
              <a:ext uri="{FF2B5EF4-FFF2-40B4-BE49-F238E27FC236}">
                <a16:creationId xmlns:a16="http://schemas.microsoft.com/office/drawing/2014/main" id="{2D3F1B6B-75F4-4319-B741-EDA36E3ADC02}"/>
              </a:ext>
            </a:extLst>
          </p:cNvPr>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cs typeface="Arial" charset="0"/>
            </a:endParaRPr>
          </a:p>
        </p:txBody>
      </p:sp>
      <p:grpSp>
        <p:nvGrpSpPr>
          <p:cNvPr id="5" name="Group 8">
            <a:extLst>
              <a:ext uri="{FF2B5EF4-FFF2-40B4-BE49-F238E27FC236}">
                <a16:creationId xmlns:a16="http://schemas.microsoft.com/office/drawing/2014/main" id="{BC43EE0D-78E1-4DD5-8BE6-4D925362252B}"/>
              </a:ext>
            </a:extLst>
          </p:cNvPr>
          <p:cNvGrpSpPr>
            <a:grpSpLocks/>
          </p:cNvGrpSpPr>
          <p:nvPr/>
        </p:nvGrpSpPr>
        <p:grpSpPr bwMode="auto">
          <a:xfrm>
            <a:off x="7493000" y="2992438"/>
            <a:ext cx="1338263" cy="2189162"/>
            <a:chOff x="4704" y="1885"/>
            <a:chExt cx="843" cy="1379"/>
          </a:xfrm>
        </p:grpSpPr>
        <p:sp>
          <p:nvSpPr>
            <p:cNvPr id="6" name="Oval 9">
              <a:extLst>
                <a:ext uri="{FF2B5EF4-FFF2-40B4-BE49-F238E27FC236}">
                  <a16:creationId xmlns:a16="http://schemas.microsoft.com/office/drawing/2014/main" id="{BD34DD4E-D1A9-425C-A619-E4E349A306C3}"/>
                </a:ext>
              </a:extLst>
            </p:cNvPr>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7" name="Oval 10">
              <a:extLst>
                <a:ext uri="{FF2B5EF4-FFF2-40B4-BE49-F238E27FC236}">
                  <a16:creationId xmlns:a16="http://schemas.microsoft.com/office/drawing/2014/main" id="{FB486EC3-40C5-4C68-BD4C-D7DFE0CF2824}"/>
                </a:ext>
              </a:extLst>
            </p:cNvPr>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8" name="Oval 11">
              <a:extLst>
                <a:ext uri="{FF2B5EF4-FFF2-40B4-BE49-F238E27FC236}">
                  <a16:creationId xmlns:a16="http://schemas.microsoft.com/office/drawing/2014/main" id="{FE1C7EC2-E28C-4E94-ABDF-D843AE353863}"/>
                </a:ext>
              </a:extLst>
            </p:cNvPr>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 name="Oval 12">
              <a:extLst>
                <a:ext uri="{FF2B5EF4-FFF2-40B4-BE49-F238E27FC236}">
                  <a16:creationId xmlns:a16="http://schemas.microsoft.com/office/drawing/2014/main" id="{DD7DEE64-F606-4282-820B-148F4497613B}"/>
                </a:ext>
              </a:extLst>
            </p:cNvPr>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0" name="Oval 13">
              <a:extLst>
                <a:ext uri="{FF2B5EF4-FFF2-40B4-BE49-F238E27FC236}">
                  <a16:creationId xmlns:a16="http://schemas.microsoft.com/office/drawing/2014/main" id="{F736C117-4850-4974-882C-BBE1B20AFCB6}"/>
                </a:ext>
              </a:extLst>
            </p:cNvPr>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1" name="Oval 14">
              <a:extLst>
                <a:ext uri="{FF2B5EF4-FFF2-40B4-BE49-F238E27FC236}">
                  <a16:creationId xmlns:a16="http://schemas.microsoft.com/office/drawing/2014/main" id="{237463AA-0F94-4EB1-BD40-B6D727F99302}"/>
                </a:ext>
              </a:extLst>
            </p:cNvPr>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2" name="Oval 15">
              <a:extLst>
                <a:ext uri="{FF2B5EF4-FFF2-40B4-BE49-F238E27FC236}">
                  <a16:creationId xmlns:a16="http://schemas.microsoft.com/office/drawing/2014/main" id="{942F57D0-0183-4E74-87D5-5052164F346E}"/>
                </a:ext>
              </a:extLst>
            </p:cNvPr>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13" name="Oval 16">
              <a:extLst>
                <a:ext uri="{FF2B5EF4-FFF2-40B4-BE49-F238E27FC236}">
                  <a16:creationId xmlns:a16="http://schemas.microsoft.com/office/drawing/2014/main" id="{E14BD2CB-A368-4770-B057-49E979A6D4DB}"/>
                </a:ext>
              </a:extLst>
            </p:cNvPr>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4" name="Oval 17">
              <a:extLst>
                <a:ext uri="{FF2B5EF4-FFF2-40B4-BE49-F238E27FC236}">
                  <a16:creationId xmlns:a16="http://schemas.microsoft.com/office/drawing/2014/main" id="{3DB21F4F-8511-4744-8658-E72DF94A9719}"/>
                </a:ext>
              </a:extLst>
            </p:cNvPr>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5" name="Oval 18">
              <a:extLst>
                <a:ext uri="{FF2B5EF4-FFF2-40B4-BE49-F238E27FC236}">
                  <a16:creationId xmlns:a16="http://schemas.microsoft.com/office/drawing/2014/main" id="{D2A0C507-32D3-4CFE-844C-0207148ABFB5}"/>
                </a:ext>
              </a:extLst>
            </p:cNvPr>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16" name="Oval 19">
              <a:extLst>
                <a:ext uri="{FF2B5EF4-FFF2-40B4-BE49-F238E27FC236}">
                  <a16:creationId xmlns:a16="http://schemas.microsoft.com/office/drawing/2014/main" id="{78B59B87-C16A-4C8E-8CE7-C56E5CBD4981}"/>
                </a:ext>
              </a:extLst>
            </p:cNvPr>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17" name="Oval 20">
              <a:extLst>
                <a:ext uri="{FF2B5EF4-FFF2-40B4-BE49-F238E27FC236}">
                  <a16:creationId xmlns:a16="http://schemas.microsoft.com/office/drawing/2014/main" id="{529043B0-254A-4968-8DFF-53341DC16358}"/>
                </a:ext>
              </a:extLst>
            </p:cNvPr>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18" name="Oval 21">
              <a:extLst>
                <a:ext uri="{FF2B5EF4-FFF2-40B4-BE49-F238E27FC236}">
                  <a16:creationId xmlns:a16="http://schemas.microsoft.com/office/drawing/2014/main" id="{4EB49721-8B0E-4A9D-A20E-9C311C7854D9}"/>
                </a:ext>
              </a:extLst>
            </p:cNvPr>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9" name="Oval 22">
              <a:extLst>
                <a:ext uri="{FF2B5EF4-FFF2-40B4-BE49-F238E27FC236}">
                  <a16:creationId xmlns:a16="http://schemas.microsoft.com/office/drawing/2014/main" id="{84753BA4-E360-4424-BCD7-286D53C11C8B}"/>
                </a:ext>
              </a:extLst>
            </p:cNvPr>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0" name="Oval 23">
              <a:extLst>
                <a:ext uri="{FF2B5EF4-FFF2-40B4-BE49-F238E27FC236}">
                  <a16:creationId xmlns:a16="http://schemas.microsoft.com/office/drawing/2014/main" id="{6ACACCF7-35F3-4972-8C01-8945C2C6803B}"/>
                </a:ext>
              </a:extLst>
            </p:cNvPr>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1" name="Oval 24">
              <a:extLst>
                <a:ext uri="{FF2B5EF4-FFF2-40B4-BE49-F238E27FC236}">
                  <a16:creationId xmlns:a16="http://schemas.microsoft.com/office/drawing/2014/main" id="{D6E6F393-FEBE-4C95-80AF-B5344D757C10}"/>
                </a:ext>
              </a:extLst>
            </p:cNvPr>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2" name="Oval 25">
              <a:extLst>
                <a:ext uri="{FF2B5EF4-FFF2-40B4-BE49-F238E27FC236}">
                  <a16:creationId xmlns:a16="http://schemas.microsoft.com/office/drawing/2014/main" id="{1179169F-8BF2-4118-B759-3C4B5C3C1E32}"/>
                </a:ext>
              </a:extLst>
            </p:cNvPr>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3" name="Oval 26">
              <a:extLst>
                <a:ext uri="{FF2B5EF4-FFF2-40B4-BE49-F238E27FC236}">
                  <a16:creationId xmlns:a16="http://schemas.microsoft.com/office/drawing/2014/main" id="{4CA969E0-13AB-47FF-8A70-2DD6DF435351}"/>
                </a:ext>
              </a:extLst>
            </p:cNvPr>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4" name="Oval 27">
              <a:extLst>
                <a:ext uri="{FF2B5EF4-FFF2-40B4-BE49-F238E27FC236}">
                  <a16:creationId xmlns:a16="http://schemas.microsoft.com/office/drawing/2014/main" id="{EDBBA4C2-A87A-48F1-B493-626537754A2B}"/>
                </a:ext>
              </a:extLst>
            </p:cNvPr>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5" name="Oval 28">
              <a:extLst>
                <a:ext uri="{FF2B5EF4-FFF2-40B4-BE49-F238E27FC236}">
                  <a16:creationId xmlns:a16="http://schemas.microsoft.com/office/drawing/2014/main" id="{5EF209A8-8C06-4DF8-9F4A-32B25C508CDD}"/>
                </a:ext>
              </a:extLst>
            </p:cNvPr>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6" name="Oval 29">
              <a:extLst>
                <a:ext uri="{FF2B5EF4-FFF2-40B4-BE49-F238E27FC236}">
                  <a16:creationId xmlns:a16="http://schemas.microsoft.com/office/drawing/2014/main" id="{FC775F33-7F71-4675-B79F-0FD3810D83EF}"/>
                </a:ext>
              </a:extLst>
            </p:cNvPr>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27" name="Oval 30">
              <a:extLst>
                <a:ext uri="{FF2B5EF4-FFF2-40B4-BE49-F238E27FC236}">
                  <a16:creationId xmlns:a16="http://schemas.microsoft.com/office/drawing/2014/main" id="{0677D92A-9622-448A-A09D-3CF10A8645F2}"/>
                </a:ext>
              </a:extLst>
            </p:cNvPr>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 name="Oval 31">
              <a:extLst>
                <a:ext uri="{FF2B5EF4-FFF2-40B4-BE49-F238E27FC236}">
                  <a16:creationId xmlns:a16="http://schemas.microsoft.com/office/drawing/2014/main" id="{E6980193-5761-4CE6-8667-51E447E54E2F}"/>
                </a:ext>
              </a:extLst>
            </p:cNvPr>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9" name="Oval 32">
              <a:extLst>
                <a:ext uri="{FF2B5EF4-FFF2-40B4-BE49-F238E27FC236}">
                  <a16:creationId xmlns:a16="http://schemas.microsoft.com/office/drawing/2014/main" id="{C4488E04-632E-489F-8B3F-FEFFE11AE2C1}"/>
                </a:ext>
              </a:extLst>
            </p:cNvPr>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30" name="Oval 33">
              <a:extLst>
                <a:ext uri="{FF2B5EF4-FFF2-40B4-BE49-F238E27FC236}">
                  <a16:creationId xmlns:a16="http://schemas.microsoft.com/office/drawing/2014/main" id="{04365302-117C-451E-B907-3AD26984CE83}"/>
                </a:ext>
              </a:extLst>
            </p:cNvPr>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1" name="Oval 34">
              <a:extLst>
                <a:ext uri="{FF2B5EF4-FFF2-40B4-BE49-F238E27FC236}">
                  <a16:creationId xmlns:a16="http://schemas.microsoft.com/office/drawing/2014/main" id="{1335CC0C-AA49-4450-92EA-58C2CF4220EF}"/>
                </a:ext>
              </a:extLst>
            </p:cNvPr>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32" name="Oval 35">
              <a:extLst>
                <a:ext uri="{FF2B5EF4-FFF2-40B4-BE49-F238E27FC236}">
                  <a16:creationId xmlns:a16="http://schemas.microsoft.com/office/drawing/2014/main" id="{380315CE-9633-47CD-B749-05FEAE4C4A96}"/>
                </a:ext>
              </a:extLst>
            </p:cNvPr>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33" name="Oval 36">
              <a:extLst>
                <a:ext uri="{FF2B5EF4-FFF2-40B4-BE49-F238E27FC236}">
                  <a16:creationId xmlns:a16="http://schemas.microsoft.com/office/drawing/2014/main" id="{9ABF2893-6DAB-4F73-9833-F4186C3B1CE0}"/>
                </a:ext>
              </a:extLst>
            </p:cNvPr>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4" name="Oval 37">
              <a:extLst>
                <a:ext uri="{FF2B5EF4-FFF2-40B4-BE49-F238E27FC236}">
                  <a16:creationId xmlns:a16="http://schemas.microsoft.com/office/drawing/2014/main" id="{DF738397-98E4-4040-BD2B-863FB86D2418}"/>
                </a:ext>
              </a:extLst>
            </p:cNvPr>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5" name="Oval 38">
              <a:extLst>
                <a:ext uri="{FF2B5EF4-FFF2-40B4-BE49-F238E27FC236}">
                  <a16:creationId xmlns:a16="http://schemas.microsoft.com/office/drawing/2014/main" id="{A820C0A8-1BC3-4C10-BAB1-F539F7BBFAEB}"/>
                </a:ext>
              </a:extLst>
            </p:cNvPr>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6" name="Oval 39">
              <a:extLst>
                <a:ext uri="{FF2B5EF4-FFF2-40B4-BE49-F238E27FC236}">
                  <a16:creationId xmlns:a16="http://schemas.microsoft.com/office/drawing/2014/main" id="{53C165D7-F8D8-43F3-83FE-3EFAD0847C9E}"/>
                </a:ext>
              </a:extLst>
            </p:cNvPr>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grpSp>
      <p:sp>
        <p:nvSpPr>
          <p:cNvPr id="37" name="Line 40">
            <a:extLst>
              <a:ext uri="{FF2B5EF4-FFF2-40B4-BE49-F238E27FC236}">
                <a16:creationId xmlns:a16="http://schemas.microsoft.com/office/drawing/2014/main" id="{961CBF54-213C-41E9-9EC8-5BD770F28AE9}"/>
              </a:ext>
            </a:extLst>
          </p:cNvPr>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cs typeface="Arial" charset="0"/>
            </a:endParaRPr>
          </a:p>
        </p:txBody>
      </p:sp>
      <p:sp>
        <p:nvSpPr>
          <p:cNvPr id="9318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931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a:extLst>
              <a:ext uri="{FF2B5EF4-FFF2-40B4-BE49-F238E27FC236}">
                <a16:creationId xmlns:a16="http://schemas.microsoft.com/office/drawing/2014/main" id="{441C52AF-EAA6-437F-A943-3A9C37ED3189}"/>
              </a:ext>
            </a:extLst>
          </p:cNvPr>
          <p:cNvSpPr>
            <a:spLocks noGrp="1" noChangeArrowheads="1"/>
          </p:cNvSpPr>
          <p:nvPr>
            <p:ph type="dt" sz="half" idx="10"/>
          </p:nvPr>
        </p:nvSpPr>
        <p:spPr/>
        <p:txBody>
          <a:bodyPr/>
          <a:lstStyle>
            <a:lvl1pPr>
              <a:defRPr/>
            </a:lvl1pPr>
          </a:lstStyle>
          <a:p>
            <a:pPr>
              <a:defRPr/>
            </a:pPr>
            <a:endParaRPr lang="en-US" altLang="en-US"/>
          </a:p>
        </p:txBody>
      </p:sp>
      <p:sp>
        <p:nvSpPr>
          <p:cNvPr id="39" name="Rectangle 6">
            <a:extLst>
              <a:ext uri="{FF2B5EF4-FFF2-40B4-BE49-F238E27FC236}">
                <a16:creationId xmlns:a16="http://schemas.microsoft.com/office/drawing/2014/main" id="{C6FABB7F-5168-42BC-8737-2622600ADAA9}"/>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a:extLst>
              <a:ext uri="{FF2B5EF4-FFF2-40B4-BE49-F238E27FC236}">
                <a16:creationId xmlns:a16="http://schemas.microsoft.com/office/drawing/2014/main" id="{285815B6-BD80-4AA5-964F-F2E18FA75DEC}"/>
              </a:ext>
            </a:extLst>
          </p:cNvPr>
          <p:cNvSpPr>
            <a:spLocks noGrp="1" noChangeArrowheads="1"/>
          </p:cNvSpPr>
          <p:nvPr>
            <p:ph type="sldNum" sz="quarter" idx="12"/>
          </p:nvPr>
        </p:nvSpPr>
        <p:spPr/>
        <p:txBody>
          <a:bodyPr/>
          <a:lstStyle>
            <a:lvl1pPr>
              <a:defRPr/>
            </a:lvl1pPr>
          </a:lstStyle>
          <a:p>
            <a:fld id="{95C32215-DDAD-495A-93BF-A72297238ADD}" type="slidenum">
              <a:rPr lang="en-US" altLang="en-US"/>
              <a:pPr/>
              <a:t>‹#›</a:t>
            </a:fld>
            <a:endParaRPr lang="en-US" altLang="en-US"/>
          </a:p>
        </p:txBody>
      </p:sp>
    </p:spTree>
    <p:extLst>
      <p:ext uri="{BB962C8B-B14F-4D97-AF65-F5344CB8AC3E}">
        <p14:creationId xmlns:p14="http://schemas.microsoft.com/office/powerpoint/2010/main" val="2051602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11B5A7BB-0E5F-4CD8-BAD4-EFCB8D2FAE0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36EE733-BBDF-478D-9D25-3E6B6F02642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C7E81727-D336-4A01-BF9E-0AFB1B58CF10}"/>
              </a:ext>
            </a:extLst>
          </p:cNvPr>
          <p:cNvSpPr>
            <a:spLocks noGrp="1" noChangeArrowheads="1"/>
          </p:cNvSpPr>
          <p:nvPr>
            <p:ph type="sldNum" sz="quarter" idx="12"/>
          </p:nvPr>
        </p:nvSpPr>
        <p:spPr>
          <a:ln/>
        </p:spPr>
        <p:txBody>
          <a:bodyPr/>
          <a:lstStyle>
            <a:lvl1pPr>
              <a:defRPr/>
            </a:lvl1pPr>
          </a:lstStyle>
          <a:p>
            <a:fld id="{848A50BA-9ED9-4DB9-BD99-3D0269D6C150}" type="slidenum">
              <a:rPr lang="en-US" altLang="en-US"/>
              <a:pPr/>
              <a:t>‹#›</a:t>
            </a:fld>
            <a:endParaRPr lang="en-US" altLang="en-US"/>
          </a:p>
        </p:txBody>
      </p:sp>
    </p:spTree>
    <p:extLst>
      <p:ext uri="{BB962C8B-B14F-4D97-AF65-F5344CB8AC3E}">
        <p14:creationId xmlns:p14="http://schemas.microsoft.com/office/powerpoint/2010/main" val="733265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23F0F782-31CC-4B62-9E3E-1A857290A54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B574FC0D-6878-4AA3-8AE8-5F078878302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4CC16D18-8B3C-4142-9272-B59BF5BDBC06}"/>
              </a:ext>
            </a:extLst>
          </p:cNvPr>
          <p:cNvSpPr>
            <a:spLocks noGrp="1" noChangeArrowheads="1"/>
          </p:cNvSpPr>
          <p:nvPr>
            <p:ph type="sldNum" sz="quarter" idx="12"/>
          </p:nvPr>
        </p:nvSpPr>
        <p:spPr>
          <a:ln/>
        </p:spPr>
        <p:txBody>
          <a:bodyPr/>
          <a:lstStyle>
            <a:lvl1pPr>
              <a:defRPr/>
            </a:lvl1pPr>
          </a:lstStyle>
          <a:p>
            <a:fld id="{B3C1E881-CCF4-4387-A079-44F8C69F65B5}" type="slidenum">
              <a:rPr lang="en-US" altLang="en-US"/>
              <a:pPr/>
              <a:t>‹#›</a:t>
            </a:fld>
            <a:endParaRPr lang="en-US" altLang="en-US"/>
          </a:p>
        </p:txBody>
      </p:sp>
    </p:spTree>
    <p:extLst>
      <p:ext uri="{BB962C8B-B14F-4D97-AF65-F5344CB8AC3E}">
        <p14:creationId xmlns:p14="http://schemas.microsoft.com/office/powerpoint/2010/main" val="4221279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ED3EF758-B7B5-473A-848E-E11BE4F977B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0B927744-C8C1-4CAD-86A4-30932A95C3E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7D3E4734-ABA6-4F2B-A78E-A4AB69A893E5}"/>
              </a:ext>
            </a:extLst>
          </p:cNvPr>
          <p:cNvSpPr>
            <a:spLocks noGrp="1" noChangeArrowheads="1"/>
          </p:cNvSpPr>
          <p:nvPr>
            <p:ph type="sldNum" sz="quarter" idx="12"/>
          </p:nvPr>
        </p:nvSpPr>
        <p:spPr>
          <a:ln/>
        </p:spPr>
        <p:txBody>
          <a:bodyPr/>
          <a:lstStyle>
            <a:lvl1pPr>
              <a:defRPr/>
            </a:lvl1pPr>
          </a:lstStyle>
          <a:p>
            <a:fld id="{EA0F019E-54C7-4004-9B49-77FE8EDD86DD}" type="slidenum">
              <a:rPr lang="en-US" altLang="en-US"/>
              <a:pPr/>
              <a:t>‹#›</a:t>
            </a:fld>
            <a:endParaRPr lang="en-US" altLang="en-US"/>
          </a:p>
        </p:txBody>
      </p:sp>
    </p:spTree>
    <p:extLst>
      <p:ext uri="{BB962C8B-B14F-4D97-AF65-F5344CB8AC3E}">
        <p14:creationId xmlns:p14="http://schemas.microsoft.com/office/powerpoint/2010/main" val="405482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5">
            <a:extLst>
              <a:ext uri="{FF2B5EF4-FFF2-40B4-BE49-F238E27FC236}">
                <a16:creationId xmlns:a16="http://schemas.microsoft.com/office/drawing/2014/main" id="{44105570-2D09-4C19-B9B8-E49F51784A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30B340D2-E8DF-419F-9A33-460B7BFF6C2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2AC3ECCF-1414-4BA7-A0D8-3D987A320E98}"/>
              </a:ext>
            </a:extLst>
          </p:cNvPr>
          <p:cNvSpPr>
            <a:spLocks noGrp="1" noChangeArrowheads="1"/>
          </p:cNvSpPr>
          <p:nvPr>
            <p:ph type="sldNum" sz="quarter" idx="12"/>
          </p:nvPr>
        </p:nvSpPr>
        <p:spPr>
          <a:ln/>
        </p:spPr>
        <p:txBody>
          <a:bodyPr/>
          <a:lstStyle>
            <a:lvl1pPr>
              <a:defRPr/>
            </a:lvl1pPr>
          </a:lstStyle>
          <a:p>
            <a:fld id="{0BA1BC7E-F5B7-48E6-9775-902E1D6E3F7C}" type="slidenum">
              <a:rPr lang="en-US" altLang="en-US"/>
              <a:pPr/>
              <a:t>‹#›</a:t>
            </a:fld>
            <a:endParaRPr lang="en-US" altLang="en-US"/>
          </a:p>
        </p:txBody>
      </p:sp>
    </p:spTree>
    <p:extLst>
      <p:ext uri="{BB962C8B-B14F-4D97-AF65-F5344CB8AC3E}">
        <p14:creationId xmlns:p14="http://schemas.microsoft.com/office/powerpoint/2010/main" val="349365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8AE82D1C-D2A5-4FF2-904A-579EDB951D7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7B5D71B-CC44-4D64-873B-07D7D55EBCC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1AA72D89-5216-4737-A977-B2B0C4FE5F00}"/>
              </a:ext>
            </a:extLst>
          </p:cNvPr>
          <p:cNvSpPr>
            <a:spLocks noGrp="1" noChangeArrowheads="1"/>
          </p:cNvSpPr>
          <p:nvPr>
            <p:ph type="sldNum" sz="quarter" idx="12"/>
          </p:nvPr>
        </p:nvSpPr>
        <p:spPr>
          <a:ln/>
        </p:spPr>
        <p:txBody>
          <a:bodyPr/>
          <a:lstStyle>
            <a:lvl1pPr>
              <a:defRPr/>
            </a:lvl1pPr>
          </a:lstStyle>
          <a:p>
            <a:fld id="{5781E741-9E3C-4DC4-9650-28874D6CF374}" type="slidenum">
              <a:rPr lang="en-US" altLang="en-US"/>
              <a:pPr/>
              <a:t>‹#›</a:t>
            </a:fld>
            <a:endParaRPr lang="en-US" altLang="en-US"/>
          </a:p>
        </p:txBody>
      </p:sp>
    </p:spTree>
    <p:extLst>
      <p:ext uri="{BB962C8B-B14F-4D97-AF65-F5344CB8AC3E}">
        <p14:creationId xmlns:p14="http://schemas.microsoft.com/office/powerpoint/2010/main" val="307489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FB23D915-54FB-4B75-835A-F780AFEE478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55F7E96E-8B0E-497B-A554-2E468D3FD5A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a:extLst>
              <a:ext uri="{FF2B5EF4-FFF2-40B4-BE49-F238E27FC236}">
                <a16:creationId xmlns:a16="http://schemas.microsoft.com/office/drawing/2014/main" id="{5269CC94-CFE8-407E-82E5-85B9306D5D6A}"/>
              </a:ext>
            </a:extLst>
          </p:cNvPr>
          <p:cNvSpPr>
            <a:spLocks noGrp="1" noChangeArrowheads="1"/>
          </p:cNvSpPr>
          <p:nvPr>
            <p:ph type="sldNum" sz="quarter" idx="12"/>
          </p:nvPr>
        </p:nvSpPr>
        <p:spPr>
          <a:ln/>
        </p:spPr>
        <p:txBody>
          <a:bodyPr/>
          <a:lstStyle>
            <a:lvl1pPr>
              <a:defRPr/>
            </a:lvl1pPr>
          </a:lstStyle>
          <a:p>
            <a:fld id="{E1D19FFE-48C5-4DE4-9B74-56BFE45BF0A6}" type="slidenum">
              <a:rPr lang="en-US" altLang="en-US"/>
              <a:pPr/>
              <a:t>‹#›</a:t>
            </a:fld>
            <a:endParaRPr lang="en-US" altLang="en-US"/>
          </a:p>
        </p:txBody>
      </p:sp>
    </p:spTree>
    <p:extLst>
      <p:ext uri="{BB962C8B-B14F-4D97-AF65-F5344CB8AC3E}">
        <p14:creationId xmlns:p14="http://schemas.microsoft.com/office/powerpoint/2010/main" val="750088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658B23BF-1324-4AD8-9409-857571ED89A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494D89DA-585F-4A55-8667-1233902D452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a:extLst>
              <a:ext uri="{FF2B5EF4-FFF2-40B4-BE49-F238E27FC236}">
                <a16:creationId xmlns:a16="http://schemas.microsoft.com/office/drawing/2014/main" id="{B5D87001-3D59-4D4D-9C4B-A9B54209A645}"/>
              </a:ext>
            </a:extLst>
          </p:cNvPr>
          <p:cNvSpPr>
            <a:spLocks noGrp="1" noChangeArrowheads="1"/>
          </p:cNvSpPr>
          <p:nvPr>
            <p:ph type="sldNum" sz="quarter" idx="12"/>
          </p:nvPr>
        </p:nvSpPr>
        <p:spPr>
          <a:ln/>
        </p:spPr>
        <p:txBody>
          <a:bodyPr/>
          <a:lstStyle>
            <a:lvl1pPr>
              <a:defRPr/>
            </a:lvl1pPr>
          </a:lstStyle>
          <a:p>
            <a:fld id="{072A1E5B-C000-4F66-AFCF-03D93D237931}" type="slidenum">
              <a:rPr lang="en-US" altLang="en-US"/>
              <a:pPr/>
              <a:t>‹#›</a:t>
            </a:fld>
            <a:endParaRPr lang="en-US" altLang="en-US"/>
          </a:p>
        </p:txBody>
      </p:sp>
    </p:spTree>
    <p:extLst>
      <p:ext uri="{BB962C8B-B14F-4D97-AF65-F5344CB8AC3E}">
        <p14:creationId xmlns:p14="http://schemas.microsoft.com/office/powerpoint/2010/main" val="3641354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83D1F196-6E26-41E5-9B5D-C901ACE8DE6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a:extLst>
              <a:ext uri="{FF2B5EF4-FFF2-40B4-BE49-F238E27FC236}">
                <a16:creationId xmlns:a16="http://schemas.microsoft.com/office/drawing/2014/main" id="{24864F3D-3087-444D-8707-A017973C8B9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a:extLst>
              <a:ext uri="{FF2B5EF4-FFF2-40B4-BE49-F238E27FC236}">
                <a16:creationId xmlns:a16="http://schemas.microsoft.com/office/drawing/2014/main" id="{EA1DE41B-150E-446F-B59D-ADE6710C69A8}"/>
              </a:ext>
            </a:extLst>
          </p:cNvPr>
          <p:cNvSpPr>
            <a:spLocks noGrp="1" noChangeArrowheads="1"/>
          </p:cNvSpPr>
          <p:nvPr>
            <p:ph type="sldNum" sz="quarter" idx="12"/>
          </p:nvPr>
        </p:nvSpPr>
        <p:spPr>
          <a:ln/>
        </p:spPr>
        <p:txBody>
          <a:bodyPr/>
          <a:lstStyle>
            <a:lvl1pPr>
              <a:defRPr/>
            </a:lvl1pPr>
          </a:lstStyle>
          <a:p>
            <a:fld id="{97135D57-3B47-484B-B223-3354C44D4AA7}" type="slidenum">
              <a:rPr lang="en-US" altLang="en-US"/>
              <a:pPr/>
              <a:t>‹#›</a:t>
            </a:fld>
            <a:endParaRPr lang="en-US" altLang="en-US"/>
          </a:p>
        </p:txBody>
      </p:sp>
    </p:spTree>
    <p:extLst>
      <p:ext uri="{BB962C8B-B14F-4D97-AF65-F5344CB8AC3E}">
        <p14:creationId xmlns:p14="http://schemas.microsoft.com/office/powerpoint/2010/main" val="44440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5">
            <a:extLst>
              <a:ext uri="{FF2B5EF4-FFF2-40B4-BE49-F238E27FC236}">
                <a16:creationId xmlns:a16="http://schemas.microsoft.com/office/drawing/2014/main" id="{9C92E128-5E73-4B02-B2F4-8DD24A589FD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5CD2D4A-24BC-41CC-A7A5-DCB6CB87F73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9E2EBBA2-327E-4167-8BBA-CDAE6BF7A015}"/>
              </a:ext>
            </a:extLst>
          </p:cNvPr>
          <p:cNvSpPr>
            <a:spLocks noGrp="1" noChangeArrowheads="1"/>
          </p:cNvSpPr>
          <p:nvPr>
            <p:ph type="sldNum" sz="quarter" idx="12"/>
          </p:nvPr>
        </p:nvSpPr>
        <p:spPr>
          <a:ln/>
        </p:spPr>
        <p:txBody>
          <a:bodyPr/>
          <a:lstStyle>
            <a:lvl1pPr>
              <a:defRPr/>
            </a:lvl1pPr>
          </a:lstStyle>
          <a:p>
            <a:fld id="{A9725BC7-B8C2-4CCB-815A-9A474FCEB93F}" type="slidenum">
              <a:rPr lang="en-US" altLang="en-US"/>
              <a:pPr/>
              <a:t>‹#›</a:t>
            </a:fld>
            <a:endParaRPr lang="en-US" altLang="en-US"/>
          </a:p>
        </p:txBody>
      </p:sp>
    </p:spTree>
    <p:extLst>
      <p:ext uri="{BB962C8B-B14F-4D97-AF65-F5344CB8AC3E}">
        <p14:creationId xmlns:p14="http://schemas.microsoft.com/office/powerpoint/2010/main" val="3928700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5">
            <a:extLst>
              <a:ext uri="{FF2B5EF4-FFF2-40B4-BE49-F238E27FC236}">
                <a16:creationId xmlns:a16="http://schemas.microsoft.com/office/drawing/2014/main" id="{522CE745-C7B3-4A2F-87ED-E20A13A4533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40B9BD5-AA14-49FC-AB9B-A76BC2E8B6D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86DD2E83-58D2-4528-B1B5-B81AEE0CB6BF}"/>
              </a:ext>
            </a:extLst>
          </p:cNvPr>
          <p:cNvSpPr>
            <a:spLocks noGrp="1" noChangeArrowheads="1"/>
          </p:cNvSpPr>
          <p:nvPr>
            <p:ph type="sldNum" sz="quarter" idx="12"/>
          </p:nvPr>
        </p:nvSpPr>
        <p:spPr>
          <a:ln/>
        </p:spPr>
        <p:txBody>
          <a:bodyPr/>
          <a:lstStyle>
            <a:lvl1pPr>
              <a:defRPr/>
            </a:lvl1pPr>
          </a:lstStyle>
          <a:p>
            <a:fld id="{6E15ADF3-2305-489A-9CE9-ECC6AB4FB199}" type="slidenum">
              <a:rPr lang="en-US" altLang="en-US"/>
              <a:pPr/>
              <a:t>‹#›</a:t>
            </a:fld>
            <a:endParaRPr lang="en-US" altLang="en-US"/>
          </a:p>
        </p:txBody>
      </p:sp>
    </p:spTree>
    <p:extLst>
      <p:ext uri="{BB962C8B-B14F-4D97-AF65-F5344CB8AC3E}">
        <p14:creationId xmlns:p14="http://schemas.microsoft.com/office/powerpoint/2010/main" val="3131148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Line 2">
            <a:extLst>
              <a:ext uri="{FF2B5EF4-FFF2-40B4-BE49-F238E27FC236}">
                <a16:creationId xmlns:a16="http://schemas.microsoft.com/office/drawing/2014/main" id="{38DC6EED-BD05-45E6-94BB-0F770864CC4A}"/>
              </a:ext>
            </a:extLst>
          </p:cNvPr>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latin typeface="Arial" charset="0"/>
              <a:cs typeface="Arial" charset="0"/>
            </a:endParaRPr>
          </a:p>
        </p:txBody>
      </p:sp>
      <p:sp>
        <p:nvSpPr>
          <p:cNvPr id="1027" name="Rectangle 3">
            <a:extLst>
              <a:ext uri="{FF2B5EF4-FFF2-40B4-BE49-F238E27FC236}">
                <a16:creationId xmlns:a16="http://schemas.microsoft.com/office/drawing/2014/main" id="{51545539-8AD7-4F42-A583-92CC52518D05}"/>
              </a:ext>
            </a:extLst>
          </p:cNvPr>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B2C562F2-1AE0-444E-82E7-E04ED1354186}"/>
              </a:ext>
            </a:extLst>
          </p:cNvPr>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165" name="Rectangle 5">
            <a:extLst>
              <a:ext uri="{FF2B5EF4-FFF2-40B4-BE49-F238E27FC236}">
                <a16:creationId xmlns:a16="http://schemas.microsoft.com/office/drawing/2014/main" id="{534969E2-D85D-422C-9D50-95AA5FE950A5}"/>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Arial" charset="0"/>
              </a:defRPr>
            </a:lvl1pPr>
          </a:lstStyle>
          <a:p>
            <a:pPr>
              <a:defRPr/>
            </a:pPr>
            <a:endParaRPr lang="en-US" altLang="en-US"/>
          </a:p>
        </p:txBody>
      </p:sp>
      <p:sp>
        <p:nvSpPr>
          <p:cNvPr id="92166" name="Rectangle 6">
            <a:extLst>
              <a:ext uri="{FF2B5EF4-FFF2-40B4-BE49-F238E27FC236}">
                <a16:creationId xmlns:a16="http://schemas.microsoft.com/office/drawing/2014/main" id="{9D101476-A792-4A2D-A013-B3AED6DD97A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cs typeface="Arial" charset="0"/>
              </a:defRPr>
            </a:lvl1pPr>
          </a:lstStyle>
          <a:p>
            <a:pPr>
              <a:defRPr/>
            </a:pPr>
            <a:endParaRPr lang="en-US" altLang="en-US"/>
          </a:p>
        </p:txBody>
      </p:sp>
      <p:sp>
        <p:nvSpPr>
          <p:cNvPr id="92167" name="Rectangle 7">
            <a:extLst>
              <a:ext uri="{FF2B5EF4-FFF2-40B4-BE49-F238E27FC236}">
                <a16:creationId xmlns:a16="http://schemas.microsoft.com/office/drawing/2014/main" id="{6941C5D6-F656-40DD-AC21-5F66F25C5A36}"/>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C9EA2955-7095-49CA-8146-394FE0FDAA4E}" type="slidenum">
              <a:rPr lang="en-US" altLang="en-US"/>
              <a:pPr/>
              <a:t>‹#›</a:t>
            </a:fld>
            <a:endParaRPr lang="en-US" altLang="en-US"/>
          </a:p>
        </p:txBody>
      </p:sp>
      <p:grpSp>
        <p:nvGrpSpPr>
          <p:cNvPr id="1032" name="Group 8">
            <a:extLst>
              <a:ext uri="{FF2B5EF4-FFF2-40B4-BE49-F238E27FC236}">
                <a16:creationId xmlns:a16="http://schemas.microsoft.com/office/drawing/2014/main" id="{3C6FBC65-D067-4730-8EFC-094AB09123E8}"/>
              </a:ext>
            </a:extLst>
          </p:cNvPr>
          <p:cNvGrpSpPr>
            <a:grpSpLocks/>
          </p:cNvGrpSpPr>
          <p:nvPr/>
        </p:nvGrpSpPr>
        <p:grpSpPr bwMode="auto">
          <a:xfrm>
            <a:off x="8153400" y="152400"/>
            <a:ext cx="792163" cy="1295400"/>
            <a:chOff x="5136" y="960"/>
            <a:chExt cx="528" cy="864"/>
          </a:xfrm>
        </p:grpSpPr>
        <p:sp>
          <p:nvSpPr>
            <p:cNvPr id="92169" name="Oval 9">
              <a:extLst>
                <a:ext uri="{FF2B5EF4-FFF2-40B4-BE49-F238E27FC236}">
                  <a16:creationId xmlns:a16="http://schemas.microsoft.com/office/drawing/2014/main" id="{C01A50C1-1416-4250-8442-FB911538D7EB}"/>
                </a:ext>
              </a:extLst>
            </p:cNvPr>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0" name="Oval 10">
              <a:extLst>
                <a:ext uri="{FF2B5EF4-FFF2-40B4-BE49-F238E27FC236}">
                  <a16:creationId xmlns:a16="http://schemas.microsoft.com/office/drawing/2014/main" id="{5A814A44-BDDB-4C7E-B210-F7031D43314F}"/>
                </a:ext>
              </a:extLst>
            </p:cNvPr>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1" name="Oval 11">
              <a:extLst>
                <a:ext uri="{FF2B5EF4-FFF2-40B4-BE49-F238E27FC236}">
                  <a16:creationId xmlns:a16="http://schemas.microsoft.com/office/drawing/2014/main" id="{CADE533F-940C-452B-93C9-88F9FDF4AD3C}"/>
                </a:ext>
              </a:extLst>
            </p:cNvPr>
            <p:cNvSpPr>
              <a:spLocks noChangeArrowheads="1"/>
            </p:cNvSpPr>
            <p:nvPr/>
          </p:nvSpPr>
          <p:spPr bwMode="auto">
            <a:xfrm>
              <a:off x="5360" y="960"/>
              <a:ext cx="76"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2" name="Oval 12">
              <a:extLst>
                <a:ext uri="{FF2B5EF4-FFF2-40B4-BE49-F238E27FC236}">
                  <a16:creationId xmlns:a16="http://schemas.microsoft.com/office/drawing/2014/main" id="{E22FA4C6-CFD3-436C-A003-69863BA13904}"/>
                </a:ext>
              </a:extLst>
            </p:cNvPr>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3" name="Oval 13">
              <a:extLst>
                <a:ext uri="{FF2B5EF4-FFF2-40B4-BE49-F238E27FC236}">
                  <a16:creationId xmlns:a16="http://schemas.microsoft.com/office/drawing/2014/main" id="{F44E2B80-58BF-4B2E-AF1F-F43DD94685C8}"/>
                </a:ext>
              </a:extLst>
            </p:cNvPr>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4" name="Oval 14">
              <a:extLst>
                <a:ext uri="{FF2B5EF4-FFF2-40B4-BE49-F238E27FC236}">
                  <a16:creationId xmlns:a16="http://schemas.microsoft.com/office/drawing/2014/main" id="{8AE8C2B1-120E-4C64-8735-648DF1F29F53}"/>
                </a:ext>
              </a:extLst>
            </p:cNvPr>
            <p:cNvSpPr>
              <a:spLocks noChangeArrowheads="1"/>
            </p:cNvSpPr>
            <p:nvPr/>
          </p:nvSpPr>
          <p:spPr bwMode="auto">
            <a:xfrm>
              <a:off x="5360" y="1072"/>
              <a:ext cx="76" cy="7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5" name="Oval 15">
              <a:extLst>
                <a:ext uri="{FF2B5EF4-FFF2-40B4-BE49-F238E27FC236}">
                  <a16:creationId xmlns:a16="http://schemas.microsoft.com/office/drawing/2014/main" id="{0F87EFA6-936D-4620-B297-223D29FFE890}"/>
                </a:ext>
              </a:extLst>
            </p:cNvPr>
            <p:cNvSpPr>
              <a:spLocks noChangeArrowheads="1"/>
            </p:cNvSpPr>
            <p:nvPr/>
          </p:nvSpPr>
          <p:spPr bwMode="auto">
            <a:xfrm>
              <a:off x="5472" y="1072"/>
              <a:ext cx="74" cy="7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76" name="Oval 16">
              <a:extLst>
                <a:ext uri="{FF2B5EF4-FFF2-40B4-BE49-F238E27FC236}">
                  <a16:creationId xmlns:a16="http://schemas.microsoft.com/office/drawing/2014/main" id="{71EB3198-45E5-473B-8218-6A1DD36500B0}"/>
                </a:ext>
              </a:extLst>
            </p:cNvPr>
            <p:cNvSpPr>
              <a:spLocks noChangeArrowheads="1"/>
            </p:cNvSpPr>
            <p:nvPr/>
          </p:nvSpPr>
          <p:spPr bwMode="auto">
            <a:xfrm>
              <a:off x="5136" y="1184"/>
              <a:ext cx="80" cy="74"/>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7" name="Oval 17">
              <a:extLst>
                <a:ext uri="{FF2B5EF4-FFF2-40B4-BE49-F238E27FC236}">
                  <a16:creationId xmlns:a16="http://schemas.microsoft.com/office/drawing/2014/main" id="{122EC4AB-D475-436E-9980-46FCA30E2510}"/>
                </a:ext>
              </a:extLst>
            </p:cNvPr>
            <p:cNvSpPr>
              <a:spLocks noChangeArrowheads="1"/>
            </p:cNvSpPr>
            <p:nvPr/>
          </p:nvSpPr>
          <p:spPr bwMode="auto">
            <a:xfrm>
              <a:off x="5248" y="1184"/>
              <a:ext cx="79" cy="74"/>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78" name="Oval 18">
              <a:extLst>
                <a:ext uri="{FF2B5EF4-FFF2-40B4-BE49-F238E27FC236}">
                  <a16:creationId xmlns:a16="http://schemas.microsoft.com/office/drawing/2014/main" id="{533A3034-167F-4EC0-9872-497463CCE98B}"/>
                </a:ext>
              </a:extLst>
            </p:cNvPr>
            <p:cNvSpPr>
              <a:spLocks noChangeArrowheads="1"/>
            </p:cNvSpPr>
            <p:nvPr/>
          </p:nvSpPr>
          <p:spPr bwMode="auto">
            <a:xfrm>
              <a:off x="5360" y="1184"/>
              <a:ext cx="76" cy="74"/>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79" name="Oval 19">
              <a:extLst>
                <a:ext uri="{FF2B5EF4-FFF2-40B4-BE49-F238E27FC236}">
                  <a16:creationId xmlns:a16="http://schemas.microsoft.com/office/drawing/2014/main" id="{CE61D69F-310F-4341-865D-45744394F68D}"/>
                </a:ext>
              </a:extLst>
            </p:cNvPr>
            <p:cNvSpPr>
              <a:spLocks noChangeArrowheads="1"/>
            </p:cNvSpPr>
            <p:nvPr/>
          </p:nvSpPr>
          <p:spPr bwMode="auto">
            <a:xfrm>
              <a:off x="5472" y="1184"/>
              <a:ext cx="74" cy="74"/>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80" name="Oval 20">
              <a:extLst>
                <a:ext uri="{FF2B5EF4-FFF2-40B4-BE49-F238E27FC236}">
                  <a16:creationId xmlns:a16="http://schemas.microsoft.com/office/drawing/2014/main" id="{FE7008E5-CF3C-4DC7-8F85-85F85CAFA210}"/>
                </a:ext>
              </a:extLst>
            </p:cNvPr>
            <p:cNvSpPr>
              <a:spLocks noChangeArrowheads="1"/>
            </p:cNvSpPr>
            <p:nvPr/>
          </p:nvSpPr>
          <p:spPr bwMode="auto">
            <a:xfrm>
              <a:off x="5584" y="1184"/>
              <a:ext cx="80" cy="74"/>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81" name="Oval 21">
              <a:extLst>
                <a:ext uri="{FF2B5EF4-FFF2-40B4-BE49-F238E27FC236}">
                  <a16:creationId xmlns:a16="http://schemas.microsoft.com/office/drawing/2014/main" id="{D7B09184-42CA-44A7-A866-7B30AF8576AC}"/>
                </a:ext>
              </a:extLst>
            </p:cNvPr>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2182" name="Oval 22">
              <a:extLst>
                <a:ext uri="{FF2B5EF4-FFF2-40B4-BE49-F238E27FC236}">
                  <a16:creationId xmlns:a16="http://schemas.microsoft.com/office/drawing/2014/main" id="{4DB14AD2-943E-4830-A48C-FC51DAACF185}"/>
                </a:ext>
              </a:extLst>
            </p:cNvPr>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83" name="Oval 23">
              <a:extLst>
                <a:ext uri="{FF2B5EF4-FFF2-40B4-BE49-F238E27FC236}">
                  <a16:creationId xmlns:a16="http://schemas.microsoft.com/office/drawing/2014/main" id="{88407279-ECFD-4A19-BA37-E35F54C16DBE}"/>
                </a:ext>
              </a:extLst>
            </p:cNvPr>
            <p:cNvSpPr>
              <a:spLocks noChangeArrowheads="1"/>
            </p:cNvSpPr>
            <p:nvPr/>
          </p:nvSpPr>
          <p:spPr bwMode="auto">
            <a:xfrm>
              <a:off x="5360" y="1296"/>
              <a:ext cx="76"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84" name="Oval 24">
              <a:extLst>
                <a:ext uri="{FF2B5EF4-FFF2-40B4-BE49-F238E27FC236}">
                  <a16:creationId xmlns:a16="http://schemas.microsoft.com/office/drawing/2014/main" id="{6AED1328-D798-4F37-8D9C-A10AA3676FB1}"/>
                </a:ext>
              </a:extLst>
            </p:cNvPr>
            <p:cNvSpPr>
              <a:spLocks noChangeArrowheads="1"/>
            </p:cNvSpPr>
            <p:nvPr/>
          </p:nvSpPr>
          <p:spPr bwMode="auto">
            <a:xfrm>
              <a:off x="5472" y="1296"/>
              <a:ext cx="74" cy="80"/>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85" name="Oval 25">
              <a:extLst>
                <a:ext uri="{FF2B5EF4-FFF2-40B4-BE49-F238E27FC236}">
                  <a16:creationId xmlns:a16="http://schemas.microsoft.com/office/drawing/2014/main" id="{65320B10-2723-47AC-8035-98B7D7130D5F}"/>
                </a:ext>
              </a:extLst>
            </p:cNvPr>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86" name="Oval 26">
              <a:extLst>
                <a:ext uri="{FF2B5EF4-FFF2-40B4-BE49-F238E27FC236}">
                  <a16:creationId xmlns:a16="http://schemas.microsoft.com/office/drawing/2014/main" id="{05145F70-2F66-45D2-8AE1-D64F89081645}"/>
                </a:ext>
              </a:extLst>
            </p:cNvPr>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87" name="Oval 27">
              <a:extLst>
                <a:ext uri="{FF2B5EF4-FFF2-40B4-BE49-F238E27FC236}">
                  <a16:creationId xmlns:a16="http://schemas.microsoft.com/office/drawing/2014/main" id="{DA6629B8-49B6-4D99-A01A-A05A30571ED1}"/>
                </a:ext>
              </a:extLst>
            </p:cNvPr>
            <p:cNvSpPr>
              <a:spLocks noChangeArrowheads="1"/>
            </p:cNvSpPr>
            <p:nvPr/>
          </p:nvSpPr>
          <p:spPr bwMode="auto">
            <a:xfrm>
              <a:off x="5360" y="1408"/>
              <a:ext cx="76" cy="80"/>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88" name="Oval 28">
              <a:extLst>
                <a:ext uri="{FF2B5EF4-FFF2-40B4-BE49-F238E27FC236}">
                  <a16:creationId xmlns:a16="http://schemas.microsoft.com/office/drawing/2014/main" id="{C3EBD2C9-F7AD-4593-8153-0A8775BE9E58}"/>
                </a:ext>
              </a:extLst>
            </p:cNvPr>
            <p:cNvSpPr>
              <a:spLocks noChangeArrowheads="1"/>
            </p:cNvSpPr>
            <p:nvPr/>
          </p:nvSpPr>
          <p:spPr bwMode="auto">
            <a:xfrm>
              <a:off x="5472" y="1408"/>
              <a:ext cx="74" cy="80"/>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89" name="Oval 29">
              <a:extLst>
                <a:ext uri="{FF2B5EF4-FFF2-40B4-BE49-F238E27FC236}">
                  <a16:creationId xmlns:a16="http://schemas.microsoft.com/office/drawing/2014/main" id="{D7D0BF06-FCFA-47FE-B10B-10CF5C84D987}"/>
                </a:ext>
              </a:extLst>
            </p:cNvPr>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92190" name="Oval 30">
              <a:extLst>
                <a:ext uri="{FF2B5EF4-FFF2-40B4-BE49-F238E27FC236}">
                  <a16:creationId xmlns:a16="http://schemas.microsoft.com/office/drawing/2014/main" id="{E50B93F9-09E9-46E3-A476-ED3E3656794E}"/>
                </a:ext>
              </a:extLst>
            </p:cNvPr>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92191" name="Oval 31">
              <a:extLst>
                <a:ext uri="{FF2B5EF4-FFF2-40B4-BE49-F238E27FC236}">
                  <a16:creationId xmlns:a16="http://schemas.microsoft.com/office/drawing/2014/main" id="{73BC8C3D-9F2D-4BE3-972A-A8BA18482F57}"/>
                </a:ext>
              </a:extLst>
            </p:cNvPr>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92" name="Oval 32">
              <a:extLst>
                <a:ext uri="{FF2B5EF4-FFF2-40B4-BE49-F238E27FC236}">
                  <a16:creationId xmlns:a16="http://schemas.microsoft.com/office/drawing/2014/main" id="{D3683384-0B0A-4FDD-99C8-CECFE72D4C23}"/>
                </a:ext>
              </a:extLst>
            </p:cNvPr>
            <p:cNvSpPr>
              <a:spLocks noChangeArrowheads="1"/>
            </p:cNvSpPr>
            <p:nvPr/>
          </p:nvSpPr>
          <p:spPr bwMode="auto">
            <a:xfrm>
              <a:off x="5360" y="1520"/>
              <a:ext cx="76" cy="79"/>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93" name="Oval 33">
              <a:extLst>
                <a:ext uri="{FF2B5EF4-FFF2-40B4-BE49-F238E27FC236}">
                  <a16:creationId xmlns:a16="http://schemas.microsoft.com/office/drawing/2014/main" id="{08ED61C8-CC72-40FD-B3C3-8BE446993B5C}"/>
                </a:ext>
              </a:extLst>
            </p:cNvPr>
            <p:cNvSpPr>
              <a:spLocks noChangeArrowheads="1"/>
            </p:cNvSpPr>
            <p:nvPr/>
          </p:nvSpPr>
          <p:spPr bwMode="auto">
            <a:xfrm>
              <a:off x="5472" y="1520"/>
              <a:ext cx="74" cy="79"/>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92194" name="Oval 34">
              <a:extLst>
                <a:ext uri="{FF2B5EF4-FFF2-40B4-BE49-F238E27FC236}">
                  <a16:creationId xmlns:a16="http://schemas.microsoft.com/office/drawing/2014/main" id="{BBA7D5CD-8BD6-4291-8164-101250EA020B}"/>
                </a:ext>
              </a:extLst>
            </p:cNvPr>
            <p:cNvSpPr>
              <a:spLocks noChangeArrowheads="1"/>
            </p:cNvSpPr>
            <p:nvPr/>
          </p:nvSpPr>
          <p:spPr bwMode="auto">
            <a:xfrm>
              <a:off x="5136" y="1632"/>
              <a:ext cx="80" cy="75"/>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95" name="Oval 35">
              <a:extLst>
                <a:ext uri="{FF2B5EF4-FFF2-40B4-BE49-F238E27FC236}">
                  <a16:creationId xmlns:a16="http://schemas.microsoft.com/office/drawing/2014/main" id="{E8BF0911-91EC-4C13-9039-2D75FC4C4BE1}"/>
                </a:ext>
              </a:extLst>
            </p:cNvPr>
            <p:cNvSpPr>
              <a:spLocks noChangeArrowheads="1"/>
            </p:cNvSpPr>
            <p:nvPr/>
          </p:nvSpPr>
          <p:spPr bwMode="auto">
            <a:xfrm>
              <a:off x="5248" y="1632"/>
              <a:ext cx="79" cy="75"/>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92196" name="Oval 36">
              <a:extLst>
                <a:ext uri="{FF2B5EF4-FFF2-40B4-BE49-F238E27FC236}">
                  <a16:creationId xmlns:a16="http://schemas.microsoft.com/office/drawing/2014/main" id="{25949F55-8A83-4EA0-8194-85EB2AA873A7}"/>
                </a:ext>
              </a:extLst>
            </p:cNvPr>
            <p:cNvSpPr>
              <a:spLocks noChangeArrowheads="1"/>
            </p:cNvSpPr>
            <p:nvPr/>
          </p:nvSpPr>
          <p:spPr bwMode="auto">
            <a:xfrm>
              <a:off x="5360" y="1632"/>
              <a:ext cx="76" cy="75"/>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92197" name="Oval 37">
              <a:extLst>
                <a:ext uri="{FF2B5EF4-FFF2-40B4-BE49-F238E27FC236}">
                  <a16:creationId xmlns:a16="http://schemas.microsoft.com/office/drawing/2014/main" id="{92E16E7B-E914-4921-A035-423838416CEC}"/>
                </a:ext>
              </a:extLst>
            </p:cNvPr>
            <p:cNvSpPr>
              <a:spLocks noChangeArrowheads="1"/>
            </p:cNvSpPr>
            <p:nvPr/>
          </p:nvSpPr>
          <p:spPr bwMode="auto">
            <a:xfrm>
              <a:off x="5472" y="1632"/>
              <a:ext cx="74" cy="75"/>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92198" name="Oval 38">
              <a:extLst>
                <a:ext uri="{FF2B5EF4-FFF2-40B4-BE49-F238E27FC236}">
                  <a16:creationId xmlns:a16="http://schemas.microsoft.com/office/drawing/2014/main" id="{6094E5D7-8498-44DD-817A-4EEC2123735F}"/>
                </a:ext>
              </a:extLst>
            </p:cNvPr>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92199" name="Oval 39">
              <a:extLst>
                <a:ext uri="{FF2B5EF4-FFF2-40B4-BE49-F238E27FC236}">
                  <a16:creationId xmlns:a16="http://schemas.microsoft.com/office/drawing/2014/main" id="{163ECD09-D5F4-4E00-84C3-0A03DBB72866}"/>
                </a:ext>
              </a:extLst>
            </p:cNvPr>
            <p:cNvSpPr>
              <a:spLocks noChangeArrowheads="1"/>
            </p:cNvSpPr>
            <p:nvPr/>
          </p:nvSpPr>
          <p:spPr bwMode="auto">
            <a:xfrm>
              <a:off x="5472" y="1744"/>
              <a:ext cx="74" cy="80"/>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3736"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hf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cs typeface="Arial" charset="0"/>
        </a:defRPr>
      </a:lvl2pPr>
      <a:lvl3pPr algn="l" rtl="0" eaLnBrk="1" fontAlgn="base" hangingPunct="1">
        <a:spcBef>
          <a:spcPct val="0"/>
        </a:spcBef>
        <a:spcAft>
          <a:spcPct val="0"/>
        </a:spcAft>
        <a:defRPr sz="3900" b="1">
          <a:solidFill>
            <a:schemeClr val="tx2"/>
          </a:solidFill>
          <a:latin typeface="Arial" charset="0"/>
          <a:cs typeface="Arial" charset="0"/>
        </a:defRPr>
      </a:lvl3pPr>
      <a:lvl4pPr algn="l" rtl="0" eaLnBrk="1" fontAlgn="base" hangingPunct="1">
        <a:spcBef>
          <a:spcPct val="0"/>
        </a:spcBef>
        <a:spcAft>
          <a:spcPct val="0"/>
        </a:spcAft>
        <a:defRPr sz="3900" b="1">
          <a:solidFill>
            <a:schemeClr val="tx2"/>
          </a:solidFill>
          <a:latin typeface="Arial" charset="0"/>
          <a:cs typeface="Arial" charset="0"/>
        </a:defRPr>
      </a:lvl4pPr>
      <a:lvl5pPr algn="l" rtl="0" eaLnBrk="1" fontAlgn="base" hangingPunct="1">
        <a:spcBef>
          <a:spcPct val="0"/>
        </a:spcBef>
        <a:spcAft>
          <a:spcPct val="0"/>
        </a:spcAft>
        <a:defRPr sz="3900" b="1">
          <a:solidFill>
            <a:schemeClr val="tx2"/>
          </a:solidFill>
          <a:latin typeface="Arial" charset="0"/>
          <a:cs typeface="Arial" charset="0"/>
        </a:defRPr>
      </a:lvl5pPr>
      <a:lvl6pPr marL="457200" algn="l" rtl="0" eaLnBrk="1" fontAlgn="base" hangingPunct="1">
        <a:spcBef>
          <a:spcPct val="0"/>
        </a:spcBef>
        <a:spcAft>
          <a:spcPct val="0"/>
        </a:spcAft>
        <a:defRPr sz="3900" b="1">
          <a:solidFill>
            <a:schemeClr val="tx2"/>
          </a:solidFill>
          <a:latin typeface="Arial" charset="0"/>
          <a:cs typeface="Arial" charset="0"/>
        </a:defRPr>
      </a:lvl6pPr>
      <a:lvl7pPr marL="914400" algn="l" rtl="0" eaLnBrk="1" fontAlgn="base" hangingPunct="1">
        <a:spcBef>
          <a:spcPct val="0"/>
        </a:spcBef>
        <a:spcAft>
          <a:spcPct val="0"/>
        </a:spcAft>
        <a:defRPr sz="3900" b="1">
          <a:solidFill>
            <a:schemeClr val="tx2"/>
          </a:solidFill>
          <a:latin typeface="Arial" charset="0"/>
          <a:cs typeface="Arial" charset="0"/>
        </a:defRPr>
      </a:lvl7pPr>
      <a:lvl8pPr marL="1371600" algn="l" rtl="0" eaLnBrk="1" fontAlgn="base" hangingPunct="1">
        <a:spcBef>
          <a:spcPct val="0"/>
        </a:spcBef>
        <a:spcAft>
          <a:spcPct val="0"/>
        </a:spcAft>
        <a:defRPr sz="3900" b="1">
          <a:solidFill>
            <a:schemeClr val="tx2"/>
          </a:solidFill>
          <a:latin typeface="Arial" charset="0"/>
          <a:cs typeface="Arial" charset="0"/>
        </a:defRPr>
      </a:lvl8pPr>
      <a:lvl9pPr marL="1828800" algn="l" rtl="0" eaLnBrk="1" fontAlgn="base" hangingPunct="1">
        <a:spcBef>
          <a:spcPct val="0"/>
        </a:spcBef>
        <a:spcAft>
          <a:spcPct val="0"/>
        </a:spcAft>
        <a:defRPr sz="3900" b="1">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anose="05000000000000000000" pitchFamily="2" charset="2"/>
        <a:buChar char="l"/>
        <a:defRPr sz="2600">
          <a:solidFill>
            <a:schemeClr val="tx1"/>
          </a:solidFill>
          <a:latin typeface="+mn-lt"/>
          <a:cs typeface="+mn-cs"/>
        </a:defRPr>
      </a:lvl2pPr>
      <a:lvl3pPr marL="987425" indent="-293688" algn="l" rtl="0" eaLnBrk="1" fontAlgn="base" hangingPunct="1">
        <a:spcBef>
          <a:spcPct val="20000"/>
        </a:spcBef>
        <a:spcAft>
          <a:spcPct val="0"/>
        </a:spcAft>
        <a:buClr>
          <a:schemeClr val="accent1"/>
        </a:buClr>
        <a:buSzPct val="70000"/>
        <a:buFont typeface="Wingdings" panose="05000000000000000000" pitchFamily="2" charset="2"/>
        <a:buChar char="l"/>
        <a:defRPr sz="2300">
          <a:solidFill>
            <a:schemeClr val="tx1"/>
          </a:solidFill>
          <a:latin typeface="+mn-lt"/>
          <a:cs typeface="+mn-cs"/>
        </a:defRPr>
      </a:lvl3pPr>
      <a:lvl4pPr marL="1281113" indent="-292100" algn="l" rtl="0" eaLnBrk="1" fontAlgn="base" hangingPunct="1">
        <a:spcBef>
          <a:spcPct val="20000"/>
        </a:spcBef>
        <a:spcAft>
          <a:spcPct val="0"/>
        </a:spcAft>
        <a:buClr>
          <a:schemeClr val="tx2"/>
        </a:buClr>
        <a:buSzPct val="75000"/>
        <a:buFont typeface="Wingdings" panose="05000000000000000000" pitchFamily="2" charset="2"/>
        <a:buChar char="§"/>
        <a:defRPr sz="2000">
          <a:solidFill>
            <a:schemeClr val="tx1"/>
          </a:solidFill>
          <a:latin typeface="+mn-lt"/>
          <a:cs typeface="+mn-cs"/>
        </a:defRPr>
      </a:lvl4pPr>
      <a:lvl5pPr marL="1598613" indent="-315913" algn="l" rtl="0" eaLnBrk="1" fontAlgn="base" hangingPunct="1">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cs typeface="+mn-cs"/>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a:extLst>
              <a:ext uri="{FF2B5EF4-FFF2-40B4-BE49-F238E27FC236}">
                <a16:creationId xmlns:a16="http://schemas.microsoft.com/office/drawing/2014/main" id="{7ABC3D34-963E-4FC3-831A-7C88762E58F5}"/>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5FEE0B-D315-4680-8975-2DC2AEF1CB5B}" type="slidenum">
              <a:rPr lang="en-US" altLang="en-US"/>
              <a:pPr eaLnBrk="1" hangingPunct="1"/>
              <a:t>1</a:t>
            </a:fld>
            <a:endParaRPr lang="en-US" altLang="en-US"/>
          </a:p>
        </p:txBody>
      </p:sp>
      <p:sp>
        <p:nvSpPr>
          <p:cNvPr id="3075" name="Rectangle 2">
            <a:extLst>
              <a:ext uri="{FF2B5EF4-FFF2-40B4-BE49-F238E27FC236}">
                <a16:creationId xmlns:a16="http://schemas.microsoft.com/office/drawing/2014/main" id="{7CC015A3-D215-4ABA-BF68-B5298938A422}"/>
              </a:ext>
            </a:extLst>
          </p:cNvPr>
          <p:cNvSpPr>
            <a:spLocks noGrp="1" noChangeArrowheads="1"/>
          </p:cNvSpPr>
          <p:nvPr>
            <p:ph type="ctrTitle"/>
          </p:nvPr>
        </p:nvSpPr>
        <p:spPr>
          <a:xfrm>
            <a:off x="152400" y="381000"/>
            <a:ext cx="7315200" cy="2438400"/>
          </a:xfrm>
        </p:spPr>
        <p:txBody>
          <a:bodyPr/>
          <a:lstStyle/>
          <a:p>
            <a:pPr algn="l"/>
            <a:r>
              <a:rPr lang="en-US" altLang="en-US" sz="3200"/>
              <a:t>THE CONCEPT OF ISLAMICISATION OF HUMAN KNOWLEDGE and BEHAVIOUR &amp; THE ROLE OF STUDENT BODIES IN IIUM*</a:t>
            </a:r>
            <a:endParaRPr lang="en-US" altLang="en-US" sz="3200">
              <a:latin typeface="Times New Roman" panose="02020603050405020304" pitchFamily="18" charset="0"/>
              <a:cs typeface="Times New Roman" panose="02020603050405020304" pitchFamily="18" charset="0"/>
            </a:endParaRPr>
          </a:p>
        </p:txBody>
      </p:sp>
      <p:sp>
        <p:nvSpPr>
          <p:cNvPr id="3076" name="Rectangle 3">
            <a:extLst>
              <a:ext uri="{FF2B5EF4-FFF2-40B4-BE49-F238E27FC236}">
                <a16:creationId xmlns:a16="http://schemas.microsoft.com/office/drawing/2014/main" id="{DB28B30B-5A1D-4E96-9730-C444E4240654}"/>
              </a:ext>
            </a:extLst>
          </p:cNvPr>
          <p:cNvSpPr>
            <a:spLocks noGrp="1" noChangeArrowheads="1"/>
          </p:cNvSpPr>
          <p:nvPr>
            <p:ph type="subTitle" idx="1"/>
          </p:nvPr>
        </p:nvSpPr>
        <p:spPr>
          <a:xfrm>
            <a:off x="849313" y="3429000"/>
            <a:ext cx="6248400" cy="1982788"/>
          </a:xfrm>
        </p:spPr>
        <p:txBody>
          <a:bodyPr/>
          <a:lstStyle/>
          <a:p>
            <a:pPr eaLnBrk="1" hangingPunct="1"/>
            <a:r>
              <a:rPr lang="en-US" altLang="en-US">
                <a:latin typeface="Times New Roman" panose="02020603050405020304" pitchFamily="18" charset="0"/>
                <a:cs typeface="Times New Roman" panose="02020603050405020304" pitchFamily="18" charset="0"/>
              </a:rPr>
              <a:t>M. KAMAL HASSAN</a:t>
            </a:r>
            <a:br>
              <a:rPr lang="en-US" altLang="en-US">
                <a:latin typeface="Times New Roman" panose="02020603050405020304" pitchFamily="18" charset="0"/>
                <a:cs typeface="Times New Roman" panose="02020603050405020304" pitchFamily="18" charset="0"/>
              </a:rPr>
            </a:br>
            <a:r>
              <a:rPr lang="en-US" altLang="en-US">
                <a:latin typeface="Times New Roman" panose="02020603050405020304" pitchFamily="18" charset="0"/>
                <a:cs typeface="Times New Roman" panose="02020603050405020304" pitchFamily="18" charset="0"/>
              </a:rPr>
              <a:t>DISTINGUISHED PROFESSOR,</a:t>
            </a:r>
          </a:p>
          <a:p>
            <a:pPr eaLnBrk="1" hangingPunct="1"/>
            <a:r>
              <a:rPr lang="en-US" altLang="en-US">
                <a:latin typeface="Times New Roman" panose="02020603050405020304" pitchFamily="18" charset="0"/>
                <a:cs typeface="Times New Roman" panose="02020603050405020304" pitchFamily="18" charset="0"/>
              </a:rPr>
              <a:t>ISTAC, IIUM </a:t>
            </a:r>
          </a:p>
          <a:p>
            <a:pPr eaLnBrk="1" hangingPunct="1"/>
            <a:br>
              <a:rPr lang="en-US" altLang="en-US">
                <a:latin typeface="Times New Roman" panose="02020603050405020304" pitchFamily="18" charset="0"/>
                <a:cs typeface="Times New Roman" panose="02020603050405020304" pitchFamily="18" charset="0"/>
              </a:rPr>
            </a:br>
            <a:endParaRPr lang="en-US" altLang="en-US">
              <a:latin typeface="Times New Roman" panose="02020603050405020304" pitchFamily="18" charset="0"/>
              <a:cs typeface="Times New Roman" panose="02020603050405020304" pitchFamily="18" charset="0"/>
            </a:endParaRPr>
          </a:p>
        </p:txBody>
      </p:sp>
      <p:sp>
        <p:nvSpPr>
          <p:cNvPr id="3077" name="TextBox 4">
            <a:extLst>
              <a:ext uri="{FF2B5EF4-FFF2-40B4-BE49-F238E27FC236}">
                <a16:creationId xmlns:a16="http://schemas.microsoft.com/office/drawing/2014/main" id="{6BBA1AC9-6880-45E9-92B6-88C65DA1697E}"/>
              </a:ext>
            </a:extLst>
          </p:cNvPr>
          <p:cNvSpPr txBox="1">
            <a:spLocks noChangeArrowheads="1"/>
          </p:cNvSpPr>
          <p:nvPr/>
        </p:nvSpPr>
        <p:spPr bwMode="auto">
          <a:xfrm>
            <a:off x="304800" y="6059488"/>
            <a:ext cx="7924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 *Paper presented at the Opening Ceremony of Intellectual Youth Club IIUM, </a:t>
            </a:r>
          </a:p>
          <a:p>
            <a:pPr eaLnBrk="1" hangingPunct="1"/>
            <a:r>
              <a:rPr lang="en-US" altLang="en-US"/>
              <a:t>20</a:t>
            </a:r>
            <a:r>
              <a:rPr lang="en-US" altLang="en-US" baseline="30000"/>
              <a:t>th</a:t>
            </a:r>
            <a:r>
              <a:rPr lang="en-US" altLang="en-US"/>
              <a:t> April 2012 in IIUM.</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DF9F4C2-A650-4736-934C-79C5B1E06BEE}"/>
              </a:ext>
            </a:extLst>
          </p:cNvPr>
          <p:cNvSpPr>
            <a:spLocks noGrp="1" noChangeArrowheads="1"/>
          </p:cNvSpPr>
          <p:nvPr>
            <p:ph type="title"/>
          </p:nvPr>
        </p:nvSpPr>
        <p:spPr/>
        <p:txBody>
          <a:bodyPr/>
          <a:lstStyle/>
          <a:p>
            <a:pPr eaLnBrk="1" hangingPunct="1"/>
            <a:r>
              <a:rPr lang="en-US" altLang="en-US" sz="4000" u="sng"/>
              <a:t>The Qur´anic Rationale and Justification for Islamicisation</a:t>
            </a:r>
          </a:p>
        </p:txBody>
      </p:sp>
      <p:sp>
        <p:nvSpPr>
          <p:cNvPr id="12291" name="Rectangle 3">
            <a:extLst>
              <a:ext uri="{FF2B5EF4-FFF2-40B4-BE49-F238E27FC236}">
                <a16:creationId xmlns:a16="http://schemas.microsoft.com/office/drawing/2014/main" id="{8BF13031-43BE-4E63-9015-4CEFE16A4317}"/>
              </a:ext>
            </a:extLst>
          </p:cNvPr>
          <p:cNvSpPr>
            <a:spLocks noGrp="1" noChangeArrowheads="1"/>
          </p:cNvSpPr>
          <p:nvPr>
            <p:ph type="body" idx="1"/>
          </p:nvPr>
        </p:nvSpPr>
        <p:spPr>
          <a:xfrm>
            <a:off x="76200" y="1371600"/>
            <a:ext cx="8229600" cy="4759325"/>
          </a:xfrm>
        </p:spPr>
        <p:txBody>
          <a:bodyPr/>
          <a:lstStyle/>
          <a:p>
            <a:pPr algn="just" eaLnBrk="1" hangingPunct="1"/>
            <a:r>
              <a:rPr lang="en-US" altLang="en-US" sz="2400"/>
              <a:t>As the Qur’an is the Divine authority from which Muslims derive their transcendent worldview, fundamental tenets of faith, law, ethics and values, our understanding of the theology, ontology, cosmology, theology, epistemology axiology and anthropology of Islam  has to based primarily on what Allah SWT has revealed in the Qur’an and the Sunnah. Insofar as Tawhidic epistemology constitutes the foundation of the paradigm of Islamicisation of contemporary human knowledge, there is a need to understand and utilize the relevant key concepts in the Qur’an, such as </a:t>
            </a:r>
            <a:r>
              <a:rPr lang="en-US" altLang="en-US" sz="2400" i="1"/>
              <a:t>`ilm, `ulama’, ulu’l-albab, `ibadullah, khalifat al-ard, amanah, `ibadah, tazkiyah, al-haqq, al-batil, al-ma`ruf, al-munkar, al-khair, al-sharr, al-zulm, al-kufr, al-shirk, al-nifaq, jihad fi sabilillah, etc. </a:t>
            </a:r>
          </a:p>
        </p:txBody>
      </p:sp>
      <p:sp>
        <p:nvSpPr>
          <p:cNvPr id="12292" name="Slide Number Placeholder 3">
            <a:extLst>
              <a:ext uri="{FF2B5EF4-FFF2-40B4-BE49-F238E27FC236}">
                <a16:creationId xmlns:a16="http://schemas.microsoft.com/office/drawing/2014/main" id="{3E431216-B1F1-477D-ADF1-0A860F0515A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F0F8CD4-B88C-4CE8-AFF0-2C0E8FC3128E}" type="slidenum">
              <a:rPr lang="en-US" altLang="en-US"/>
              <a:pPr eaLnBrk="1" hangingPunct="1"/>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79331BDE-A42F-458B-8D4E-E8287EA76C53}"/>
              </a:ext>
            </a:extLst>
          </p:cNvPr>
          <p:cNvSpPr>
            <a:spLocks noGrp="1" noChangeArrowheads="1"/>
          </p:cNvSpPr>
          <p:nvPr>
            <p:ph type="body" idx="1"/>
          </p:nvPr>
        </p:nvSpPr>
        <p:spPr>
          <a:xfrm>
            <a:off x="457200" y="685800"/>
            <a:ext cx="7467600" cy="5287963"/>
          </a:xfrm>
        </p:spPr>
        <p:txBody>
          <a:bodyPr/>
          <a:lstStyle/>
          <a:p>
            <a:pPr marL="533400" indent="-533400" algn="just" eaLnBrk="1" hangingPunct="1"/>
            <a:r>
              <a:rPr lang="en-US" altLang="en-US" sz="2800"/>
              <a:t>In dealing with the different schools of thought regarding IOK and bearing in mind the existence of some contentious and sensitive issues which, if not wisely managed, could lead to counterproductive and negative consequences,  the  I.I.U.M.’s stance and attitude should be driven by the following principles:</a:t>
            </a:r>
          </a:p>
          <a:p>
            <a:pPr marL="533400" indent="-533400" algn="just" eaLnBrk="1" hangingPunct="1">
              <a:buFontTx/>
              <a:buAutoNum type="arabicPeriod"/>
            </a:pPr>
            <a:r>
              <a:rPr lang="en-US" altLang="en-US" sz="2800"/>
              <a:t>Seek unification and reconciliation by emphasizing the common ground, taking the best from all sources and deemphasizing or discarding the irreconciliable differences.</a:t>
            </a:r>
          </a:p>
        </p:txBody>
      </p:sp>
      <p:sp>
        <p:nvSpPr>
          <p:cNvPr id="13315" name="Slide Number Placeholder 2">
            <a:extLst>
              <a:ext uri="{FF2B5EF4-FFF2-40B4-BE49-F238E27FC236}">
                <a16:creationId xmlns:a16="http://schemas.microsoft.com/office/drawing/2014/main" id="{E1C9A89F-63A5-4ADD-80D8-3780289BD48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E043413-4932-4DD8-9FB7-F33E2EC8450B}" type="slidenum">
              <a:rPr lang="en-US" altLang="en-US"/>
              <a:pPr eaLnBrk="1" hangingPunct="1"/>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8C31A5F9-18C2-4E21-B048-0A5F35911B48}"/>
              </a:ext>
            </a:extLst>
          </p:cNvPr>
          <p:cNvSpPr>
            <a:spLocks noGrp="1" noChangeArrowheads="1"/>
          </p:cNvSpPr>
          <p:nvPr>
            <p:ph type="body" idx="1"/>
          </p:nvPr>
        </p:nvSpPr>
        <p:spPr>
          <a:xfrm>
            <a:off x="457200" y="914400"/>
            <a:ext cx="7467600" cy="5211763"/>
          </a:xfrm>
        </p:spPr>
        <p:txBody>
          <a:bodyPr/>
          <a:lstStyle/>
          <a:p>
            <a:pPr marL="609600" indent="-609600" algn="just" eaLnBrk="1" hangingPunct="1">
              <a:lnSpc>
                <a:spcPct val="90000"/>
              </a:lnSpc>
              <a:buFontTx/>
              <a:buNone/>
            </a:pPr>
            <a:r>
              <a:rPr lang="en-US" altLang="en-US" sz="2400">
                <a:solidFill>
                  <a:srgbClr val="7030A0"/>
                </a:solidFill>
              </a:rPr>
              <a:t>2.</a:t>
            </a:r>
            <a:r>
              <a:rPr lang="en-US" altLang="en-US" sz="2800"/>
              <a:t>	Depersonalization of the discourse after recognizing and acknowledging the positive contributions of all the major proponents.  The project of IOHKB in I.I.U.M. is a continuous process and its future progress could not be determined or dictated by the early proponents. The depersonalization emphasis will help to prevent the tendency among some ardent followers or disciples of the major scholars towards hero-worshipping or fanatical devotion that prevents the growth of intellectual and spiritual maturity, humility and selflessness.</a:t>
            </a:r>
          </a:p>
        </p:txBody>
      </p:sp>
      <p:sp>
        <p:nvSpPr>
          <p:cNvPr id="14339" name="Slide Number Placeholder 2">
            <a:extLst>
              <a:ext uri="{FF2B5EF4-FFF2-40B4-BE49-F238E27FC236}">
                <a16:creationId xmlns:a16="http://schemas.microsoft.com/office/drawing/2014/main" id="{FEE51AE3-74A7-4FE6-A9AC-14AC3D7AFF8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EB881E-D988-4CDC-9EA6-E2F23117A5D9}" type="slidenum">
              <a:rPr lang="en-US" altLang="en-US"/>
              <a:pPr eaLnBrk="1" hangingPunct="1"/>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5F74C0D6-D5CA-4C72-95AA-A89DAC1395C6}"/>
              </a:ext>
            </a:extLst>
          </p:cNvPr>
          <p:cNvSpPr>
            <a:spLocks noGrp="1" noChangeArrowheads="1"/>
          </p:cNvSpPr>
          <p:nvPr>
            <p:ph type="body" idx="1"/>
          </p:nvPr>
        </p:nvSpPr>
        <p:spPr>
          <a:xfrm>
            <a:off x="457200" y="457200"/>
            <a:ext cx="7543800" cy="5287963"/>
          </a:xfrm>
        </p:spPr>
        <p:txBody>
          <a:bodyPr/>
          <a:lstStyle/>
          <a:p>
            <a:pPr marL="609600" indent="-609600" algn="just" eaLnBrk="1" hangingPunct="1">
              <a:lnSpc>
                <a:spcPct val="90000"/>
              </a:lnSpc>
              <a:buFontTx/>
              <a:buNone/>
            </a:pPr>
            <a:r>
              <a:rPr lang="en-US" altLang="en-US" sz="2400">
                <a:solidFill>
                  <a:srgbClr val="7030A0"/>
                </a:solidFill>
              </a:rPr>
              <a:t>3.</a:t>
            </a:r>
            <a:r>
              <a:rPr lang="en-US" altLang="en-US" sz="2800"/>
              <a:t>	Keep the discourse open to new and useful ideas as long as they are based on authoritative Islamic sources of knowledge, bearing in mind that human knowledge continues to grow and even some aspects of Western-originated sciences could also undergo major paradigmatic changes in the future, while the door of legitimate </a:t>
            </a:r>
            <a:r>
              <a:rPr lang="en-US" altLang="en-US" sz="2800" u="sng"/>
              <a:t>ijtihad</a:t>
            </a:r>
            <a:r>
              <a:rPr lang="en-US" altLang="en-US" sz="2800"/>
              <a:t> is open to the qualified scholars and intellectuals.  Any tendency to claim finality or orthodoxy in the project would be unjustifiable and  premature, bearing in mind that shortcomings and weaknesses could be found or detected in the works of even the best scholars in the field. </a:t>
            </a:r>
          </a:p>
        </p:txBody>
      </p:sp>
      <p:sp>
        <p:nvSpPr>
          <p:cNvPr id="15363" name="Slide Number Placeholder 2">
            <a:extLst>
              <a:ext uri="{FF2B5EF4-FFF2-40B4-BE49-F238E27FC236}">
                <a16:creationId xmlns:a16="http://schemas.microsoft.com/office/drawing/2014/main" id="{F0D53695-467C-4007-9496-A2FD16857DE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CD76771-E22A-45AD-80AA-A5CD0FB07244}" type="slidenum">
              <a:rPr lang="en-US" altLang="en-US"/>
              <a:pPr eaLnBrk="1" hangingPunct="1"/>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B1D271CE-B617-4A57-B4E7-88B7EE820F9C}"/>
              </a:ext>
            </a:extLst>
          </p:cNvPr>
          <p:cNvSpPr>
            <a:spLocks noGrp="1" noChangeArrowheads="1"/>
          </p:cNvSpPr>
          <p:nvPr>
            <p:ph type="body" idx="1"/>
          </p:nvPr>
        </p:nvSpPr>
        <p:spPr>
          <a:xfrm>
            <a:off x="457200" y="1570038"/>
            <a:ext cx="8229600" cy="4830762"/>
          </a:xfrm>
        </p:spPr>
        <p:txBody>
          <a:bodyPr/>
          <a:lstStyle/>
          <a:p>
            <a:pPr marL="609600" indent="-609600" algn="just" eaLnBrk="1" hangingPunct="1">
              <a:buFontTx/>
              <a:buNone/>
            </a:pPr>
            <a:r>
              <a:rPr lang="en-US" altLang="en-US" sz="2400">
                <a:solidFill>
                  <a:srgbClr val="7030A0"/>
                </a:solidFill>
              </a:rPr>
              <a:t>4.</a:t>
            </a:r>
            <a:r>
              <a:rPr lang="en-US" altLang="en-US"/>
              <a:t>	Regard this effort as a most noble intellectual </a:t>
            </a:r>
            <a:r>
              <a:rPr lang="en-US" altLang="en-US" u="sng"/>
              <a:t>jihad</a:t>
            </a:r>
            <a:r>
              <a:rPr lang="en-US" altLang="en-US"/>
              <a:t> a collective responsibility which benefits from  and welcomes all the sincere efforts and contributions from all scholars and institutions which share the common vision and mission of Islamicisation.</a:t>
            </a:r>
          </a:p>
        </p:txBody>
      </p:sp>
      <p:sp>
        <p:nvSpPr>
          <p:cNvPr id="16387" name="Slide Number Placeholder 2">
            <a:extLst>
              <a:ext uri="{FF2B5EF4-FFF2-40B4-BE49-F238E27FC236}">
                <a16:creationId xmlns:a16="http://schemas.microsoft.com/office/drawing/2014/main" id="{7E2D97EB-6832-43DC-BE37-545861106B6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497F5E0-DC97-4525-9EDD-495F26A271A8}" type="slidenum">
              <a:rPr lang="en-US" altLang="en-US"/>
              <a:pPr eaLnBrk="1" hangingPunct="1"/>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07CD8F18-FC1F-4476-BA3F-015B177ED913}"/>
              </a:ext>
            </a:extLst>
          </p:cNvPr>
          <p:cNvSpPr>
            <a:spLocks noGrp="1" noChangeArrowheads="1"/>
          </p:cNvSpPr>
          <p:nvPr>
            <p:ph type="body" idx="1"/>
          </p:nvPr>
        </p:nvSpPr>
        <p:spPr>
          <a:xfrm>
            <a:off x="457200" y="1219200"/>
            <a:ext cx="7543800" cy="4906963"/>
          </a:xfrm>
        </p:spPr>
        <p:txBody>
          <a:bodyPr/>
          <a:lstStyle/>
          <a:p>
            <a:pPr algn="just" eaLnBrk="1" hangingPunct="1">
              <a:lnSpc>
                <a:spcPct val="90000"/>
              </a:lnSpc>
            </a:pPr>
            <a:r>
              <a:rPr lang="en-US" altLang="en-US"/>
              <a:t>If we take the reform of the curriculum as one of the efforts of IOHKB, we can begin by classifying the modus operandi of the agenda into </a:t>
            </a:r>
            <a:r>
              <a:rPr lang="en-US" altLang="en-US" b="1"/>
              <a:t>long-term</a:t>
            </a:r>
            <a:r>
              <a:rPr lang="en-US" altLang="en-US"/>
              <a:t>, </a:t>
            </a:r>
            <a:r>
              <a:rPr lang="en-US" altLang="en-US" b="1"/>
              <a:t>medium-term</a:t>
            </a:r>
            <a:r>
              <a:rPr lang="en-US" altLang="en-US"/>
              <a:t> and </a:t>
            </a:r>
            <a:r>
              <a:rPr lang="en-US" altLang="en-US" b="1"/>
              <a:t>short-term</a:t>
            </a:r>
            <a:r>
              <a:rPr lang="en-US" altLang="en-US"/>
              <a:t> </a:t>
            </a:r>
            <a:r>
              <a:rPr lang="en-US" altLang="en-US" b="1"/>
              <a:t>strategies</a:t>
            </a:r>
            <a:r>
              <a:rPr lang="en-US" altLang="en-US"/>
              <a:t> based on the availability of  intellectual and financial resources, priorities and  constraints.  Knowing our strengths, weaknesses and opportunities we could then  come up with a more realistic time-frame to achieve our targets or KPIs. </a:t>
            </a:r>
          </a:p>
        </p:txBody>
      </p:sp>
      <p:sp>
        <p:nvSpPr>
          <p:cNvPr id="17411" name="Slide Number Placeholder 2">
            <a:extLst>
              <a:ext uri="{FF2B5EF4-FFF2-40B4-BE49-F238E27FC236}">
                <a16:creationId xmlns:a16="http://schemas.microsoft.com/office/drawing/2014/main" id="{3F9A4318-4E05-43F6-B0C7-2FF22059421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FD0F895-B3AE-46C9-A156-7F8B1C9D9FCF}" type="slidenum">
              <a:rPr lang="en-US" altLang="en-US"/>
              <a:pPr eaLnBrk="1" hangingPunct="1"/>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901E0E7C-1622-4DC1-94A5-9968D8455D66}"/>
              </a:ext>
            </a:extLst>
          </p:cNvPr>
          <p:cNvSpPr>
            <a:spLocks noGrp="1" noChangeArrowheads="1"/>
          </p:cNvSpPr>
          <p:nvPr>
            <p:ph type="body" idx="1"/>
          </p:nvPr>
        </p:nvSpPr>
        <p:spPr>
          <a:xfrm>
            <a:off x="457200" y="381000"/>
            <a:ext cx="7467600" cy="5745163"/>
          </a:xfrm>
        </p:spPr>
        <p:txBody>
          <a:bodyPr/>
          <a:lstStyle/>
          <a:p>
            <a:pPr algn="just" eaLnBrk="1" hangingPunct="1"/>
            <a:r>
              <a:rPr lang="en-US" altLang="en-US" sz="2800"/>
              <a:t>We should be able to classify the different </a:t>
            </a:r>
            <a:r>
              <a:rPr lang="en-US" altLang="en-US" sz="2800" b="1"/>
              <a:t>Approaches</a:t>
            </a:r>
            <a:r>
              <a:rPr lang="en-US" altLang="en-US" sz="2800"/>
              <a:t> or </a:t>
            </a:r>
            <a:r>
              <a:rPr lang="en-US" altLang="en-US" sz="2800" b="1"/>
              <a:t>Operational Modes</a:t>
            </a:r>
            <a:r>
              <a:rPr lang="en-US" altLang="en-US" sz="2800"/>
              <a:t> chosen by or for each Kulliyyah into </a:t>
            </a:r>
          </a:p>
          <a:p>
            <a:pPr algn="just" eaLnBrk="1" hangingPunct="1">
              <a:buFont typeface="Wingdings" panose="05000000000000000000" pitchFamily="2" charset="2"/>
              <a:buNone/>
            </a:pPr>
            <a:r>
              <a:rPr lang="en-US" altLang="en-US" sz="2800"/>
              <a:t>		a) </a:t>
            </a:r>
            <a:r>
              <a:rPr lang="en-US" altLang="en-US" sz="2800" b="1"/>
              <a:t>Ideal Mode,</a:t>
            </a:r>
            <a:r>
              <a:rPr lang="en-US" altLang="en-US" sz="2800"/>
              <a:t> </a:t>
            </a:r>
          </a:p>
          <a:p>
            <a:pPr algn="just" eaLnBrk="1" hangingPunct="1">
              <a:buFont typeface="Wingdings" panose="05000000000000000000" pitchFamily="2" charset="2"/>
              <a:buNone/>
            </a:pPr>
            <a:r>
              <a:rPr lang="en-US" altLang="en-US" sz="2800"/>
              <a:t>		b) </a:t>
            </a:r>
            <a:r>
              <a:rPr lang="en-US" altLang="en-US" sz="2800" b="1"/>
              <a:t>Preferred Mode</a:t>
            </a:r>
            <a:r>
              <a:rPr lang="en-US" altLang="en-US" sz="2800"/>
              <a:t>, </a:t>
            </a:r>
          </a:p>
          <a:p>
            <a:pPr algn="just" eaLnBrk="1" hangingPunct="1">
              <a:buFont typeface="Wingdings" panose="05000000000000000000" pitchFamily="2" charset="2"/>
              <a:buNone/>
            </a:pPr>
            <a:r>
              <a:rPr lang="en-US" altLang="en-US" sz="2800"/>
              <a:t>		c) </a:t>
            </a:r>
            <a:r>
              <a:rPr lang="en-US" altLang="en-US" sz="2800" b="1"/>
              <a:t>Continuous</a:t>
            </a:r>
            <a:r>
              <a:rPr lang="en-US" altLang="en-US" sz="2800"/>
              <a:t> </a:t>
            </a:r>
            <a:r>
              <a:rPr lang="en-US" altLang="en-US" sz="2800" b="1"/>
              <a:t>Mode</a:t>
            </a:r>
            <a:r>
              <a:rPr lang="en-US" altLang="en-US" sz="2800"/>
              <a:t>, </a:t>
            </a:r>
          </a:p>
          <a:p>
            <a:pPr algn="just" eaLnBrk="1" hangingPunct="1">
              <a:buFont typeface="Wingdings" panose="05000000000000000000" pitchFamily="2" charset="2"/>
              <a:buNone/>
            </a:pPr>
            <a:r>
              <a:rPr lang="en-US" altLang="en-US" sz="2800"/>
              <a:t>		d) </a:t>
            </a:r>
            <a:r>
              <a:rPr lang="en-US" altLang="en-US" sz="2800" b="1"/>
              <a:t>Deferred Mode</a:t>
            </a:r>
            <a:r>
              <a:rPr lang="en-US" altLang="en-US" sz="2800"/>
              <a:t> or </a:t>
            </a:r>
          </a:p>
          <a:p>
            <a:pPr algn="just" eaLnBrk="1" hangingPunct="1">
              <a:buFont typeface="Wingdings" panose="05000000000000000000" pitchFamily="2" charset="2"/>
              <a:buNone/>
            </a:pPr>
            <a:r>
              <a:rPr lang="en-US" altLang="en-US" sz="2800"/>
              <a:t>		e) </a:t>
            </a:r>
            <a:r>
              <a:rPr lang="en-US" altLang="en-US" sz="2800" b="1"/>
              <a:t>Accelerated Mode</a:t>
            </a:r>
            <a:r>
              <a:rPr lang="en-US" altLang="en-US" sz="2800"/>
              <a:t>. </a:t>
            </a:r>
          </a:p>
          <a:p>
            <a:pPr algn="just" eaLnBrk="1" hangingPunct="1">
              <a:buFont typeface="Wingdings" panose="05000000000000000000" pitchFamily="2" charset="2"/>
              <a:buNone/>
            </a:pPr>
            <a:r>
              <a:rPr lang="en-US" altLang="en-US" sz="2800"/>
              <a:t>	With reference to the mode of </a:t>
            </a:r>
            <a:r>
              <a:rPr lang="en-US" altLang="en-US" sz="2800" b="1"/>
              <a:t>Harmonising </a:t>
            </a:r>
            <a:r>
              <a:rPr lang="en-US" altLang="en-US" sz="2800"/>
              <a:t>between Islamic knowledge and modern knowledge, …</a:t>
            </a:r>
          </a:p>
        </p:txBody>
      </p:sp>
      <p:sp>
        <p:nvSpPr>
          <p:cNvPr id="18435" name="Slide Number Placeholder 2">
            <a:extLst>
              <a:ext uri="{FF2B5EF4-FFF2-40B4-BE49-F238E27FC236}">
                <a16:creationId xmlns:a16="http://schemas.microsoft.com/office/drawing/2014/main" id="{8A51DB5E-307E-4A8B-89D0-E0C6F13CC5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F6AF019-6B6E-4951-8252-4DAE3CD624AB}" type="slidenum">
              <a:rPr lang="en-US" altLang="en-US"/>
              <a:pPr eaLnBrk="1" hangingPunct="1"/>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705FF164-738E-4A79-BD15-C071420DF9E5}"/>
              </a:ext>
            </a:extLst>
          </p:cNvPr>
          <p:cNvSpPr>
            <a:spLocks noGrp="1"/>
          </p:cNvSpPr>
          <p:nvPr>
            <p:ph idx="1"/>
          </p:nvPr>
        </p:nvSpPr>
        <p:spPr/>
        <p:txBody>
          <a:bodyPr/>
          <a:lstStyle/>
          <a:p>
            <a:pPr>
              <a:buFont typeface="Wingdings" panose="05000000000000000000" pitchFamily="2" charset="2"/>
              <a:buNone/>
            </a:pPr>
            <a:r>
              <a:rPr lang="en-US" altLang="en-US" sz="3200"/>
              <a:t>	… we should be clear that harmonization or synthesis could be achieved if the two bodies of knowledge are compatible or do not contain contradictory or opposing elements which have to be excluded from the process of reconciliation or convergence.</a:t>
            </a:r>
            <a:endParaRPr lang="en-US" altLang="en-US"/>
          </a:p>
        </p:txBody>
      </p:sp>
      <p:sp>
        <p:nvSpPr>
          <p:cNvPr id="19459" name="Slide Number Placeholder 3">
            <a:extLst>
              <a:ext uri="{FF2B5EF4-FFF2-40B4-BE49-F238E27FC236}">
                <a16:creationId xmlns:a16="http://schemas.microsoft.com/office/drawing/2014/main" id="{9186B9E8-D17B-4D7C-87CD-F5CBB33FD6F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664884-EA02-4381-9688-0FEB2B3A985B}" type="slidenum">
              <a:rPr lang="en-US" altLang="en-US"/>
              <a:pPr eaLnBrk="1" hangingPunct="1"/>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0A0A157E-2F3C-4971-9D1E-61B1E5CF307B}"/>
              </a:ext>
            </a:extLst>
          </p:cNvPr>
          <p:cNvSpPr>
            <a:spLocks noGrp="1" noChangeArrowheads="1"/>
          </p:cNvSpPr>
          <p:nvPr>
            <p:ph type="body" idx="1"/>
          </p:nvPr>
        </p:nvSpPr>
        <p:spPr>
          <a:xfrm>
            <a:off x="457200" y="304800"/>
            <a:ext cx="7467600" cy="5821363"/>
          </a:xfrm>
        </p:spPr>
        <p:txBody>
          <a:bodyPr/>
          <a:lstStyle/>
          <a:p>
            <a:pPr algn="just" eaLnBrk="1" hangingPunct="1"/>
            <a:r>
              <a:rPr lang="en-US" altLang="en-US" sz="2800"/>
              <a:t>In the university’s quest to become a </a:t>
            </a:r>
            <a:r>
              <a:rPr lang="en-US" altLang="en-US" sz="2800" b="1"/>
              <a:t>Research-Based University </a:t>
            </a:r>
            <a:r>
              <a:rPr lang="en-US" altLang="en-US" sz="2800"/>
              <a:t> or to be ranked highly at the national and international levels, we need to ensure that all the efforts and resources mobilized to achieve those objectives are </a:t>
            </a:r>
            <a:r>
              <a:rPr lang="en-US" altLang="en-US" sz="2800" b="1"/>
              <a:t>in harmony with the IOCHK mission, and not at the expense of IOCHK mission.</a:t>
            </a:r>
            <a:r>
              <a:rPr lang="en-US" altLang="en-US" sz="2800"/>
              <a:t>  It would be most desirable if the IOCHK mission could be considered by the Ministry of Higher Education or any ranking agencies as a great civilizational contribution of I.I.U.M. which earns special merits or weightage in the rating or ranking criteria. </a:t>
            </a:r>
          </a:p>
        </p:txBody>
      </p:sp>
      <p:sp>
        <p:nvSpPr>
          <p:cNvPr id="20483" name="Slide Number Placeholder 2">
            <a:extLst>
              <a:ext uri="{FF2B5EF4-FFF2-40B4-BE49-F238E27FC236}">
                <a16:creationId xmlns:a16="http://schemas.microsoft.com/office/drawing/2014/main" id="{4A23F37E-E1AE-4F4E-BC7B-AF3DF6710A3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39C8DC-7A73-467E-BD55-D666B5F18C56}" type="slidenum">
              <a:rPr lang="en-US" altLang="en-US"/>
              <a:pPr eaLnBrk="1" hangingPunct="1"/>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20100F03-5E02-4470-899B-E3E95005452B}"/>
              </a:ext>
            </a:extLst>
          </p:cNvPr>
          <p:cNvSpPr>
            <a:spLocks noGrp="1" noChangeArrowheads="1"/>
          </p:cNvSpPr>
          <p:nvPr>
            <p:ph type="body" idx="1"/>
          </p:nvPr>
        </p:nvSpPr>
        <p:spPr>
          <a:xfrm>
            <a:off x="457200" y="533400"/>
            <a:ext cx="7467600" cy="5592763"/>
          </a:xfrm>
        </p:spPr>
        <p:txBody>
          <a:bodyPr/>
          <a:lstStyle/>
          <a:p>
            <a:pPr marL="609600" indent="-609600" algn="just" eaLnBrk="1" hangingPunct="1"/>
            <a:r>
              <a:rPr lang="en-US" altLang="en-US" sz="2800"/>
              <a:t>It is important to stress this consciousness because in the non-Islamic, Western, conventional or secular mindset or thinking which presides over the ranking exercise or on the value and  the acceptability or otherwise of I.I.U.M.’s intellectual outputs, any emphasis on Islamization or Islamicisation in academic articles, journals, books or research projects or university’s identity most likely would be regarded as a liability or of little value because it goes against the grain and the interest of secular-oriented establishments.</a:t>
            </a:r>
          </a:p>
        </p:txBody>
      </p:sp>
      <p:sp>
        <p:nvSpPr>
          <p:cNvPr id="21507" name="Slide Number Placeholder 2">
            <a:extLst>
              <a:ext uri="{FF2B5EF4-FFF2-40B4-BE49-F238E27FC236}">
                <a16:creationId xmlns:a16="http://schemas.microsoft.com/office/drawing/2014/main" id="{08984F5D-F9C7-4F66-A4D3-4E2B20B9F32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338AA5B-85B7-40D3-BD65-004CB567E311}" type="slidenum">
              <a:rPr lang="en-US" altLang="en-US"/>
              <a:pPr eaLnBrk="1" hangingPunct="1"/>
              <a:t>19</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F76A3F3-F6A3-4B03-8AE6-73D47AA6ED65}"/>
              </a:ext>
            </a:extLst>
          </p:cNvPr>
          <p:cNvSpPr>
            <a:spLocks noGrp="1" noChangeArrowheads="1"/>
          </p:cNvSpPr>
          <p:nvPr>
            <p:ph type="title"/>
          </p:nvPr>
        </p:nvSpPr>
        <p:spPr>
          <a:xfrm>
            <a:off x="457200" y="-228600"/>
            <a:ext cx="7543800" cy="1295400"/>
          </a:xfrm>
        </p:spPr>
        <p:txBody>
          <a:bodyPr/>
          <a:lstStyle/>
          <a:p>
            <a:pPr eaLnBrk="1" hangingPunct="1"/>
            <a:r>
              <a:rPr lang="en-US" altLang="en-US"/>
              <a:t>Introduction</a:t>
            </a:r>
          </a:p>
        </p:txBody>
      </p:sp>
      <p:sp>
        <p:nvSpPr>
          <p:cNvPr id="4099" name="Rectangle 3">
            <a:extLst>
              <a:ext uri="{FF2B5EF4-FFF2-40B4-BE49-F238E27FC236}">
                <a16:creationId xmlns:a16="http://schemas.microsoft.com/office/drawing/2014/main" id="{0DC3FD3D-DA12-41F4-BED7-CFAA3B19C464}"/>
              </a:ext>
            </a:extLst>
          </p:cNvPr>
          <p:cNvSpPr>
            <a:spLocks noGrp="1" noChangeArrowheads="1"/>
          </p:cNvSpPr>
          <p:nvPr>
            <p:ph type="body" idx="1"/>
          </p:nvPr>
        </p:nvSpPr>
        <p:spPr>
          <a:xfrm>
            <a:off x="457200" y="1143000"/>
            <a:ext cx="7543800" cy="5486400"/>
          </a:xfrm>
        </p:spPr>
        <p:txBody>
          <a:bodyPr/>
          <a:lstStyle/>
          <a:p>
            <a:pPr algn="just" eaLnBrk="1" hangingPunct="1">
              <a:lnSpc>
                <a:spcPct val="80000"/>
              </a:lnSpc>
            </a:pPr>
            <a:r>
              <a:rPr lang="en-US" altLang="en-US" sz="2800"/>
              <a:t>The current global economic and moral crises are but a symptom of the larger systemic moral decadence of an unjust (</a:t>
            </a:r>
            <a:r>
              <a:rPr lang="en-US" altLang="en-US" sz="2800" i="1">
                <a:latin typeface="AHT Times New Roman" pitchFamily="18" charset="0"/>
              </a:rPr>
              <a:t>zalim</a:t>
            </a:r>
            <a:r>
              <a:rPr lang="en-US" altLang="en-US" sz="2800"/>
              <a:t>) contemporary civilization – a civilization founded and constructed upon the dominant worldview of secularism which dethroned God and, instead, deified autonomous human reason.  </a:t>
            </a:r>
          </a:p>
          <a:p>
            <a:pPr algn="just" eaLnBrk="1" hangingPunct="1">
              <a:lnSpc>
                <a:spcPct val="80000"/>
              </a:lnSpc>
            </a:pPr>
            <a:endParaRPr lang="en-US" altLang="en-US" sz="2800"/>
          </a:p>
          <a:p>
            <a:pPr algn="just" eaLnBrk="1" hangingPunct="1">
              <a:lnSpc>
                <a:spcPct val="80000"/>
              </a:lnSpc>
            </a:pPr>
            <a:r>
              <a:rPr lang="en-US" altLang="en-US" sz="2800"/>
              <a:t>This provides a historic opportunity for Muslim thinkers and academic institutions to come forward with alternative paradigms of knowledge, systems, perspectives, approaches and ideas.</a:t>
            </a:r>
          </a:p>
        </p:txBody>
      </p:sp>
      <p:sp>
        <p:nvSpPr>
          <p:cNvPr id="4100" name="Slide Number Placeholder 3">
            <a:extLst>
              <a:ext uri="{FF2B5EF4-FFF2-40B4-BE49-F238E27FC236}">
                <a16:creationId xmlns:a16="http://schemas.microsoft.com/office/drawing/2014/main" id="{C7D91A79-EFE7-4237-BF9E-0F0F9AB1F18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919A647-B3A0-4710-B570-BCEE8DB2BC6A}" type="slidenum">
              <a:rPr lang="en-US" altLang="en-US"/>
              <a:pPr eaLnBrk="1" hangingPunct="1"/>
              <a:t>2</a:t>
            </a:fld>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3621DC51-E3E9-4750-B12B-051E1C39FAEB}"/>
              </a:ext>
            </a:extLst>
          </p:cNvPr>
          <p:cNvSpPr>
            <a:spLocks noGrp="1"/>
          </p:cNvSpPr>
          <p:nvPr>
            <p:ph type="title"/>
          </p:nvPr>
        </p:nvSpPr>
        <p:spPr/>
        <p:txBody>
          <a:bodyPr/>
          <a:lstStyle/>
          <a:p>
            <a:r>
              <a:rPr lang="en-US" altLang="en-US"/>
              <a:t>ROLE OF STUDENT BODIES</a:t>
            </a:r>
          </a:p>
        </p:txBody>
      </p:sp>
      <p:sp>
        <p:nvSpPr>
          <p:cNvPr id="22531" name="Content Placeholder 2">
            <a:extLst>
              <a:ext uri="{FF2B5EF4-FFF2-40B4-BE49-F238E27FC236}">
                <a16:creationId xmlns:a16="http://schemas.microsoft.com/office/drawing/2014/main" id="{FC07A998-A321-4B19-8908-8F18A814FFEC}"/>
              </a:ext>
            </a:extLst>
          </p:cNvPr>
          <p:cNvSpPr>
            <a:spLocks noGrp="1"/>
          </p:cNvSpPr>
          <p:nvPr>
            <p:ph idx="1"/>
          </p:nvPr>
        </p:nvSpPr>
        <p:spPr>
          <a:xfrm>
            <a:off x="457200" y="1371600"/>
            <a:ext cx="8229600" cy="4759325"/>
          </a:xfrm>
        </p:spPr>
        <p:txBody>
          <a:bodyPr/>
          <a:lstStyle/>
          <a:p>
            <a:pPr algn="just">
              <a:buFont typeface="Wingdings" panose="05000000000000000000" pitchFamily="2" charset="2"/>
              <a:buNone/>
            </a:pPr>
            <a:r>
              <a:rPr lang="en-US" altLang="en-US" sz="2400">
                <a:solidFill>
                  <a:srgbClr val="7030A0"/>
                </a:solidFill>
              </a:rPr>
              <a:t>1.</a:t>
            </a:r>
            <a:r>
              <a:rPr lang="en-US" altLang="en-US"/>
              <a:t>	Understand the issues well, using the Qur’an and the Sunnah as the yardstick of what is right or true, and what is wrong or false.</a:t>
            </a:r>
          </a:p>
          <a:p>
            <a:pPr algn="just">
              <a:buFont typeface="Wingdings" panose="05000000000000000000" pitchFamily="2" charset="2"/>
              <a:buNone/>
            </a:pPr>
            <a:r>
              <a:rPr lang="en-US" altLang="en-US" sz="2400">
                <a:solidFill>
                  <a:srgbClr val="7030A0"/>
                </a:solidFill>
              </a:rPr>
              <a:t>2.</a:t>
            </a:r>
            <a:r>
              <a:rPr lang="en-US" altLang="en-US" sz="2400"/>
              <a:t>	</a:t>
            </a:r>
            <a:r>
              <a:rPr lang="en-US" altLang="en-US"/>
              <a:t>Avoid fanaticism and remain open to self-criticism and self-development, morally and intellectually.</a:t>
            </a:r>
          </a:p>
          <a:p>
            <a:pPr algn="just">
              <a:buFont typeface="Wingdings" panose="05000000000000000000" pitchFamily="2" charset="2"/>
              <a:buNone/>
            </a:pPr>
            <a:r>
              <a:rPr lang="en-US" altLang="en-US" sz="2400">
                <a:solidFill>
                  <a:srgbClr val="7030A0"/>
                </a:solidFill>
              </a:rPr>
              <a:t>3.</a:t>
            </a:r>
            <a:r>
              <a:rPr lang="en-US" altLang="en-US"/>
              <a:t>	Develop moral, spiritual and intellectual integrity based on the holistic and God-fearing character of the “People of Knowledge” (</a:t>
            </a:r>
            <a:r>
              <a:rPr lang="en-US" altLang="en-US" i="1"/>
              <a:t>al-`ulama’)</a:t>
            </a:r>
          </a:p>
        </p:txBody>
      </p:sp>
      <p:sp>
        <p:nvSpPr>
          <p:cNvPr id="22532" name="Slide Number Placeholder 3">
            <a:extLst>
              <a:ext uri="{FF2B5EF4-FFF2-40B4-BE49-F238E27FC236}">
                <a16:creationId xmlns:a16="http://schemas.microsoft.com/office/drawing/2014/main" id="{1F7C0E25-BD6B-4632-9942-A860B8E0134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F0E4D37-EDA8-482C-9AAC-553B44C0B970}" type="slidenum">
              <a:rPr lang="en-US" altLang="en-US"/>
              <a:pPr eaLnBrk="1" hangingPunct="1"/>
              <a:t>20</a:t>
            </a:fld>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a:extLst>
              <a:ext uri="{FF2B5EF4-FFF2-40B4-BE49-F238E27FC236}">
                <a16:creationId xmlns:a16="http://schemas.microsoft.com/office/drawing/2014/main" id="{C0C78048-A908-4FB2-901A-10A8B5EFBDB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9DA0EC2-3642-4F57-9014-F8C0A6079D3C}" type="slidenum">
              <a:rPr lang="en-US" altLang="en-US"/>
              <a:pPr eaLnBrk="1" hangingPunct="1"/>
              <a:t>21</a:t>
            </a:fld>
            <a:endParaRPr lang="en-US" altLang="en-US"/>
          </a:p>
        </p:txBody>
      </p:sp>
      <p:sp>
        <p:nvSpPr>
          <p:cNvPr id="23555" name="Content Placeholder 2">
            <a:extLst>
              <a:ext uri="{FF2B5EF4-FFF2-40B4-BE49-F238E27FC236}">
                <a16:creationId xmlns:a16="http://schemas.microsoft.com/office/drawing/2014/main" id="{C790C449-DA27-4EE2-9062-B51820632B8E}"/>
              </a:ext>
            </a:extLst>
          </p:cNvPr>
          <p:cNvSpPr>
            <a:spLocks noGrp="1"/>
          </p:cNvSpPr>
          <p:nvPr>
            <p:ph idx="1"/>
          </p:nvPr>
        </p:nvSpPr>
        <p:spPr>
          <a:xfrm>
            <a:off x="457200" y="228600"/>
            <a:ext cx="7543800" cy="5902325"/>
          </a:xfrm>
        </p:spPr>
        <p:txBody>
          <a:bodyPr/>
          <a:lstStyle/>
          <a:p>
            <a:pPr algn="just">
              <a:buFont typeface="Wingdings" panose="05000000000000000000" pitchFamily="2" charset="2"/>
              <a:buNone/>
            </a:pPr>
            <a:r>
              <a:rPr lang="en-US" altLang="en-US" sz="2400">
                <a:solidFill>
                  <a:srgbClr val="7030A0"/>
                </a:solidFill>
              </a:rPr>
              <a:t>4.</a:t>
            </a:r>
            <a:r>
              <a:rPr lang="en-US" altLang="en-US" sz="2400"/>
              <a:t>	</a:t>
            </a:r>
            <a:r>
              <a:rPr lang="en-US" altLang="en-US" sz="2800"/>
              <a:t>Spread the mission of IOHKB with </a:t>
            </a:r>
            <a:r>
              <a:rPr lang="en-US" altLang="en-US" sz="2800" i="1"/>
              <a:t>hikmah, compassion and humility.</a:t>
            </a:r>
          </a:p>
          <a:p>
            <a:pPr algn="just">
              <a:buFont typeface="Wingdings" panose="05000000000000000000" pitchFamily="2" charset="2"/>
              <a:buNone/>
            </a:pPr>
            <a:r>
              <a:rPr lang="en-US" altLang="en-US" sz="2400">
                <a:solidFill>
                  <a:srgbClr val="7030A0"/>
                </a:solidFill>
              </a:rPr>
              <a:t>5.</a:t>
            </a:r>
            <a:r>
              <a:rPr lang="en-US" altLang="en-US" sz="2400"/>
              <a:t>	</a:t>
            </a:r>
            <a:r>
              <a:rPr lang="en-US" altLang="en-US" sz="2800"/>
              <a:t>Defend the mission and the discourse by writing, researching and discussing the subject in intellectual forums with proper </a:t>
            </a:r>
            <a:r>
              <a:rPr lang="en-US" altLang="en-US" sz="2800" i="1"/>
              <a:t>adab </a:t>
            </a:r>
            <a:r>
              <a:rPr lang="en-US" altLang="en-US" sz="2800"/>
              <a:t> and good knowledge.</a:t>
            </a:r>
          </a:p>
          <a:p>
            <a:pPr algn="just">
              <a:buFont typeface="Wingdings" panose="05000000000000000000" pitchFamily="2" charset="2"/>
              <a:buNone/>
            </a:pPr>
            <a:r>
              <a:rPr lang="en-US" altLang="en-US" sz="2400">
                <a:solidFill>
                  <a:srgbClr val="7030A0"/>
                </a:solidFill>
              </a:rPr>
              <a:t>6.</a:t>
            </a:r>
            <a:r>
              <a:rPr lang="en-US" altLang="en-US" sz="2800"/>
              <a:t>	Be prepared to learn from other sources which are in harmony with IOHKB.</a:t>
            </a:r>
          </a:p>
          <a:p>
            <a:pPr algn="just">
              <a:buFont typeface="Wingdings" panose="05000000000000000000" pitchFamily="2" charset="2"/>
              <a:buNone/>
            </a:pPr>
            <a:r>
              <a:rPr lang="en-US" altLang="en-US" sz="2400">
                <a:solidFill>
                  <a:srgbClr val="7030A0"/>
                </a:solidFill>
              </a:rPr>
              <a:t>7.</a:t>
            </a:r>
            <a:r>
              <a:rPr lang="en-US" altLang="en-US" sz="2800"/>
              <a:t>	Uphold the IOHKB mission of IIUM as an intellectual and ethical JIHAD.</a:t>
            </a:r>
          </a:p>
          <a:p>
            <a:pPr algn="just">
              <a:buFont typeface="Wingdings" panose="05000000000000000000" pitchFamily="2" charset="2"/>
              <a:buNone/>
            </a:pPr>
            <a:r>
              <a:rPr lang="en-US" altLang="en-US" sz="2400">
                <a:solidFill>
                  <a:srgbClr val="7030A0"/>
                </a:solidFill>
              </a:rPr>
              <a:t>8.</a:t>
            </a:r>
            <a:r>
              <a:rPr lang="en-US" altLang="en-US" sz="2800"/>
              <a:t>	Provide constructive feedback or criticism to the university authorities on any weakness or defects in the implementation of the mission.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descr="C:\Documents and Settings\ISTAC\Desktop\ADLUN.jpg">
            <a:extLst>
              <a:ext uri="{FF2B5EF4-FFF2-40B4-BE49-F238E27FC236}">
                <a16:creationId xmlns:a16="http://schemas.microsoft.com/office/drawing/2014/main" id="{E8A2A278-AAB3-4BFA-8B8E-AA73F5F0D3C9}"/>
              </a:ext>
            </a:extLst>
          </p:cNvPr>
          <p:cNvPicPr>
            <a:picLocks noChangeAspect="1" noChangeArrowheads="1"/>
          </p:cNvPicPr>
          <p:nvPr/>
        </p:nvPicPr>
        <p:blipFill>
          <a:blip r:embed="rId2"/>
          <a:srcRect/>
          <a:stretch>
            <a:fillRect/>
          </a:stretch>
        </p:blipFill>
        <p:spPr bwMode="auto">
          <a:xfrm>
            <a:off x="2514600" y="1447800"/>
            <a:ext cx="3962400" cy="3962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Content Placeholder 2">
            <a:extLst>
              <a:ext uri="{FF2B5EF4-FFF2-40B4-BE49-F238E27FC236}">
                <a16:creationId xmlns:a16="http://schemas.microsoft.com/office/drawing/2014/main" id="{687902CF-7B3E-4663-9DDB-A141E00B7E40}"/>
              </a:ext>
            </a:extLst>
          </p:cNvPr>
          <p:cNvSpPr>
            <a:spLocks noGrp="1"/>
          </p:cNvSpPr>
          <p:nvPr>
            <p:ph idx="1"/>
          </p:nvPr>
        </p:nvSpPr>
        <p:spPr>
          <a:xfrm>
            <a:off x="457200" y="5364163"/>
            <a:ext cx="8229600" cy="1112837"/>
          </a:xfrm>
        </p:spPr>
        <p:txBody>
          <a:bodyPr/>
          <a:lstStyle/>
          <a:p>
            <a:pPr algn="ctr" eaLnBrk="1" hangingPunct="1">
              <a:buFont typeface="Wingdings 2" panose="05020102010507070707" pitchFamily="18" charset="2"/>
              <a:buNone/>
            </a:pPr>
            <a:r>
              <a:rPr lang="en-US" altLang="en-US" sz="5400" b="1">
                <a:solidFill>
                  <a:srgbClr val="CD114B"/>
                </a:solidFill>
                <a:latin typeface="Harrington" panose="04040505050A02020702" pitchFamily="82" charset="0"/>
              </a:rPr>
              <a:t>THANK YOU</a:t>
            </a:r>
          </a:p>
        </p:txBody>
      </p:sp>
      <p:sp>
        <p:nvSpPr>
          <p:cNvPr id="24580" name="Slide Number Placeholder 3">
            <a:extLst>
              <a:ext uri="{FF2B5EF4-FFF2-40B4-BE49-F238E27FC236}">
                <a16:creationId xmlns:a16="http://schemas.microsoft.com/office/drawing/2014/main" id="{8281B8EB-18A5-48D4-8F7A-2A0D80E0ED4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638364-C852-4660-B1F0-42A59548C1B3}" type="slidenum">
              <a:rPr lang="en-US" altLang="en-US"/>
              <a:pPr eaLnBrk="1" hangingPunct="1"/>
              <a:t>22</a:t>
            </a:fld>
            <a:endParaRPr lang="en-US" altLang="en-US"/>
          </a:p>
        </p:txBody>
      </p:sp>
      <p:sp>
        <p:nvSpPr>
          <p:cNvPr id="12" name="Rectangle 11">
            <a:extLst>
              <a:ext uri="{FF2B5EF4-FFF2-40B4-BE49-F238E27FC236}">
                <a16:creationId xmlns:a16="http://schemas.microsoft.com/office/drawing/2014/main" id="{069D8A10-134C-43E3-9A1B-C35120B5A200}"/>
              </a:ext>
            </a:extLst>
          </p:cNvPr>
          <p:cNvSpPr/>
          <p:nvPr/>
        </p:nvSpPr>
        <p:spPr>
          <a:xfrm>
            <a:off x="457200" y="304800"/>
            <a:ext cx="228600" cy="61722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a:extLst>
              <a:ext uri="{FF2B5EF4-FFF2-40B4-BE49-F238E27FC236}">
                <a16:creationId xmlns:a16="http://schemas.microsoft.com/office/drawing/2014/main" id="{3E805B54-D26D-4A13-BA76-D0C844F02241}"/>
              </a:ext>
            </a:extLst>
          </p:cNvPr>
          <p:cNvSpPr/>
          <p:nvPr/>
        </p:nvSpPr>
        <p:spPr>
          <a:xfrm>
            <a:off x="8458200" y="304800"/>
            <a:ext cx="228600" cy="61722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a:extLst>
              <a:ext uri="{FF2B5EF4-FFF2-40B4-BE49-F238E27FC236}">
                <a16:creationId xmlns:a16="http://schemas.microsoft.com/office/drawing/2014/main" id="{D7AB67AE-7495-438D-A742-69A22B3AF646}"/>
              </a:ext>
            </a:extLst>
          </p:cNvPr>
          <p:cNvSpPr/>
          <p:nvPr/>
        </p:nvSpPr>
        <p:spPr>
          <a:xfrm>
            <a:off x="609600" y="6248400"/>
            <a:ext cx="7848600" cy="2286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a:extLst>
              <a:ext uri="{FF2B5EF4-FFF2-40B4-BE49-F238E27FC236}">
                <a16:creationId xmlns:a16="http://schemas.microsoft.com/office/drawing/2014/main" id="{7306C5E1-569F-460F-B036-06F5E6A25E4A}"/>
              </a:ext>
            </a:extLst>
          </p:cNvPr>
          <p:cNvSpPr/>
          <p:nvPr/>
        </p:nvSpPr>
        <p:spPr>
          <a:xfrm>
            <a:off x="685800" y="304800"/>
            <a:ext cx="7848600" cy="2286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Content Placeholder 2">
            <a:extLst>
              <a:ext uri="{FF2B5EF4-FFF2-40B4-BE49-F238E27FC236}">
                <a16:creationId xmlns:a16="http://schemas.microsoft.com/office/drawing/2014/main" id="{065A88E8-5873-4A1F-8957-3383F43D6386}"/>
              </a:ext>
            </a:extLst>
          </p:cNvPr>
          <p:cNvSpPr txBox="1">
            <a:spLocks/>
          </p:cNvSpPr>
          <p:nvPr/>
        </p:nvSpPr>
        <p:spPr>
          <a:xfrm>
            <a:off x="457200" y="411163"/>
            <a:ext cx="8229600" cy="1493837"/>
          </a:xfrm>
          <a:prstGeom prst="rect">
            <a:avLst/>
          </a:prstGeom>
        </p:spPr>
        <p:txBody>
          <a:bodyPr>
            <a:normAutofit/>
          </a:bodyPr>
          <a:lstStyle/>
          <a:p>
            <a:pPr marL="274320" indent="-274320" algn="ctr" fontAlgn="auto">
              <a:spcBef>
                <a:spcPct val="20000"/>
              </a:spcBef>
              <a:spcAft>
                <a:spcPts val="0"/>
              </a:spcAft>
              <a:buClr>
                <a:schemeClr val="accent3"/>
              </a:buClr>
              <a:buSzPct val="95000"/>
              <a:buFont typeface="Wingdings 2"/>
              <a:buNone/>
              <a:defRPr/>
            </a:pPr>
            <a:r>
              <a:rPr lang="ar-SA" sz="7200" dirty="0">
                <a:solidFill>
                  <a:srgbClr val="CD114B"/>
                </a:solidFill>
                <a:latin typeface="+mn-lt"/>
                <a:cs typeface="Andalus" pitchFamily="2" charset="-78"/>
              </a:rPr>
              <a:t>شكرا</a:t>
            </a:r>
            <a:endParaRPr lang="en-US" sz="7200" dirty="0">
              <a:solidFill>
                <a:srgbClr val="CD114B"/>
              </a:solidFill>
              <a:latin typeface="+mn-lt"/>
              <a:cs typeface="Andalus" pitchFamily="2" charset="-78"/>
            </a:endParaRPr>
          </a:p>
        </p:txBody>
      </p:sp>
      <p:sp>
        <p:nvSpPr>
          <p:cNvPr id="10" name="Rectangle 9">
            <a:extLst>
              <a:ext uri="{FF2B5EF4-FFF2-40B4-BE49-F238E27FC236}">
                <a16:creationId xmlns:a16="http://schemas.microsoft.com/office/drawing/2014/main" id="{DCBE1F5C-7F9A-40A4-B585-D3A64FE8097F}"/>
              </a:ext>
            </a:extLst>
          </p:cNvPr>
          <p:cNvSpPr/>
          <p:nvPr/>
        </p:nvSpPr>
        <p:spPr>
          <a:xfrm>
            <a:off x="1524000" y="1143000"/>
            <a:ext cx="609600" cy="5486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4800" b="1" dirty="0">
                <a:solidFill>
                  <a:srgbClr val="0070C0"/>
                </a:solidFill>
                <a:latin typeface="Chiller" pitchFamily="82" charset="0"/>
              </a:rPr>
              <a:t>TERIMA</a:t>
            </a:r>
          </a:p>
          <a:p>
            <a:pPr algn="ctr" fontAlgn="auto">
              <a:spcBef>
                <a:spcPts val="0"/>
              </a:spcBef>
              <a:spcAft>
                <a:spcPts val="0"/>
              </a:spcAft>
              <a:defRPr/>
            </a:pPr>
            <a:endParaRPr lang="en-US" sz="4800" b="1" dirty="0">
              <a:solidFill>
                <a:srgbClr val="0070C0"/>
              </a:solidFill>
              <a:latin typeface="Bradley Hand ITC" pitchFamily="66" charset="0"/>
            </a:endParaRPr>
          </a:p>
        </p:txBody>
      </p:sp>
      <p:sp>
        <p:nvSpPr>
          <p:cNvPr id="11" name="Rectangle 10">
            <a:extLst>
              <a:ext uri="{FF2B5EF4-FFF2-40B4-BE49-F238E27FC236}">
                <a16:creationId xmlns:a16="http://schemas.microsoft.com/office/drawing/2014/main" id="{F197A117-671A-4F67-B1D0-F99F21CB16AF}"/>
              </a:ext>
            </a:extLst>
          </p:cNvPr>
          <p:cNvSpPr/>
          <p:nvPr/>
        </p:nvSpPr>
        <p:spPr>
          <a:xfrm>
            <a:off x="6858000" y="1066800"/>
            <a:ext cx="457200" cy="5486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5400" b="1" dirty="0">
                <a:solidFill>
                  <a:srgbClr val="0070C0"/>
                </a:solidFill>
                <a:latin typeface="Chiller" pitchFamily="82" charset="0"/>
              </a:rPr>
              <a:t>KASIH</a:t>
            </a:r>
          </a:p>
          <a:p>
            <a:pPr algn="ctr" fontAlgn="auto">
              <a:spcBef>
                <a:spcPts val="0"/>
              </a:spcBef>
              <a:spcAft>
                <a:spcPts val="0"/>
              </a:spcAft>
              <a:defRPr/>
            </a:pPr>
            <a:endParaRPr lang="en-US" sz="4800" b="1" dirty="0">
              <a:solidFill>
                <a:srgbClr val="0070C0"/>
              </a:solidFill>
              <a:latin typeface="Bradley Hand ITC" pitchFamily="66"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3079"/>
                                        </p:tgtEl>
                                        <p:attrNameLst>
                                          <p:attrName>style.visibility</p:attrName>
                                        </p:attrNameLst>
                                      </p:cBhvr>
                                      <p:to>
                                        <p:strVal val="visible"/>
                                      </p:to>
                                    </p:set>
                                    <p:anim calcmode="lin" valueType="num">
                                      <p:cBhvr>
                                        <p:cTn id="7" dur="1000" fill="hold"/>
                                        <p:tgtEl>
                                          <p:spTgt spid="3079"/>
                                        </p:tgtEl>
                                        <p:attrNameLst>
                                          <p:attrName>ppt_w</p:attrName>
                                        </p:attrNameLst>
                                      </p:cBhvr>
                                      <p:tavLst>
                                        <p:tav tm="0">
                                          <p:val>
                                            <p:fltVal val="0"/>
                                          </p:val>
                                        </p:tav>
                                        <p:tav tm="100000">
                                          <p:val>
                                            <p:strVal val="#ppt_w"/>
                                          </p:val>
                                        </p:tav>
                                      </p:tavLst>
                                    </p:anim>
                                    <p:anim calcmode="lin" valueType="num">
                                      <p:cBhvr>
                                        <p:cTn id="8" dur="1000" fill="hold"/>
                                        <p:tgtEl>
                                          <p:spTgt spid="3079"/>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1000" fill="hold"/>
                                        <p:tgtEl>
                                          <p:spTgt spid="16"/>
                                        </p:tgtEl>
                                        <p:attrNameLst>
                                          <p:attrName>ppt_x</p:attrName>
                                        </p:attrNameLst>
                                      </p:cBhvr>
                                      <p:tavLst>
                                        <p:tav tm="0">
                                          <p:val>
                                            <p:strVal val="#ppt_x"/>
                                          </p:val>
                                        </p:tav>
                                        <p:tav tm="100000">
                                          <p:val>
                                            <p:strVal val="#ppt_x"/>
                                          </p:val>
                                        </p:tav>
                                      </p:tavLst>
                                    </p:anim>
                                    <p:anim calcmode="lin" valueType="num">
                                      <p:cBhvr additive="base">
                                        <p:cTn id="12" dur="1000" fill="hold"/>
                                        <p:tgtEl>
                                          <p:spTgt spid="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7" fill="hold" nodeType="afterGroup">
                            <p:stCondLst>
                              <p:cond delay="1000"/>
                            </p:stCondLst>
                            <p:childTnLst>
                              <p:par>
                                <p:cTn id="18" presetID="56" presetClass="entr" presetSubtype="0" fill="hold" grpId="0" nodeType="afterEffect">
                                  <p:stCondLst>
                                    <p:cond delay="0"/>
                                  </p:stCondLst>
                                  <p:iterate type="lt">
                                    <p:tmPct val="10000"/>
                                  </p:iterate>
                                  <p:childTnLst>
                                    <p:set>
                                      <p:cBhvr>
                                        <p:cTn id="19" dur="1" fill="hold">
                                          <p:stCondLst>
                                            <p:cond delay="0"/>
                                          </p:stCondLst>
                                        </p:cTn>
                                        <p:tgtEl>
                                          <p:spTgt spid="11"/>
                                        </p:tgtEl>
                                        <p:attrNameLst>
                                          <p:attrName>style.visibility</p:attrName>
                                        </p:attrNameLst>
                                      </p:cBhvr>
                                      <p:to>
                                        <p:strVal val="visible"/>
                                      </p:to>
                                    </p:set>
                                    <p:anim by="(-#ppt_w*2)" calcmode="lin" valueType="num">
                                      <p:cBhvr rctx="PPT">
                                        <p:cTn id="20" dur="250" autoRev="1" fill="hold">
                                          <p:stCondLst>
                                            <p:cond delay="0"/>
                                          </p:stCondLst>
                                        </p:cTn>
                                        <p:tgtEl>
                                          <p:spTgt spid="11"/>
                                        </p:tgtEl>
                                        <p:attrNameLst>
                                          <p:attrName>ppt_w</p:attrName>
                                        </p:attrNameLst>
                                      </p:cBhvr>
                                    </p:anim>
                                    <p:anim by="(#ppt_w*0.50)" calcmode="lin" valueType="num">
                                      <p:cBhvr>
                                        <p:cTn id="21" dur="250" decel="50000" autoRev="1" fill="hold">
                                          <p:stCondLst>
                                            <p:cond delay="0"/>
                                          </p:stCondLst>
                                        </p:cTn>
                                        <p:tgtEl>
                                          <p:spTgt spid="11"/>
                                        </p:tgtEl>
                                        <p:attrNameLst>
                                          <p:attrName>ppt_x</p:attrName>
                                        </p:attrNameLst>
                                      </p:cBhvr>
                                    </p:anim>
                                    <p:anim from="(-#ppt_h/2)" to="(#ppt_y)" calcmode="lin" valueType="num">
                                      <p:cBhvr>
                                        <p:cTn id="22" dur="500" fill="hold">
                                          <p:stCondLst>
                                            <p:cond delay="0"/>
                                          </p:stCondLst>
                                        </p:cTn>
                                        <p:tgtEl>
                                          <p:spTgt spid="11"/>
                                        </p:tgtEl>
                                        <p:attrNameLst>
                                          <p:attrName>ppt_y</p:attrName>
                                        </p:attrNameLst>
                                      </p:cBhvr>
                                    </p:anim>
                                    <p:animRot by="21600000">
                                      <p:cBhvr>
                                        <p:cTn id="23" dur="500" fill="hold">
                                          <p:stCondLst>
                                            <p:cond delay="0"/>
                                          </p:stCondLst>
                                        </p:cTn>
                                        <p:tgtEl>
                                          <p:spTgt spid="11"/>
                                        </p:tgtEl>
                                        <p:attrNameLst>
                                          <p:attrName>r</p:attrName>
                                        </p:attrNameLst>
                                      </p:cBhvr>
                                    </p:animRot>
                                  </p:childTnLst>
                                </p:cTn>
                              </p:par>
                              <p:par>
                                <p:cTn id="24" presetID="56" presetClass="entr" presetSubtype="0" fill="hold" grpId="0" nodeType="withEffect">
                                  <p:stCondLst>
                                    <p:cond delay="0"/>
                                  </p:stCondLst>
                                  <p:iterate type="lt">
                                    <p:tmPct val="10000"/>
                                  </p:iterate>
                                  <p:childTnLst>
                                    <p:set>
                                      <p:cBhvr>
                                        <p:cTn id="25" dur="1" fill="hold">
                                          <p:stCondLst>
                                            <p:cond delay="0"/>
                                          </p:stCondLst>
                                        </p:cTn>
                                        <p:tgtEl>
                                          <p:spTgt spid="10"/>
                                        </p:tgtEl>
                                        <p:attrNameLst>
                                          <p:attrName>style.visibility</p:attrName>
                                        </p:attrNameLst>
                                      </p:cBhvr>
                                      <p:to>
                                        <p:strVal val="visible"/>
                                      </p:to>
                                    </p:set>
                                    <p:anim by="(-#ppt_w*2)" calcmode="lin" valueType="num">
                                      <p:cBhvr rctx="PPT">
                                        <p:cTn id="26" dur="250" autoRev="1" fill="hold">
                                          <p:stCondLst>
                                            <p:cond delay="0"/>
                                          </p:stCondLst>
                                        </p:cTn>
                                        <p:tgtEl>
                                          <p:spTgt spid="10"/>
                                        </p:tgtEl>
                                        <p:attrNameLst>
                                          <p:attrName>ppt_w</p:attrName>
                                        </p:attrNameLst>
                                      </p:cBhvr>
                                    </p:anim>
                                    <p:anim by="(#ppt_w*0.50)" calcmode="lin" valueType="num">
                                      <p:cBhvr>
                                        <p:cTn id="27" dur="250" decel="50000" autoRev="1" fill="hold">
                                          <p:stCondLst>
                                            <p:cond delay="0"/>
                                          </p:stCondLst>
                                        </p:cTn>
                                        <p:tgtEl>
                                          <p:spTgt spid="10"/>
                                        </p:tgtEl>
                                        <p:attrNameLst>
                                          <p:attrName>ppt_x</p:attrName>
                                        </p:attrNameLst>
                                      </p:cBhvr>
                                    </p:anim>
                                    <p:anim from="(-#ppt_h/2)" to="(#ppt_y)" calcmode="lin" valueType="num">
                                      <p:cBhvr>
                                        <p:cTn id="28" dur="500" fill="hold">
                                          <p:stCondLst>
                                            <p:cond delay="0"/>
                                          </p:stCondLst>
                                        </p:cTn>
                                        <p:tgtEl>
                                          <p:spTgt spid="10"/>
                                        </p:tgtEl>
                                        <p:attrNameLst>
                                          <p:attrName>ppt_y</p:attrName>
                                        </p:attrNameLst>
                                      </p:cBhvr>
                                    </p:anim>
                                    <p:animRot by="21600000">
                                      <p:cBhvr>
                                        <p:cTn id="29" dur="500" fill="hold">
                                          <p:stCondLst>
                                            <p:cond delay="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6"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E662F8A6-4999-449D-9C12-B3DF77F87DE4}"/>
              </a:ext>
            </a:extLst>
          </p:cNvPr>
          <p:cNvSpPr>
            <a:spLocks noGrp="1" noChangeArrowheads="1"/>
          </p:cNvSpPr>
          <p:nvPr>
            <p:ph type="body" idx="1"/>
          </p:nvPr>
        </p:nvSpPr>
        <p:spPr>
          <a:xfrm>
            <a:off x="0" y="1219200"/>
            <a:ext cx="8001000" cy="6096000"/>
          </a:xfrm>
        </p:spPr>
        <p:txBody>
          <a:bodyPr/>
          <a:lstStyle/>
          <a:p>
            <a:pPr algn="just" eaLnBrk="1" hangingPunct="1">
              <a:lnSpc>
                <a:spcPct val="90000"/>
              </a:lnSpc>
            </a:pPr>
            <a:r>
              <a:rPr lang="en-US" altLang="en-US"/>
              <a:t>Driven by a different civilizational vision and sets of underlying  assumptions about mankind and knowledge, the Islamic intellectual discourse on education, economics, politics, law, literature, architecture, psychology, sociology, science and technology which was started by the reformist-renewalist Islamic movement in the 50’s, paved the way for the construction of an alternative paradigm of contemporary knowledge popularly known as “Islamization of Knowledge” since the  80s.</a:t>
            </a:r>
          </a:p>
        </p:txBody>
      </p:sp>
      <p:sp>
        <p:nvSpPr>
          <p:cNvPr id="5123" name="Slide Number Placeholder 2">
            <a:extLst>
              <a:ext uri="{FF2B5EF4-FFF2-40B4-BE49-F238E27FC236}">
                <a16:creationId xmlns:a16="http://schemas.microsoft.com/office/drawing/2014/main" id="{6DC0A307-9C35-4B26-A838-8C0E420BC8D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A708D84-DD76-404F-A600-6DAE868BF7B9}" type="slidenum">
              <a:rPr lang="en-US" altLang="en-US"/>
              <a:pPr eaLnBrk="1" hangingPunct="1"/>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0AB1D583-147B-4A0E-B177-2CAF75E629A8}"/>
              </a:ext>
            </a:extLst>
          </p:cNvPr>
          <p:cNvSpPr>
            <a:spLocks noGrp="1" noChangeArrowheads="1"/>
          </p:cNvSpPr>
          <p:nvPr>
            <p:ph type="body" idx="1"/>
          </p:nvPr>
        </p:nvSpPr>
        <p:spPr>
          <a:xfrm>
            <a:off x="457200" y="457200"/>
            <a:ext cx="7543800" cy="5287963"/>
          </a:xfrm>
        </p:spPr>
        <p:txBody>
          <a:bodyPr/>
          <a:lstStyle/>
          <a:p>
            <a:pPr algn="just" eaLnBrk="1" hangingPunct="1">
              <a:lnSpc>
                <a:spcPct val="80000"/>
              </a:lnSpc>
            </a:pPr>
            <a:r>
              <a:rPr lang="en-US" altLang="en-US" sz="2800"/>
              <a:t>I.O.H.K.B is an alternative paradigm for pursuing, teaching, developing, disseminating, utilising and evaluating contemporary human knowledge and culture, in accordance with the worldview, fundamental principles, ethical values and norms of Islam.  This paradigm encompasses the different branches of contemporary human knowledge -- behavioral sciences, human sciences, humanities as well as the modern natural, physical and applied sciences, insofar as they or parts thereof are imbued with or constructed upon worldviews, philosophies, underlying assumptions, theories or principles which are contrary or repugnant to the Islamic creed, values, norms and worldview.</a:t>
            </a:r>
          </a:p>
        </p:txBody>
      </p:sp>
      <p:sp>
        <p:nvSpPr>
          <p:cNvPr id="6147" name="Slide Number Placeholder 2">
            <a:extLst>
              <a:ext uri="{FF2B5EF4-FFF2-40B4-BE49-F238E27FC236}">
                <a16:creationId xmlns:a16="http://schemas.microsoft.com/office/drawing/2014/main" id="{03DF05B9-FD28-4A82-B525-55B72B3FB28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0403BAF-2C04-41E0-8CC0-728E41368979}" type="slidenum">
              <a:rPr lang="en-US" altLang="en-US"/>
              <a:pPr eaLnBrk="1" hangingPunct="1"/>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6288558-6BA5-4C99-8611-D5898DDA4C82}"/>
              </a:ext>
            </a:extLst>
          </p:cNvPr>
          <p:cNvSpPr>
            <a:spLocks noGrp="1" noChangeArrowheads="1"/>
          </p:cNvSpPr>
          <p:nvPr>
            <p:ph type="body" idx="1"/>
          </p:nvPr>
        </p:nvSpPr>
        <p:spPr>
          <a:xfrm>
            <a:off x="457200" y="685800"/>
            <a:ext cx="7543800" cy="5562600"/>
          </a:xfrm>
        </p:spPr>
        <p:txBody>
          <a:bodyPr/>
          <a:lstStyle/>
          <a:p>
            <a:pPr algn="just" eaLnBrk="1" hangingPunct="1"/>
            <a:r>
              <a:rPr lang="en-US" altLang="en-US" sz="2500"/>
              <a:t>As far as the Islamic religious sciences, studies, knowledge or disciplines which Muslim scholars have founded and developed on the bases of the Qur’an and the Sunnah are concerned, they too are in need of reform (</a:t>
            </a:r>
            <a:r>
              <a:rPr lang="en-US" altLang="en-US" sz="2500" u="sng"/>
              <a:t>islah</a:t>
            </a:r>
            <a:r>
              <a:rPr lang="en-US" altLang="en-US" sz="2500"/>
              <a:t>), renewal </a:t>
            </a:r>
            <a:r>
              <a:rPr lang="en-US" altLang="en-US" sz="2500" u="sng"/>
              <a:t>(tajdid</a:t>
            </a:r>
            <a:r>
              <a:rPr lang="en-US" altLang="en-US" sz="2500"/>
              <a:t>) and constant improvements in areas or matters which are subject to change over time (</a:t>
            </a:r>
            <a:r>
              <a:rPr lang="en-US" altLang="en-US" sz="2500" u="sng"/>
              <a:t>mutaghayyirat</a:t>
            </a:r>
            <a:r>
              <a:rPr lang="en-US" altLang="en-US" sz="2500"/>
              <a:t>). A convenient term which we prefer to use for the  sound development, reform, renewal and improvement of the Islamic revealed knowledge disciplines in I.I.U.M. is “relevantisation” instead of Islamisation or Islamicisation, because those disciplines were  originally based and grounded on the belief system and normative values of Islam. </a:t>
            </a:r>
          </a:p>
        </p:txBody>
      </p:sp>
      <p:sp>
        <p:nvSpPr>
          <p:cNvPr id="7171" name="Slide Number Placeholder 2">
            <a:extLst>
              <a:ext uri="{FF2B5EF4-FFF2-40B4-BE49-F238E27FC236}">
                <a16:creationId xmlns:a16="http://schemas.microsoft.com/office/drawing/2014/main" id="{392A4EC9-F4FF-472D-B348-34B6D484E63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6B0DDA9-A575-42A2-8124-D8AF301D9EEE}" type="slidenum">
              <a:rPr lang="en-US" altLang="en-US"/>
              <a:pPr eaLnBrk="1" hangingPunct="1"/>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2B7669D4-E4B1-48EF-9569-D400931B0ADF}"/>
              </a:ext>
            </a:extLst>
          </p:cNvPr>
          <p:cNvSpPr>
            <a:spLocks noGrp="1" noChangeArrowheads="1"/>
          </p:cNvSpPr>
          <p:nvPr>
            <p:ph type="body" idx="1"/>
          </p:nvPr>
        </p:nvSpPr>
        <p:spPr>
          <a:xfrm>
            <a:off x="457200" y="533400"/>
            <a:ext cx="7543800" cy="5440363"/>
          </a:xfrm>
        </p:spPr>
        <p:txBody>
          <a:bodyPr/>
          <a:lstStyle/>
          <a:p>
            <a:pPr algn="just" eaLnBrk="1" hangingPunct="1">
              <a:lnSpc>
                <a:spcPct val="90000"/>
              </a:lnSpc>
            </a:pPr>
            <a:r>
              <a:rPr lang="en-US" altLang="en-US" sz="2800"/>
              <a:t>Relevantisation is more germane to the nature of I.R.K. disciplines which are susceptible or vulnerable to the inset of rigid traditionalism (</a:t>
            </a:r>
            <a:r>
              <a:rPr lang="en-US" altLang="en-US" sz="2800" u="sng"/>
              <a:t>jumud</a:t>
            </a:r>
            <a:r>
              <a:rPr lang="en-US" altLang="en-US" sz="2800"/>
              <a:t>), blind adherence (</a:t>
            </a:r>
            <a:r>
              <a:rPr lang="en-US" altLang="en-US" sz="2800" u="sng"/>
              <a:t>taqlid</a:t>
            </a:r>
            <a:r>
              <a:rPr lang="en-US" altLang="en-US" sz="2800"/>
              <a:t>) or self-imposed isolationism.  In this regard, relevantisation is to emphasize the necessity  of  I.R.K. disciplines to keep abreast with contemporary changes and to possess the intellectual and doctrinal capability – achieved through the methodology of </a:t>
            </a:r>
            <a:r>
              <a:rPr lang="en-US" altLang="en-US" sz="2800" u="sng"/>
              <a:t>ijtihad (</a:t>
            </a:r>
            <a:r>
              <a:rPr lang="en-US" altLang="en-US" sz="2800"/>
              <a:t>exercise of sound juristic reasoning) and the </a:t>
            </a:r>
            <a:r>
              <a:rPr lang="en-US" altLang="en-US" sz="2800" u="sng"/>
              <a:t>maqasid al-shari`ah (</a:t>
            </a:r>
            <a:r>
              <a:rPr lang="en-US" altLang="en-US" sz="2800"/>
              <a:t>objectives of Divine Law</a:t>
            </a:r>
            <a:r>
              <a:rPr lang="en-US" altLang="en-US" sz="2800" u="sng"/>
              <a:t>)</a:t>
            </a:r>
            <a:r>
              <a:rPr lang="en-US" altLang="en-US" sz="2800"/>
              <a:t> – in order to address adequately the issues and problems of contemporary society, culture and civilization.</a:t>
            </a:r>
          </a:p>
        </p:txBody>
      </p:sp>
      <p:sp>
        <p:nvSpPr>
          <p:cNvPr id="8195" name="Slide Number Placeholder 2">
            <a:extLst>
              <a:ext uri="{FF2B5EF4-FFF2-40B4-BE49-F238E27FC236}">
                <a16:creationId xmlns:a16="http://schemas.microsoft.com/office/drawing/2014/main" id="{5F1D08FB-2770-43DA-9007-7680738C7FB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9DF81F5-4E18-445E-B23A-F96B13C1758D}" type="slidenum">
              <a:rPr lang="en-US" altLang="en-US"/>
              <a:pPr eaLnBrk="1" hangingPunct="1"/>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AF95209A-7BCF-4CF2-B41D-F97245C7D1A6}"/>
              </a:ext>
            </a:extLst>
          </p:cNvPr>
          <p:cNvSpPr>
            <a:spLocks noGrp="1" noChangeArrowheads="1"/>
          </p:cNvSpPr>
          <p:nvPr>
            <p:ph type="body" idx="1"/>
          </p:nvPr>
        </p:nvSpPr>
        <p:spPr>
          <a:xfrm>
            <a:off x="457200" y="304800"/>
            <a:ext cx="7467600" cy="5440363"/>
          </a:xfrm>
        </p:spPr>
        <p:txBody>
          <a:bodyPr/>
          <a:lstStyle/>
          <a:p>
            <a:pPr algn="just" eaLnBrk="1" hangingPunct="1"/>
            <a:r>
              <a:rPr lang="en-US" altLang="en-US" sz="2800"/>
              <a:t>Among the ultimate objectives of the alternative paradigm of Islamicisation  and relevantisation is the liberation of the Muslim Ummah from its internal crisis, backwardness, malaise and  predicaments as well as the  realization of a universal, balanced and integrated civilization based upon the harmony of Divine revelation and human reason which upholds the principle of achieving “goodness in this world” (</a:t>
            </a:r>
            <a:r>
              <a:rPr lang="en-US" altLang="en-US" sz="2800" u="sng"/>
              <a:t>hasanah fi al-dunya</a:t>
            </a:r>
            <a:r>
              <a:rPr lang="en-US" altLang="en-US" sz="2800"/>
              <a:t>) and “goodness in the Hereafter” (</a:t>
            </a:r>
            <a:r>
              <a:rPr lang="en-US" altLang="en-US" sz="2800" u="sng"/>
              <a:t>hasanah fi al-akhirah</a:t>
            </a:r>
            <a:r>
              <a:rPr lang="en-US" altLang="en-US" sz="2800"/>
              <a:t>).  It is one of the religious duties of an Islamic university to work towards achieving the ultimate objectives.</a:t>
            </a:r>
          </a:p>
        </p:txBody>
      </p:sp>
      <p:sp>
        <p:nvSpPr>
          <p:cNvPr id="9219" name="Slide Number Placeholder 2">
            <a:extLst>
              <a:ext uri="{FF2B5EF4-FFF2-40B4-BE49-F238E27FC236}">
                <a16:creationId xmlns:a16="http://schemas.microsoft.com/office/drawing/2014/main" id="{58D182D6-FB9B-4D5E-9EB4-A63A5290D35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C9F6285-1A72-4491-8099-5368A7BF211E}" type="slidenum">
              <a:rPr lang="en-US" altLang="en-US"/>
              <a:pPr eaLnBrk="1" hangingPunct="1"/>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1E8CCB6B-5F3F-4225-8A7F-5343578CD2D0}"/>
              </a:ext>
            </a:extLst>
          </p:cNvPr>
          <p:cNvSpPr>
            <a:spLocks noGrp="1" noChangeArrowheads="1"/>
          </p:cNvSpPr>
          <p:nvPr>
            <p:ph type="body" idx="1"/>
          </p:nvPr>
        </p:nvSpPr>
        <p:spPr>
          <a:xfrm>
            <a:off x="457200" y="838200"/>
            <a:ext cx="7543800" cy="5287963"/>
          </a:xfrm>
        </p:spPr>
        <p:txBody>
          <a:bodyPr/>
          <a:lstStyle/>
          <a:p>
            <a:pPr algn="just" eaLnBrk="1" hangingPunct="1">
              <a:lnSpc>
                <a:spcPct val="90000"/>
              </a:lnSpc>
            </a:pPr>
            <a:r>
              <a:rPr lang="en-US" altLang="en-US"/>
              <a:t>Both the processes of Islamicisation  and relevantisation entail a two-pronged reformatory approach, namely the reform of the curriculum of the university and the Islamicisation of human behaviour, refinement of the character and work ethics of the students, scholars and administration staff of the university.  This aspect and dimension of “Islamicisation  of the self” is unfortunately  not given the attention it deserves in most of the literature or discourse on the contemporary “IOK” project</a:t>
            </a:r>
            <a:r>
              <a:rPr lang="en-US" altLang="en-US" i="1"/>
              <a:t>.</a:t>
            </a:r>
            <a:r>
              <a:rPr lang="en-US" altLang="en-US"/>
              <a:t> </a:t>
            </a:r>
          </a:p>
        </p:txBody>
      </p:sp>
      <p:sp>
        <p:nvSpPr>
          <p:cNvPr id="10243" name="Slide Number Placeholder 2">
            <a:extLst>
              <a:ext uri="{FF2B5EF4-FFF2-40B4-BE49-F238E27FC236}">
                <a16:creationId xmlns:a16="http://schemas.microsoft.com/office/drawing/2014/main" id="{1A051A5A-B9D1-4CDB-85EB-5D66714982C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84F018-9845-4AD4-9E2E-DA61A88B3337}" type="slidenum">
              <a:rPr lang="en-US" altLang="en-US"/>
              <a:pPr eaLnBrk="1" hangingPunct="1"/>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4E5BE5F1-D86A-46B7-A29F-8D6158F1E0DC}"/>
              </a:ext>
            </a:extLst>
          </p:cNvPr>
          <p:cNvSpPr>
            <a:spLocks noGrp="1" noChangeArrowheads="1"/>
          </p:cNvSpPr>
          <p:nvPr>
            <p:ph type="body" idx="1"/>
          </p:nvPr>
        </p:nvSpPr>
        <p:spPr>
          <a:xfrm>
            <a:off x="457200" y="304800"/>
            <a:ext cx="7467600" cy="5821363"/>
          </a:xfrm>
        </p:spPr>
        <p:txBody>
          <a:bodyPr/>
          <a:lstStyle/>
          <a:p>
            <a:pPr algn="just" eaLnBrk="1" hangingPunct="1"/>
            <a:r>
              <a:rPr lang="en-US" altLang="en-US" sz="2800"/>
              <a:t>Consequently situations have arisen wherein the eloquent and impressive intellectual articulation of “ Islamization of human knowledge” is not matched with the requisite spiritual and moral qualities  befitting the character of Islamic scholars, whereas the great Islamic scholars of the past are well-known for integrating profound scholarship with excellent  moral and spiritual attributes such as piety, humility, aversion to self glorification or self-centred egoism, disregard for human adulation or flattery, and constant vigilance against worldly temptations and other diseases of the heart </a:t>
            </a:r>
          </a:p>
        </p:txBody>
      </p:sp>
      <p:sp>
        <p:nvSpPr>
          <p:cNvPr id="11267" name="Slide Number Placeholder 2">
            <a:extLst>
              <a:ext uri="{FF2B5EF4-FFF2-40B4-BE49-F238E27FC236}">
                <a16:creationId xmlns:a16="http://schemas.microsoft.com/office/drawing/2014/main" id="{DEF97025-683E-4874-96A0-B912E1C23A0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A9F874A-8457-490E-99C9-D34390E67989}" type="slidenum">
              <a:rPr lang="en-US" altLang="en-US"/>
              <a:pPr eaLnBrk="1" hangingPunct="1"/>
              <a:t>9</a:t>
            </a:fld>
            <a:endParaRPr lang="en-US" altLang="en-US"/>
          </a:p>
        </p:txBody>
      </p:sp>
    </p:spTree>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Islamization of Human Knowledge The Role of Student Bodies</Template>
  <TotalTime>0</TotalTime>
  <Words>1886</Words>
  <Application>Microsoft Office PowerPoint</Application>
  <PresentationFormat>On-screen Show (4:3)</PresentationFormat>
  <Paragraphs>70</Paragraphs>
  <Slides>22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Wingdings</vt:lpstr>
      <vt:lpstr>Times New Roman</vt:lpstr>
      <vt:lpstr>AHT Times New Roman</vt:lpstr>
      <vt:lpstr>Harrington</vt:lpstr>
      <vt:lpstr>Wingdings 2</vt:lpstr>
      <vt:lpstr>Andalus</vt:lpstr>
      <vt:lpstr>Chiller</vt:lpstr>
      <vt:lpstr>Bradley Hand ITC</vt:lpstr>
      <vt:lpstr>Network</vt:lpstr>
      <vt:lpstr>THE CONCEPT OF ISLAMICISATION OF HUMAN KNOWLEDGE and BEHAVIOUR &amp; THE ROLE OF STUDENT BODIES IN IIUM*</vt:lpstr>
      <vt:lpstr>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Qur´anic Rationale and Justification for Islamicisation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ROLE OF STUDENT BODIES</vt:lpstr>
      <vt:lpstr>PowerPoint Presentation</vt:lpstr>
      <vt:lpstr>PowerPoint Presentation</vt:lpstr>
    </vt:vector>
  </TitlesOfParts>
  <Company>iium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CONCEPT OF ISLAMICISATION OF HUMAN KNOWLEDGE and BEHAVIOUR &amp; THE ROLE OF STUDENT BODIES IN IIUM*</dc:title>
  <dc:creator>CENTRIS-PC</dc:creator>
  <cp:lastModifiedBy>CENTRIS-PC</cp:lastModifiedBy>
  <cp:revision>1</cp:revision>
  <dcterms:created xsi:type="dcterms:W3CDTF">2025-09-30T09:00:08Z</dcterms:created>
  <dcterms:modified xsi:type="dcterms:W3CDTF">2025-09-30T09:00:19Z</dcterms:modified>
</cp:coreProperties>
</file>