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32" r:id="rId4"/>
  </p:sldMasterIdLst>
  <p:sldIdLst>
    <p:sldId id="272" r:id="rId5"/>
    <p:sldId id="260" r:id="rId6"/>
    <p:sldId id="273" r:id="rId7"/>
    <p:sldId id="261" r:id="rId8"/>
    <p:sldId id="275" r:id="rId9"/>
    <p:sldId id="276" r:id="rId10"/>
    <p:sldId id="277" r:id="rId11"/>
    <p:sldId id="278" r:id="rId12"/>
    <p:sldId id="279" r:id="rId13"/>
    <p:sldId id="280" r:id="rId14"/>
    <p:sldId id="281" r:id="rId15"/>
    <p:sldId id="282" r:id="rId16"/>
    <p:sldId id="342" r:id="rId17"/>
    <p:sldId id="343" r:id="rId18"/>
    <p:sldId id="344" r:id="rId19"/>
    <p:sldId id="346" r:id="rId20"/>
    <p:sldId id="348" r:id="rId21"/>
    <p:sldId id="350" r:id="rId22"/>
    <p:sldId id="351" r:id="rId23"/>
    <p:sldId id="352" r:id="rId24"/>
    <p:sldId id="353" r:id="rId25"/>
    <p:sldId id="283" r:id="rId26"/>
    <p:sldId id="284" r:id="rId27"/>
    <p:sldId id="285" r:id="rId28"/>
    <p:sldId id="262" r:id="rId29"/>
    <p:sldId id="263" r:id="rId30"/>
    <p:sldId id="286" r:id="rId31"/>
    <p:sldId id="287" r:id="rId32"/>
    <p:sldId id="288" r:id="rId33"/>
    <p:sldId id="264" r:id="rId34"/>
    <p:sldId id="289" r:id="rId35"/>
    <p:sldId id="265" r:id="rId36"/>
    <p:sldId id="290" r:id="rId37"/>
    <p:sldId id="291" r:id="rId38"/>
    <p:sldId id="292" r:id="rId39"/>
    <p:sldId id="293" r:id="rId40"/>
    <p:sldId id="294" r:id="rId41"/>
    <p:sldId id="295" r:id="rId42"/>
    <p:sldId id="296" r:id="rId43"/>
    <p:sldId id="266" r:id="rId44"/>
    <p:sldId id="267" r:id="rId45"/>
    <p:sldId id="297" r:id="rId46"/>
    <p:sldId id="298" r:id="rId47"/>
    <p:sldId id="26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3" r:id="rId62"/>
    <p:sldId id="314" r:id="rId63"/>
    <p:sldId id="312" r:id="rId64"/>
    <p:sldId id="315" r:id="rId65"/>
    <p:sldId id="316" r:id="rId66"/>
    <p:sldId id="340"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8" r:id="rId85"/>
    <p:sldId id="339" r:id="rId86"/>
    <p:sldId id="334" r:id="rId87"/>
    <p:sldId id="341" r:id="rId88"/>
    <p:sldId id="335" r:id="rId89"/>
    <p:sldId id="336" r:id="rId90"/>
    <p:sldId id="337" r:id="rId91"/>
    <p:sldId id="271"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CFE3"/>
    <a:srgbClr val="1D13D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00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176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F02603D-F425-4A1D-9152-F5BE754A26CC}" type="datetimeFigureOut">
              <a:rPr lang="en-US" smtClean="0"/>
              <a:t>10/21/2013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114D7-EF91-4762-88E5-FB8F543D36D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02603D-F425-4A1D-9152-F5BE754A26CC}"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114D7-EF91-4762-88E5-FB8F543D36D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02603D-F425-4A1D-9152-F5BE754A26CC}" type="datetimeFigureOut">
              <a:rPr lang="en-US" smtClean="0"/>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2603D-F425-4A1D-9152-F5BE754A26CC}" type="datetimeFigureOut">
              <a:rPr lang="en-US" smtClean="0"/>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2603D-F425-4A1D-9152-F5BE754A26CC}" type="datetimeFigureOut">
              <a:rPr lang="en-US" smtClean="0"/>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F02603D-F425-4A1D-9152-F5BE754A26CC}" type="datetimeFigureOut">
              <a:rPr lang="en-US" smtClean="0"/>
              <a:t>10/21/2013</a:t>
            </a:fld>
            <a:endParaRPr lang="en-US"/>
          </a:p>
        </p:txBody>
      </p:sp>
      <p:sp>
        <p:nvSpPr>
          <p:cNvPr id="7" name="Slide Number Placeholder 6"/>
          <p:cNvSpPr>
            <a:spLocks noGrp="1"/>
          </p:cNvSpPr>
          <p:nvPr>
            <p:ph type="sldNum" sz="quarter" idx="12"/>
          </p:nvPr>
        </p:nvSpPr>
        <p:spPr/>
        <p:txBody>
          <a:bodyPr/>
          <a:lstStyle/>
          <a:p>
            <a:fld id="{B19114D7-EF91-4762-88E5-FB8F543D36D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448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2603D-F425-4A1D-9152-F5BE754A26CC}" type="datetimeFigureOut">
              <a:rPr lang="en-US" smtClean="0"/>
              <a:t>10/21/2013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02603D-F425-4A1D-9152-F5BE754A26CC}"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114D7-EF91-4762-88E5-FB8F543D36D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02603D-F425-4A1D-9152-F5BE754A26CC}" type="datetimeFigureOut">
              <a:rPr lang="en-US" smtClean="0"/>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114D7-EF91-4762-88E5-FB8F543D36D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02603D-F425-4A1D-9152-F5BE754A26CC}" type="datetimeFigureOut">
              <a:rPr lang="en-US" smtClean="0"/>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2603D-F425-4A1D-9152-F5BE754A26CC}" type="datetimeFigureOut">
              <a:rPr lang="en-US" smtClean="0"/>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116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2603D-F425-4A1D-9152-F5BE754A26CC}"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2603D-F425-4A1D-9152-F5BE754A26CC}"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114D7-EF91-4762-88E5-FB8F543D36D9}"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F02603D-F425-4A1D-9152-F5BE754A26CC}" type="datetimeFigureOut">
              <a:rPr lang="en-US" smtClean="0"/>
              <a:t>10/21/2013</a:t>
            </a:fld>
            <a:endParaRPr lang="en-US"/>
          </a:p>
        </p:txBody>
      </p:sp>
      <p:sp>
        <p:nvSpPr>
          <p:cNvPr id="23" name="Slide Number Placeholder 22"/>
          <p:cNvSpPr>
            <a:spLocks noGrp="1"/>
          </p:cNvSpPr>
          <p:nvPr>
            <p:ph type="sldNum" sz="quarter" idx="11"/>
          </p:nvPr>
        </p:nvSpPr>
        <p:spPr/>
        <p:txBody>
          <a:bodyPr/>
          <a:lstStyle/>
          <a:p>
            <a:fld id="{B19114D7-EF91-4762-88E5-FB8F543D36D9}"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F02603D-F425-4A1D-9152-F5BE754A26CC}" type="datetimeFigureOut">
              <a:rPr lang="en-US" smtClean="0"/>
              <a:t>10/21/2013</a:t>
            </a:fld>
            <a:endParaRPr lang="en-US"/>
          </a:p>
        </p:txBody>
      </p:sp>
      <p:sp>
        <p:nvSpPr>
          <p:cNvPr id="19" name="Slide Number Placeholder 18"/>
          <p:cNvSpPr>
            <a:spLocks noGrp="1"/>
          </p:cNvSpPr>
          <p:nvPr>
            <p:ph type="sldNum" sz="quarter" idx="15"/>
          </p:nvPr>
        </p:nvSpPr>
        <p:spPr/>
        <p:txBody>
          <a:bodyPr/>
          <a:lstStyle/>
          <a:p>
            <a:fld id="{B19114D7-EF91-4762-88E5-FB8F543D36D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1F02603D-F425-4A1D-9152-F5BE754A26CC}" type="datetimeFigureOut">
              <a:rPr lang="en-US" smtClean="0"/>
              <a:t>10/21/2013</a:t>
            </a:fld>
            <a:endParaRPr lang="en-US"/>
          </a:p>
        </p:txBody>
      </p:sp>
      <p:sp>
        <p:nvSpPr>
          <p:cNvPr id="20" name="Slide Number Placeholder 19"/>
          <p:cNvSpPr>
            <a:spLocks noGrp="1"/>
          </p:cNvSpPr>
          <p:nvPr>
            <p:ph type="sldNum" sz="quarter" idx="11"/>
          </p:nvPr>
        </p:nvSpPr>
        <p:spPr/>
        <p:txBody>
          <a:bodyPr/>
          <a:lstStyle/>
          <a:p>
            <a:fld id="{B19114D7-EF91-4762-88E5-FB8F543D36D9}"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F02603D-F425-4A1D-9152-F5BE754A26CC}" type="datetimeFigureOut">
              <a:rPr lang="en-US" smtClean="0"/>
              <a:t>10/21/2013</a:t>
            </a:fld>
            <a:endParaRPr lang="en-US"/>
          </a:p>
        </p:txBody>
      </p:sp>
      <p:sp>
        <p:nvSpPr>
          <p:cNvPr id="25" name="Slide Number Placeholder 24"/>
          <p:cNvSpPr>
            <a:spLocks noGrp="1"/>
          </p:cNvSpPr>
          <p:nvPr>
            <p:ph type="sldNum" sz="quarter" idx="16"/>
          </p:nvPr>
        </p:nvSpPr>
        <p:spPr/>
        <p:txBody>
          <a:bodyPr/>
          <a:lstStyle/>
          <a:p>
            <a:fld id="{B19114D7-EF91-4762-88E5-FB8F543D36D9}"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1F02603D-F425-4A1D-9152-F5BE754A26CC}" type="datetimeFigureOut">
              <a:rPr lang="en-US" smtClean="0"/>
              <a:t>10/21/2013</a:t>
            </a:fld>
            <a:endParaRPr lang="en-US"/>
          </a:p>
        </p:txBody>
      </p:sp>
      <p:sp>
        <p:nvSpPr>
          <p:cNvPr id="24" name="Slide Number Placeholder 23"/>
          <p:cNvSpPr>
            <a:spLocks noGrp="1"/>
          </p:cNvSpPr>
          <p:nvPr>
            <p:ph type="sldNum" sz="quarter" idx="17"/>
          </p:nvPr>
        </p:nvSpPr>
        <p:spPr/>
        <p:txBody>
          <a:bodyPr/>
          <a:lstStyle/>
          <a:p>
            <a:fld id="{B19114D7-EF91-4762-88E5-FB8F543D36D9}"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F02603D-F425-4A1D-9152-F5BE754A26CC}" type="datetimeFigureOut">
              <a:rPr lang="en-US" smtClean="0"/>
              <a:t>10/21/2013</a:t>
            </a:fld>
            <a:endParaRPr lang="en-US"/>
          </a:p>
        </p:txBody>
      </p:sp>
      <p:sp>
        <p:nvSpPr>
          <p:cNvPr id="14" name="Slide Number Placeholder 13"/>
          <p:cNvSpPr>
            <a:spLocks noGrp="1"/>
          </p:cNvSpPr>
          <p:nvPr>
            <p:ph type="sldNum" sz="quarter" idx="11"/>
          </p:nvPr>
        </p:nvSpPr>
        <p:spPr/>
        <p:txBody>
          <a:bodyPr/>
          <a:lstStyle/>
          <a:p>
            <a:fld id="{B19114D7-EF91-4762-88E5-FB8F543D36D9}"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355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F02603D-F425-4A1D-9152-F5BE754A26CC}" type="datetimeFigureOut">
              <a:rPr lang="en-US" smtClean="0"/>
              <a:t>10/21/2013</a:t>
            </a:fld>
            <a:endParaRPr lang="en-US"/>
          </a:p>
        </p:txBody>
      </p:sp>
      <p:sp>
        <p:nvSpPr>
          <p:cNvPr id="12" name="Slide Number Placeholder 11"/>
          <p:cNvSpPr>
            <a:spLocks noGrp="1"/>
          </p:cNvSpPr>
          <p:nvPr>
            <p:ph type="sldNum" sz="quarter" idx="11"/>
          </p:nvPr>
        </p:nvSpPr>
        <p:spPr/>
        <p:txBody>
          <a:bodyPr/>
          <a:lstStyle/>
          <a:p>
            <a:fld id="{B19114D7-EF91-4762-88E5-FB8F543D36D9}"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1F02603D-F425-4A1D-9152-F5BE754A26CC}" type="datetimeFigureOut">
              <a:rPr lang="en-US" smtClean="0"/>
              <a:t>10/21/2013</a:t>
            </a:fld>
            <a:endParaRPr lang="en-US"/>
          </a:p>
        </p:txBody>
      </p:sp>
      <p:sp>
        <p:nvSpPr>
          <p:cNvPr id="18" name="Slide Number Placeholder 17"/>
          <p:cNvSpPr>
            <a:spLocks noGrp="1"/>
          </p:cNvSpPr>
          <p:nvPr>
            <p:ph type="sldNum" sz="quarter" idx="16"/>
          </p:nvPr>
        </p:nvSpPr>
        <p:spPr/>
        <p:txBody>
          <a:bodyPr/>
          <a:lstStyle/>
          <a:p>
            <a:fld id="{B19114D7-EF91-4762-88E5-FB8F543D36D9}"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1F02603D-F425-4A1D-9152-F5BE754A26CC}" type="datetimeFigureOut">
              <a:rPr lang="en-US" smtClean="0"/>
              <a:t>10/21/2013</a:t>
            </a:fld>
            <a:endParaRPr lang="en-US"/>
          </a:p>
        </p:txBody>
      </p:sp>
      <p:sp>
        <p:nvSpPr>
          <p:cNvPr id="20" name="Slide Number Placeholder 19"/>
          <p:cNvSpPr>
            <a:spLocks noGrp="1"/>
          </p:cNvSpPr>
          <p:nvPr>
            <p:ph type="sldNum" sz="quarter" idx="15"/>
          </p:nvPr>
        </p:nvSpPr>
        <p:spPr/>
        <p:txBody>
          <a:bodyPr/>
          <a:lstStyle/>
          <a:p>
            <a:fld id="{B19114D7-EF91-4762-88E5-FB8F543D36D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2603D-F425-4A1D-9152-F5BE754A26CC}"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114D7-EF91-4762-88E5-FB8F543D36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25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51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01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50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3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111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F02603D-F425-4A1D-9152-F5BE754A26CC}" type="datetimeFigureOut">
              <a:rPr lang="en-US" smtClean="0"/>
              <a:t>10/21/2013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114D7-EF91-4762-88E5-FB8F543D36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5B9E743C-5F27-4C29-B947-5B9119A73C88}" type="datetimeFigureOut">
              <a:rPr lang="en-US" smtClean="0">
                <a:solidFill>
                  <a:prstClr val="black">
                    <a:tint val="75000"/>
                  </a:prstClr>
                </a:solidFill>
              </a:rPr>
              <a:pPr/>
              <a:t>10/21/2013</a:t>
            </a:fld>
            <a:endParaRPr lang="en-US">
              <a:solidFill>
                <a:prstClr val="black">
                  <a:tint val="75000"/>
                </a:prstClr>
              </a:solidFill>
            </a:endParaRP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45939973-736C-4A7F-9C09-287FB50FC03B}" type="slidenum">
              <a:rPr lang="en-US" smtClean="0">
                <a:solidFill>
                  <a:prstClr val="black">
                    <a:tint val="75000"/>
                  </a:prstClr>
                </a:solidFill>
              </a:rPr>
              <a:pPr/>
              <a:t>‹#›</a:t>
            </a:fld>
            <a:endParaRPr lang="en-US">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guardian.com/" TargetMode="External"/><Relationship Id="rId2" Type="http://schemas.openxmlformats.org/officeDocument/2006/relationships/hyperlink" Target="http://www.scientificamerican.com/author.cfm?id=978"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2045.com/articles/330869.html.%20Accessed%2029%20November%202012"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Polly_Peck" TargetMode="External"/><Relationship Id="rId3" Type="http://schemas.openxmlformats.org/officeDocument/2006/relationships/hyperlink" Target="http://en.wikipedia.org/wiki/Nugan_Hand_Bank" TargetMode="External"/><Relationship Id="rId7" Type="http://schemas.openxmlformats.org/officeDocument/2006/relationships/hyperlink" Target="http://en.wikipedia.org/wiki/MiniScribe" TargetMode="External"/><Relationship Id="rId2" Type="http://schemas.openxmlformats.org/officeDocument/2006/relationships/hyperlink" Target="http://en.wikipedia.org/wiki/Lockheed_Corporation" TargetMode="External"/><Relationship Id="rId1" Type="http://schemas.openxmlformats.org/officeDocument/2006/relationships/slideLayout" Target="../slideLayouts/slideLayout13.xml"/><Relationship Id="rId6" Type="http://schemas.openxmlformats.org/officeDocument/2006/relationships/hyperlink" Target="http://en.wikipedia.org/wiki/Barry_Minkow" TargetMode="External"/><Relationship Id="rId5" Type="http://schemas.openxmlformats.org/officeDocument/2006/relationships/hyperlink" Target="http://en.wikipedia.org/wiki/Ponzi_scheme" TargetMode="External"/><Relationship Id="rId4" Type="http://schemas.openxmlformats.org/officeDocument/2006/relationships/hyperlink" Target="http://en.wikipedia.org/wiki/ZZZZ_Best" TargetMode="External"/><Relationship Id="rId9" Type="http://schemas.openxmlformats.org/officeDocument/2006/relationships/hyperlink" Target="http://en.wikipedia.org/wiki/Bank_of_Credit_and_Commerce_Internationa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Cendant" TargetMode="External"/><Relationship Id="rId13" Type="http://schemas.openxmlformats.org/officeDocument/2006/relationships/hyperlink" Target="http://en.wikipedia.org/wiki/Michael_Saylor" TargetMode="External"/><Relationship Id="rId3" Type="http://schemas.openxmlformats.org/officeDocument/2006/relationships/hyperlink" Target="http://en.wikipedia.org/wiki/Informix_Corporation" TargetMode="External"/><Relationship Id="rId7" Type="http://schemas.openxmlformats.org/officeDocument/2006/relationships/hyperlink" Target="http://en.wikipedia.org/wiki/Accounting_scandals#cite_note-14" TargetMode="External"/><Relationship Id="rId12" Type="http://schemas.openxmlformats.org/officeDocument/2006/relationships/hyperlink" Target="http://en.wikipedia.org/wiki/PricewaterhouseCoopers" TargetMode="External"/><Relationship Id="rId2" Type="http://schemas.openxmlformats.org/officeDocument/2006/relationships/hyperlink" Target="http://en.wikipedia.org/wiki/Phar-Mor" TargetMode="External"/><Relationship Id="rId1" Type="http://schemas.openxmlformats.org/officeDocument/2006/relationships/slideLayout" Target="../slideLayouts/slideLayout13.xml"/><Relationship Id="rId6" Type="http://schemas.openxmlformats.org/officeDocument/2006/relationships/hyperlink" Target="http://en.wikipedia.org/wiki/Sybase" TargetMode="External"/><Relationship Id="rId11" Type="http://schemas.openxmlformats.org/officeDocument/2006/relationships/hyperlink" Target="http://en.wikipedia.org/wiki/MicroStrategy" TargetMode="External"/><Relationship Id="rId5" Type="http://schemas.openxmlformats.org/officeDocument/2006/relationships/hyperlink" Target="http://en.wikipedia.org/wiki/Accounting_scandals#cite_note-10" TargetMode="External"/><Relationship Id="rId10" Type="http://schemas.openxmlformats.org/officeDocument/2006/relationships/hyperlink" Target="http://en.wikipedia.org/wiki/Arthur_Andersen" TargetMode="External"/><Relationship Id="rId4" Type="http://schemas.openxmlformats.org/officeDocument/2006/relationships/hyperlink" Target="http://en.wikipedia.org/wiki/Ernst_&amp;_Young" TargetMode="External"/><Relationship Id="rId9" Type="http://schemas.openxmlformats.org/officeDocument/2006/relationships/hyperlink" Target="http://en.wikipedia.org/wiki/Waste_Management,_Inc." TargetMode="External"/><Relationship Id="rId14" Type="http://schemas.openxmlformats.org/officeDocument/2006/relationships/hyperlink" Target="http://en.wikipedia.org/wiki/Unify_Corporatio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Enron" TargetMode="External"/><Relationship Id="rId13" Type="http://schemas.openxmlformats.org/officeDocument/2006/relationships/hyperlink" Target="http://en.wikipedia.org/wiki/McKinsey_&amp;_Company" TargetMode="External"/><Relationship Id="rId3" Type="http://schemas.openxmlformats.org/officeDocument/2006/relationships/hyperlink" Target="http://en.wikipedia.org/wiki/KPMG" TargetMode="External"/><Relationship Id="rId7" Type="http://schemas.openxmlformats.org/officeDocument/2006/relationships/hyperlink" Target="http://en.wikipedia.org/wiki/One.Tel" TargetMode="External"/><Relationship Id="rId12" Type="http://schemas.openxmlformats.org/officeDocument/2006/relationships/hyperlink" Target="http://en.wikipedia.org/wiki/Swissair" TargetMode="External"/><Relationship Id="rId17" Type="http://schemas.openxmlformats.org/officeDocument/2006/relationships/hyperlink" Target="http://en.wikipedia.org/wiki/AOL" TargetMode="External"/><Relationship Id="rId2" Type="http://schemas.openxmlformats.org/officeDocument/2006/relationships/hyperlink" Target="http://en.wikipedia.org/wiki/CA,_Inc." TargetMode="External"/><Relationship Id="rId16" Type="http://schemas.openxmlformats.org/officeDocument/2006/relationships/hyperlink" Target="http://en.wikipedia.org/wiki/John_Rigas" TargetMode="External"/><Relationship Id="rId1" Type="http://schemas.openxmlformats.org/officeDocument/2006/relationships/slideLayout" Target="../slideLayouts/slideLayout13.xml"/><Relationship Id="rId6" Type="http://schemas.openxmlformats.org/officeDocument/2006/relationships/hyperlink" Target="http://en.wikipedia.org/wiki/Xerox" TargetMode="External"/><Relationship Id="rId11" Type="http://schemas.openxmlformats.org/officeDocument/2006/relationships/hyperlink" Target="http://en.wikipedia.org/wiki/Andrew_Fastow" TargetMode="External"/><Relationship Id="rId5" Type="http://schemas.openxmlformats.org/officeDocument/2006/relationships/hyperlink" Target="http://en.wikipedia.org/wiki/Lernout_&amp;_Hauspie" TargetMode="External"/><Relationship Id="rId15" Type="http://schemas.openxmlformats.org/officeDocument/2006/relationships/hyperlink" Target="http://en.wikipedia.org/wiki/Deloitte_&amp;_Touche" TargetMode="External"/><Relationship Id="rId10" Type="http://schemas.openxmlformats.org/officeDocument/2006/relationships/hyperlink" Target="http://en.wikipedia.org/wiki/Kenneth_Lay" TargetMode="External"/><Relationship Id="rId4" Type="http://schemas.openxmlformats.org/officeDocument/2006/relationships/hyperlink" Target="http://en.wikipedia.org/wiki/Sanjay_Kumar" TargetMode="External"/><Relationship Id="rId9" Type="http://schemas.openxmlformats.org/officeDocument/2006/relationships/hyperlink" Target="http://en.wikipedia.org/wiki/Jeffrey_Skilling" TargetMode="External"/><Relationship Id="rId14" Type="http://schemas.openxmlformats.org/officeDocument/2006/relationships/hyperlink" Target="http://en.wikipedia.org/wiki/Adelphia_Communications_Corporatio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Freddie_Mac" TargetMode="External"/><Relationship Id="rId3" Type="http://schemas.openxmlformats.org/officeDocument/2006/relationships/hyperlink" Target="http://en.wikipedia.org/wiki/PricewaterhouseCoopers" TargetMode="External"/><Relationship Id="rId7" Type="http://schemas.openxmlformats.org/officeDocument/2006/relationships/hyperlink" Target="http://en.wikipedia.org/wiki/El_Paso_Corporation" TargetMode="External"/><Relationship Id="rId2" Type="http://schemas.openxmlformats.org/officeDocument/2006/relationships/hyperlink" Target="http://en.wikipedia.org/wiki/Bristol-Myers_Squibb" TargetMode="External"/><Relationship Id="rId1" Type="http://schemas.openxmlformats.org/officeDocument/2006/relationships/slideLayout" Target="../slideLayouts/slideLayout13.xml"/><Relationship Id="rId6" Type="http://schemas.openxmlformats.org/officeDocument/2006/relationships/hyperlink" Target="http://en.wikipedia.org/wiki/Dynegy" TargetMode="External"/><Relationship Id="rId5" Type="http://schemas.openxmlformats.org/officeDocument/2006/relationships/hyperlink" Target="http://en.wikipedia.org/wiki/Duke_Energy" TargetMode="External"/><Relationship Id="rId10" Type="http://schemas.openxmlformats.org/officeDocument/2006/relationships/hyperlink" Target="http://en.wikipedia.org/wiki/Bermuda" TargetMode="External"/><Relationship Id="rId4" Type="http://schemas.openxmlformats.org/officeDocument/2006/relationships/hyperlink" Target="http://en.wikipedia.org/wiki/CMS_Energy" TargetMode="External"/><Relationship Id="rId9" Type="http://schemas.openxmlformats.org/officeDocument/2006/relationships/hyperlink" Target="http://en.wikipedia.org/wiki/Global_Crossin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Merck_&amp;_Co." TargetMode="External"/><Relationship Id="rId13" Type="http://schemas.openxmlformats.org/officeDocument/2006/relationships/hyperlink" Target="http://en.wikipedia.org/wiki/Qwest_Communications" TargetMode="External"/><Relationship Id="rId3" Type="http://schemas.openxmlformats.org/officeDocument/2006/relationships/hyperlink" Target="http://en.wikipedia.org/wiki/Move.com" TargetMode="External"/><Relationship Id="rId7" Type="http://schemas.openxmlformats.org/officeDocument/2006/relationships/hyperlink" Target="http://en.wikipedia.org/wiki/PricewaterhouseCoopers" TargetMode="External"/><Relationship Id="rId12" Type="http://schemas.openxmlformats.org/officeDocument/2006/relationships/hyperlink" Target="http://en.wikipedia.org/wiki/Peregrine_Systems" TargetMode="External"/><Relationship Id="rId2" Type="http://schemas.openxmlformats.org/officeDocument/2006/relationships/hyperlink" Target="http://en.wikipedia.org/wiki/Halliburton" TargetMode="External"/><Relationship Id="rId1" Type="http://schemas.openxmlformats.org/officeDocument/2006/relationships/slideLayout" Target="../slideLayouts/slideLayout13.xml"/><Relationship Id="rId6" Type="http://schemas.openxmlformats.org/officeDocument/2006/relationships/hyperlink" Target="http://en.wikipedia.org/wiki/Kmart" TargetMode="External"/><Relationship Id="rId11" Type="http://schemas.openxmlformats.org/officeDocument/2006/relationships/hyperlink" Target="http://en.wikipedia.org/wiki/Nicor" TargetMode="External"/><Relationship Id="rId5" Type="http://schemas.openxmlformats.org/officeDocument/2006/relationships/hyperlink" Target="http://en.wikipedia.org/wiki/Samuel_D._Waksal" TargetMode="External"/><Relationship Id="rId15" Type="http://schemas.openxmlformats.org/officeDocument/2006/relationships/hyperlink" Target="http://en.wikipedia.org/wiki/Sunbeam_Products" TargetMode="External"/><Relationship Id="rId10" Type="http://schemas.openxmlformats.org/officeDocument/2006/relationships/hyperlink" Target="http://en.wikipedia.org/wiki/Mirant" TargetMode="External"/><Relationship Id="rId4" Type="http://schemas.openxmlformats.org/officeDocument/2006/relationships/hyperlink" Target="http://en.wikipedia.org/wiki/ImClone_Systems" TargetMode="External"/><Relationship Id="rId9" Type="http://schemas.openxmlformats.org/officeDocument/2006/relationships/hyperlink" Target="http://en.wikipedia.org/wiki/Merrill_Lynch" TargetMode="External"/><Relationship Id="rId14" Type="http://schemas.openxmlformats.org/officeDocument/2006/relationships/hyperlink" Target="http://en.wikipedia.org/wiki/Reliant_Energy"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Parmalat" TargetMode="External"/><Relationship Id="rId3" Type="http://schemas.openxmlformats.org/officeDocument/2006/relationships/hyperlink" Target="http://en.wikipedia.org/wiki/PricewaterhouseCoopers" TargetMode="External"/><Relationship Id="rId7" Type="http://schemas.openxmlformats.org/officeDocument/2006/relationships/hyperlink" Target="http://en.wikipedia.org/wiki/Ahold" TargetMode="External"/><Relationship Id="rId12" Type="http://schemas.openxmlformats.org/officeDocument/2006/relationships/hyperlink" Target="http://en.wikipedia.org/wiki/Richard_M._Scrushy" TargetMode="External"/><Relationship Id="rId2" Type="http://schemas.openxmlformats.org/officeDocument/2006/relationships/hyperlink" Target="http://en.wikipedia.org/wiki/Tyco_International" TargetMode="External"/><Relationship Id="rId1" Type="http://schemas.openxmlformats.org/officeDocument/2006/relationships/slideLayout" Target="../slideLayouts/slideLayout13.xml"/><Relationship Id="rId6" Type="http://schemas.openxmlformats.org/officeDocument/2006/relationships/hyperlink" Target="http://en.wikipedia.org/wiki/Bernard_Ebbers" TargetMode="External"/><Relationship Id="rId11" Type="http://schemas.openxmlformats.org/officeDocument/2006/relationships/hyperlink" Target="http://en.wikipedia.org/wiki/HealthSouth_Corporation" TargetMode="External"/><Relationship Id="rId5" Type="http://schemas.openxmlformats.org/officeDocument/2006/relationships/hyperlink" Target="http://en.wikipedia.org/wiki/WorldCom" TargetMode="External"/><Relationship Id="rId10" Type="http://schemas.openxmlformats.org/officeDocument/2006/relationships/hyperlink" Target="http://en.wikipedia.org/wiki/Calisto_Tanzi" TargetMode="External"/><Relationship Id="rId4" Type="http://schemas.openxmlformats.org/officeDocument/2006/relationships/hyperlink" Target="http://en.wikipedia.org/wiki/Dennis_Kozlowski" TargetMode="External"/><Relationship Id="rId9" Type="http://schemas.openxmlformats.org/officeDocument/2006/relationships/hyperlink" Target="http://en.wikipedia.org/wiki/Grant_Thornt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Accounting_scandals#cite_note-40" TargetMode="External"/><Relationship Id="rId3" Type="http://schemas.openxmlformats.org/officeDocument/2006/relationships/hyperlink" Target="http://en.wikipedia.org/wiki/Chiquita_Brands_International" TargetMode="External"/><Relationship Id="rId7" Type="http://schemas.openxmlformats.org/officeDocument/2006/relationships/hyperlink" Target="http://en.wikipedia.org/wiki/David_G._Friehling" TargetMode="External"/><Relationship Id="rId2" Type="http://schemas.openxmlformats.org/officeDocument/2006/relationships/hyperlink" Target="http://en.wikipedia.org/wiki/Nortel" TargetMode="External"/><Relationship Id="rId1" Type="http://schemas.openxmlformats.org/officeDocument/2006/relationships/slideLayout" Target="../slideLayouts/slideLayout13.xml"/><Relationship Id="rId6" Type="http://schemas.openxmlformats.org/officeDocument/2006/relationships/hyperlink" Target="http://en.wikipedia.org/wiki/Madoff_investment_scandal" TargetMode="External"/><Relationship Id="rId11" Type="http://schemas.openxmlformats.org/officeDocument/2006/relationships/hyperlink" Target="http://en.wikipedia.org/wiki/Satyam_Computer_Services" TargetMode="External"/><Relationship Id="rId5" Type="http://schemas.openxmlformats.org/officeDocument/2006/relationships/hyperlink" Target="http://en.wikipedia.org/wiki/PricewaterhouseCoopers" TargetMode="External"/><Relationship Id="rId10" Type="http://schemas.openxmlformats.org/officeDocument/2006/relationships/hyperlink" Target="http://en.wikipedia.org/wiki/Anglo_Irish_Bank_hidden_loans_controversy" TargetMode="External"/><Relationship Id="rId4" Type="http://schemas.openxmlformats.org/officeDocument/2006/relationships/hyperlink" Target="http://en.wikipedia.org/wiki/American_International_Group" TargetMode="External"/><Relationship Id="rId9" Type="http://schemas.openxmlformats.org/officeDocument/2006/relationships/hyperlink" Target="http://en.wikipedia.org/wiki/Anglo_Irish_Bank"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HP" TargetMode="External"/><Relationship Id="rId3" Type="http://schemas.openxmlformats.org/officeDocument/2006/relationships/hyperlink" Target="http://en.wikipedia.org/wiki/Repo_105" TargetMode="External"/><Relationship Id="rId7" Type="http://schemas.openxmlformats.org/officeDocument/2006/relationships/hyperlink" Target="http://en.wikipedia.org/wiki/Autonomy_Corporation" TargetMode="External"/><Relationship Id="rId2" Type="http://schemas.openxmlformats.org/officeDocument/2006/relationships/hyperlink" Target="http://en.wikipedia.org/wiki/Lehman_Brothers" TargetMode="External"/><Relationship Id="rId1" Type="http://schemas.openxmlformats.org/officeDocument/2006/relationships/slideLayout" Target="../slideLayouts/slideLayout13.xml"/><Relationship Id="rId6" Type="http://schemas.openxmlformats.org/officeDocument/2006/relationships/hyperlink" Target="http://en.wikipedia.org/wiki/Olympus_scandal" TargetMode="External"/><Relationship Id="rId5" Type="http://schemas.openxmlformats.org/officeDocument/2006/relationships/hyperlink" Target="http://en.wikipedia.org/wiki/Olympus_Corporation" TargetMode="External"/><Relationship Id="rId4" Type="http://schemas.openxmlformats.org/officeDocument/2006/relationships/hyperlink" Target="http://en.wikipedia.org/wiki/Sino-Forest_Corporation" TargetMode="External"/><Relationship Id="rId9" Type="http://schemas.openxmlformats.org/officeDocument/2006/relationships/hyperlink" Target="http://en.wikipedia.org/wiki/%20Accounting_scandal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logs.wsj.com/corruption-currents/2012/05/23/survey-finds-unethical-business-practices-on-the-rise/"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ussex.ac.uk/lps/research/lpsresearchcentres/sussexcentreforthestudyofcorruption"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huffingtonpost.com/ronak-d-desai/how-will-india-confront-i_b_2756670.html" TargetMode="External"/><Relationship Id="rId2" Type="http://schemas.openxmlformats.org/officeDocument/2006/relationships/hyperlink" Target="http://www.huffingtonpost.com/ronak-d-desai"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ible.com/notes/12144540"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mazon.com/gp/product/b0080n6h8/retrieved%2028%20November%202012"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www.brainyquote.com/quotes/authors/c/confucius.html" TargetMode="External"/><Relationship Id="rId2" Type="http://schemas.openxmlformats.org/officeDocument/2006/relationships/hyperlink" Target="mailto:schan@uvm.edu" TargetMode="Externa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http://www.brainyquote.com/quotes/quotes/c/confucius163844.html#pChmukbh0BE3sMAQ.99"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onfucianism.freehostingguru.com/"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ge-of-the-sage.org/index.html"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ge-of-the-sage.org/mysticism/sikh_spirituality.htm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tnaam.info/index.php?option=com_content&amp;task=view&amp;id=1538&amp;Itemid=55"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hyperlink" Target="http://www.ghazali.org/books/ih-33.pdf" TargetMode="External"/><Relationship Id="rId2" Type="http://schemas.openxmlformats.org/officeDocument/2006/relationships/hyperlink" Target="http://www.ghazali.org/books/gz-repent.pdf"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099" y="5159542"/>
            <a:ext cx="9144000" cy="1815882"/>
          </a:xfrm>
          <a:prstGeom prst="rect">
            <a:avLst/>
          </a:prstGeom>
        </p:spPr>
        <p:txBody>
          <a:bodyPr wrap="square">
            <a:spAutoFit/>
          </a:bodyPr>
          <a:lstStyle/>
          <a:p>
            <a:pPr algn="ctr"/>
            <a:r>
              <a:rPr lang="en-US" sz="3200" b="1" dirty="0" smtClean="0">
                <a:solidFill>
                  <a:srgbClr val="92D050"/>
                </a:solidFill>
                <a:latin typeface="Times New Roman"/>
                <a:ea typeface="Calibri"/>
              </a:rPr>
              <a:t>“THE HEART OF </a:t>
            </a:r>
            <a:r>
              <a:rPr lang="en-US" sz="3200" b="1" dirty="0">
                <a:solidFill>
                  <a:srgbClr val="92D050"/>
                </a:solidFill>
                <a:latin typeface="Times New Roman"/>
                <a:ea typeface="Calibri"/>
              </a:rPr>
              <a:t>THE PROBLEMS </a:t>
            </a:r>
            <a:r>
              <a:rPr lang="en-US" sz="3200" b="1" i="1" dirty="0" err="1" smtClean="0">
                <a:solidFill>
                  <a:srgbClr val="92D050"/>
                </a:solidFill>
                <a:latin typeface="Times New Roman"/>
                <a:ea typeface="Calibri"/>
                <a:cs typeface="Times New Roman"/>
              </a:rPr>
              <a:t>vis</a:t>
            </a:r>
            <a:r>
              <a:rPr lang="en-US" sz="3200" b="1" dirty="0" smtClean="0">
                <a:solidFill>
                  <a:srgbClr val="92D050"/>
                </a:solidFill>
                <a:latin typeface="Times New Roman"/>
                <a:ea typeface="Calibri"/>
              </a:rPr>
              <a:t>–à–</a:t>
            </a:r>
            <a:r>
              <a:rPr lang="en-US" sz="3200" b="1" i="1" dirty="0" err="1" smtClean="0">
                <a:solidFill>
                  <a:srgbClr val="92D050"/>
                </a:solidFill>
                <a:latin typeface="Times New Roman"/>
                <a:ea typeface="Calibri"/>
                <a:cs typeface="Times New Roman"/>
              </a:rPr>
              <a:t>vis</a:t>
            </a:r>
            <a:r>
              <a:rPr lang="en-US" sz="3200" b="1" i="1" dirty="0" smtClean="0">
                <a:solidFill>
                  <a:srgbClr val="92D050"/>
                </a:solidFill>
                <a:ea typeface="Calibri"/>
                <a:cs typeface="Arial"/>
              </a:rPr>
              <a:t> </a:t>
            </a:r>
            <a:r>
              <a:rPr lang="en-US" sz="3200" b="1" dirty="0" smtClean="0">
                <a:solidFill>
                  <a:srgbClr val="92D050"/>
                </a:solidFill>
                <a:latin typeface="Times New Roman"/>
                <a:ea typeface="Calibri"/>
              </a:rPr>
              <a:t>THE </a:t>
            </a:r>
            <a:r>
              <a:rPr lang="en-US" sz="3200" b="1" dirty="0">
                <a:solidFill>
                  <a:srgbClr val="92D050"/>
                </a:solidFill>
                <a:latin typeface="Times New Roman"/>
                <a:ea typeface="Calibri"/>
              </a:rPr>
              <a:t>PROBLEMS </a:t>
            </a:r>
            <a:r>
              <a:rPr lang="en-US" sz="3200" b="1" dirty="0" smtClean="0">
                <a:solidFill>
                  <a:srgbClr val="92D050"/>
                </a:solidFill>
                <a:latin typeface="Times New Roman"/>
                <a:ea typeface="Calibri"/>
              </a:rPr>
              <a:t>OF </a:t>
            </a:r>
            <a:r>
              <a:rPr lang="en-US" sz="3200" b="1" dirty="0">
                <a:solidFill>
                  <a:srgbClr val="92D050"/>
                </a:solidFill>
                <a:latin typeface="Times New Roman"/>
                <a:ea typeface="Calibri"/>
              </a:rPr>
              <a:t>THE </a:t>
            </a:r>
            <a:r>
              <a:rPr lang="en-US" sz="3200" b="1" dirty="0" smtClean="0">
                <a:solidFill>
                  <a:srgbClr val="92D050"/>
                </a:solidFill>
                <a:latin typeface="Times New Roman"/>
                <a:ea typeface="Calibri"/>
              </a:rPr>
              <a:t>HEART”</a:t>
            </a:r>
          </a:p>
          <a:p>
            <a:pPr algn="ctr"/>
            <a:r>
              <a:rPr lang="en-US" sz="1600" b="1" dirty="0" smtClean="0">
                <a:solidFill>
                  <a:srgbClr val="FF00FF"/>
                </a:solidFill>
                <a:latin typeface="Times New Roman"/>
              </a:rPr>
              <a:t>Paper presented at </a:t>
            </a:r>
            <a:r>
              <a:rPr lang="en-US" sz="1600" b="1" dirty="0" err="1" smtClean="0">
                <a:solidFill>
                  <a:srgbClr val="FF00FF"/>
                </a:solidFill>
                <a:latin typeface="Times New Roman"/>
              </a:rPr>
              <a:t>Syarahan</a:t>
            </a:r>
            <a:r>
              <a:rPr lang="en-US" sz="1600" b="1" dirty="0" smtClean="0">
                <a:solidFill>
                  <a:srgbClr val="FF00FF"/>
                </a:solidFill>
                <a:latin typeface="Times New Roman"/>
              </a:rPr>
              <a:t> ISDEV, organized by </a:t>
            </a:r>
            <a:r>
              <a:rPr lang="en-US" sz="1600" b="1" dirty="0" err="1" smtClean="0">
                <a:solidFill>
                  <a:srgbClr val="FF00FF"/>
                </a:solidFill>
                <a:latin typeface="Times New Roman"/>
              </a:rPr>
              <a:t>Pusat</a:t>
            </a:r>
            <a:r>
              <a:rPr lang="en-US" sz="1600" b="1" dirty="0" smtClean="0">
                <a:solidFill>
                  <a:srgbClr val="FF00FF"/>
                </a:solidFill>
                <a:latin typeface="Times New Roman"/>
              </a:rPr>
              <a:t> </a:t>
            </a:r>
            <a:r>
              <a:rPr lang="en-US" sz="1600" b="1" dirty="0" err="1" smtClean="0">
                <a:solidFill>
                  <a:srgbClr val="FF00FF"/>
                </a:solidFill>
                <a:latin typeface="Times New Roman"/>
              </a:rPr>
              <a:t>Kajian</a:t>
            </a:r>
            <a:r>
              <a:rPr lang="en-US" sz="1600" b="1" dirty="0" smtClean="0">
                <a:solidFill>
                  <a:srgbClr val="FF00FF"/>
                </a:solidFill>
                <a:latin typeface="Times New Roman"/>
              </a:rPr>
              <a:t> </a:t>
            </a:r>
            <a:r>
              <a:rPr lang="en-US" sz="1600" b="1" dirty="0" err="1" smtClean="0">
                <a:solidFill>
                  <a:srgbClr val="FF00FF"/>
                </a:solidFill>
                <a:latin typeface="Times New Roman"/>
              </a:rPr>
              <a:t>Pengurusan</a:t>
            </a:r>
            <a:r>
              <a:rPr lang="en-US" sz="1600" b="1" dirty="0" smtClean="0">
                <a:solidFill>
                  <a:srgbClr val="FF00FF"/>
                </a:solidFill>
                <a:latin typeface="Times New Roman"/>
              </a:rPr>
              <a:t> Pembangunan Islam, PPSK, </a:t>
            </a:r>
            <a:r>
              <a:rPr lang="en-US" sz="1600" b="1" dirty="0" err="1" smtClean="0">
                <a:solidFill>
                  <a:srgbClr val="FF00FF"/>
                </a:solidFill>
                <a:latin typeface="Times New Roman"/>
              </a:rPr>
              <a:t>Universiti</a:t>
            </a:r>
            <a:r>
              <a:rPr lang="en-US" sz="1600" b="1" dirty="0" smtClean="0">
                <a:solidFill>
                  <a:srgbClr val="FF00FF"/>
                </a:solidFill>
                <a:latin typeface="Times New Roman"/>
              </a:rPr>
              <a:t> </a:t>
            </a:r>
            <a:r>
              <a:rPr lang="en-US" sz="1600" b="1" dirty="0" err="1" smtClean="0">
                <a:solidFill>
                  <a:srgbClr val="FF00FF"/>
                </a:solidFill>
                <a:latin typeface="Times New Roman"/>
              </a:rPr>
              <a:t>Sains</a:t>
            </a:r>
            <a:r>
              <a:rPr lang="en-US" sz="1600" b="1" dirty="0" smtClean="0">
                <a:solidFill>
                  <a:srgbClr val="FF00FF"/>
                </a:solidFill>
                <a:latin typeface="Times New Roman"/>
              </a:rPr>
              <a:t> Malaysia, on 21</a:t>
            </a:r>
            <a:r>
              <a:rPr lang="en-US" sz="1600" b="1" baseline="30000" dirty="0" smtClean="0">
                <a:solidFill>
                  <a:srgbClr val="FF00FF"/>
                </a:solidFill>
                <a:latin typeface="Times New Roman"/>
              </a:rPr>
              <a:t>st</a:t>
            </a:r>
            <a:r>
              <a:rPr lang="en-US" sz="1600" b="1" dirty="0" smtClean="0">
                <a:solidFill>
                  <a:srgbClr val="FF00FF"/>
                </a:solidFill>
                <a:latin typeface="Times New Roman"/>
              </a:rPr>
              <a:t> October 2013, </a:t>
            </a:r>
          </a:p>
          <a:p>
            <a:pPr algn="ctr"/>
            <a:r>
              <a:rPr lang="en-US" sz="1600" b="1" dirty="0" smtClean="0">
                <a:solidFill>
                  <a:srgbClr val="FF00FF"/>
                </a:solidFill>
                <a:latin typeface="Times New Roman"/>
              </a:rPr>
              <a:t>at </a:t>
            </a:r>
            <a:r>
              <a:rPr lang="en-US" sz="1600" b="1" dirty="0" err="1" smtClean="0">
                <a:solidFill>
                  <a:srgbClr val="FF00FF"/>
                </a:solidFill>
                <a:latin typeface="Times New Roman"/>
              </a:rPr>
              <a:t>Dewan</a:t>
            </a:r>
            <a:r>
              <a:rPr lang="en-US" sz="1600" b="1" dirty="0" smtClean="0">
                <a:solidFill>
                  <a:srgbClr val="FF00FF"/>
                </a:solidFill>
                <a:latin typeface="Times New Roman"/>
              </a:rPr>
              <a:t> </a:t>
            </a:r>
            <a:r>
              <a:rPr lang="en-US" sz="1600" b="1" dirty="0" err="1" smtClean="0">
                <a:solidFill>
                  <a:srgbClr val="FF00FF"/>
                </a:solidFill>
                <a:latin typeface="Times New Roman"/>
              </a:rPr>
              <a:t>Persidangan</a:t>
            </a:r>
            <a:r>
              <a:rPr lang="en-US" sz="1600" b="1" dirty="0" smtClean="0">
                <a:solidFill>
                  <a:srgbClr val="FF00FF"/>
                </a:solidFill>
                <a:latin typeface="Times New Roman"/>
              </a:rPr>
              <a:t> </a:t>
            </a:r>
            <a:r>
              <a:rPr lang="en-US" sz="1600" b="1" dirty="0" err="1" smtClean="0">
                <a:solidFill>
                  <a:srgbClr val="FF00FF"/>
                </a:solidFill>
                <a:latin typeface="Times New Roman"/>
              </a:rPr>
              <a:t>Universiti</a:t>
            </a:r>
            <a:r>
              <a:rPr lang="en-US" sz="1600" b="1" dirty="0" smtClean="0">
                <a:solidFill>
                  <a:srgbClr val="FF00FF"/>
                </a:solidFill>
                <a:latin typeface="Times New Roman"/>
              </a:rPr>
              <a:t> , </a:t>
            </a:r>
            <a:r>
              <a:rPr lang="en-US" sz="1600" b="1" dirty="0" err="1" smtClean="0">
                <a:solidFill>
                  <a:srgbClr val="FF00FF"/>
                </a:solidFill>
                <a:latin typeface="Times New Roman"/>
              </a:rPr>
              <a:t>Universiti</a:t>
            </a:r>
            <a:r>
              <a:rPr lang="en-US" sz="1600" b="1" dirty="0" smtClean="0">
                <a:solidFill>
                  <a:srgbClr val="FF00FF"/>
                </a:solidFill>
                <a:latin typeface="Times New Roman"/>
              </a:rPr>
              <a:t> </a:t>
            </a:r>
            <a:r>
              <a:rPr lang="en-US" sz="1600" b="1" dirty="0" err="1" smtClean="0">
                <a:solidFill>
                  <a:srgbClr val="FF00FF"/>
                </a:solidFill>
                <a:latin typeface="Times New Roman"/>
              </a:rPr>
              <a:t>Sains</a:t>
            </a:r>
            <a:r>
              <a:rPr lang="en-US" sz="1600" b="1" dirty="0" smtClean="0">
                <a:solidFill>
                  <a:srgbClr val="FF00FF"/>
                </a:solidFill>
                <a:latin typeface="Times New Roman"/>
              </a:rPr>
              <a:t> Malaysia </a:t>
            </a:r>
            <a:r>
              <a:rPr lang="en-US" sz="1600" b="1" dirty="0" err="1" smtClean="0">
                <a:solidFill>
                  <a:srgbClr val="FF00FF"/>
                </a:solidFill>
                <a:latin typeface="Times New Roman"/>
              </a:rPr>
              <a:t>Pulau</a:t>
            </a:r>
            <a:r>
              <a:rPr lang="en-US" sz="1600" b="1" dirty="0" smtClean="0">
                <a:solidFill>
                  <a:srgbClr val="FF00FF"/>
                </a:solidFill>
                <a:latin typeface="Times New Roman"/>
              </a:rPr>
              <a:t> </a:t>
            </a:r>
            <a:r>
              <a:rPr lang="en-US" sz="1600" b="1" dirty="0" err="1" smtClean="0">
                <a:solidFill>
                  <a:srgbClr val="FF00FF"/>
                </a:solidFill>
                <a:latin typeface="Times New Roman"/>
              </a:rPr>
              <a:t>Pianang</a:t>
            </a:r>
            <a:r>
              <a:rPr lang="en-US" sz="1600" b="1" dirty="0" smtClean="0">
                <a:solidFill>
                  <a:srgbClr val="FF00FF"/>
                </a:solidFill>
                <a:latin typeface="Times New Roman"/>
              </a:rPr>
              <a:t>.</a:t>
            </a:r>
            <a:endParaRPr lang="en-US" sz="1600" b="1" dirty="0">
              <a:solidFill>
                <a:srgbClr val="FF00FF"/>
              </a:solidFill>
            </a:endParaRPr>
          </a:p>
        </p:txBody>
      </p:sp>
    </p:spTree>
    <p:extLst>
      <p:ext uri="{BB962C8B-B14F-4D97-AF65-F5344CB8AC3E}">
        <p14:creationId xmlns:p14="http://schemas.microsoft.com/office/powerpoint/2010/main" val="3842640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92500" lnSpcReduction="10000"/>
          </a:bodyPr>
          <a:lstStyle/>
          <a:p>
            <a:pPr marL="0" marR="0" indent="0" algn="just">
              <a:spcBef>
                <a:spcPts val="0"/>
              </a:spcBef>
              <a:spcAft>
                <a:spcPts val="1000"/>
              </a:spcAft>
              <a:buNone/>
            </a:pPr>
            <a:r>
              <a:rPr lang="en-US" sz="2600" u="none" strike="noStrike" dirty="0" smtClean="0">
                <a:solidFill>
                  <a:srgbClr val="0000FF"/>
                </a:solidFill>
                <a:effectLst/>
                <a:latin typeface="Times New Roman"/>
                <a:ea typeface="Times New Roman"/>
                <a:cs typeface="Arial"/>
                <a:hlinkClick r:id="rId2"/>
              </a:rPr>
              <a:t>Jeffrey D. Sachs</a:t>
            </a:r>
            <a:r>
              <a:rPr lang="en-US" sz="2600" dirty="0" smtClean="0">
                <a:effectLst/>
                <a:latin typeface="Times New Roman"/>
                <a:ea typeface="Times New Roman"/>
                <a:cs typeface="Arial"/>
              </a:rPr>
              <a:t>, the director of the Earth Institute at Columbia University and author of </a:t>
            </a:r>
            <a:r>
              <a:rPr lang="en-US" sz="2600" i="1" dirty="0" smtClean="0">
                <a:effectLst/>
                <a:latin typeface="Times New Roman"/>
                <a:ea typeface="Times New Roman"/>
                <a:cs typeface="Arial"/>
              </a:rPr>
              <a:t>The Price of </a:t>
            </a:r>
            <a:r>
              <a:rPr lang="en-US" sz="2600" i="1" dirty="0" err="1" smtClean="0">
                <a:effectLst/>
                <a:latin typeface="Times New Roman"/>
                <a:ea typeface="Times New Roman"/>
                <a:cs typeface="Arial"/>
              </a:rPr>
              <a:t>Civilisation</a:t>
            </a:r>
            <a:r>
              <a:rPr lang="en-US" sz="2600" i="1" dirty="0" smtClean="0">
                <a:effectLst/>
                <a:latin typeface="Times New Roman"/>
                <a:ea typeface="Times New Roman"/>
                <a:cs typeface="Arial"/>
              </a:rPr>
              <a:t> </a:t>
            </a:r>
            <a:r>
              <a:rPr lang="en-US" sz="2600" dirty="0" smtClean="0">
                <a:effectLst/>
                <a:latin typeface="Times New Roman"/>
                <a:ea typeface="Times New Roman"/>
                <a:cs typeface="Arial"/>
              </a:rPr>
              <a:t>(2012), and one the leading international economic thinkers, says in 2010:</a:t>
            </a:r>
          </a:p>
          <a:p>
            <a:pPr marL="0" marR="0" indent="0" algn="just">
              <a:spcBef>
                <a:spcPts val="0"/>
              </a:spcBef>
              <a:spcAft>
                <a:spcPts val="1000"/>
              </a:spcAft>
              <a:buNone/>
            </a:pPr>
            <a:endParaRPr lang="en-US" sz="2600" dirty="0">
              <a:ea typeface="Calibri"/>
              <a:cs typeface="Arial"/>
            </a:endParaRPr>
          </a:p>
          <a:p>
            <a:pPr marL="182880" marR="0" indent="0" algn="ctr">
              <a:lnSpc>
                <a:spcPct val="115000"/>
              </a:lnSpc>
              <a:spcBef>
                <a:spcPts val="0"/>
              </a:spcBef>
              <a:spcAft>
                <a:spcPts val="1000"/>
              </a:spcAft>
              <a:buNone/>
            </a:pPr>
            <a:r>
              <a:rPr lang="en-US" sz="2800" b="1" dirty="0" smtClean="0">
                <a:solidFill>
                  <a:schemeClr val="tx1"/>
                </a:solidFill>
                <a:effectLst/>
                <a:latin typeface="Times New Roman"/>
                <a:ea typeface="Calibri"/>
                <a:cs typeface="Arial"/>
              </a:rPr>
              <a:t>“AMERICA TODAY PRESENTS THE PARADOX OF A RICH COUNTRY FALLING APART BECAUSE OF THE COLLAPSE OF ITS CORE VALUES…. YET THE COUNTRY IS IN THE THROES OF AN UGLY MORAL CRISIS….” </a:t>
            </a:r>
          </a:p>
          <a:p>
            <a:pPr marL="457200" marR="0" algn="just">
              <a:lnSpc>
                <a:spcPct val="115000"/>
              </a:lnSpc>
              <a:spcBef>
                <a:spcPts val="0"/>
              </a:spcBef>
              <a:spcAft>
                <a:spcPts val="1000"/>
              </a:spcAft>
            </a:pPr>
            <a:endParaRPr lang="en-US" sz="2600" dirty="0">
              <a:latin typeface="Times New Roman"/>
              <a:ea typeface="Times New Roman"/>
              <a:cs typeface="Arial"/>
            </a:endParaRPr>
          </a:p>
          <a:p>
            <a:pPr marL="182880" marR="0" indent="0" algn="r">
              <a:lnSpc>
                <a:spcPct val="115000"/>
              </a:lnSpc>
              <a:spcBef>
                <a:spcPts val="0"/>
              </a:spcBef>
              <a:spcAft>
                <a:spcPts val="1000"/>
              </a:spcAft>
              <a:buNone/>
            </a:pPr>
            <a:r>
              <a:rPr lang="en-US" sz="2000" dirty="0" smtClean="0">
                <a:effectLst/>
                <a:latin typeface="Times New Roman"/>
                <a:ea typeface="Times New Roman"/>
                <a:cs typeface="Arial"/>
              </a:rPr>
              <a:t>(Retrieved October 4, 2013, from </a:t>
            </a:r>
            <a:r>
              <a:rPr lang="en-US" sz="2000" u="none" strike="noStrike" dirty="0" smtClean="0">
                <a:solidFill>
                  <a:srgbClr val="0000FF"/>
                </a:solidFill>
                <a:effectLst/>
                <a:latin typeface="Times New Roman"/>
                <a:ea typeface="Times New Roman"/>
                <a:cs typeface="Arial"/>
                <a:hlinkClick r:id="rId3"/>
              </a:rPr>
              <a:t>www.theguardian.com/</a:t>
            </a:r>
            <a:r>
              <a:rPr lang="en-US" sz="2000" dirty="0" smtClean="0">
                <a:effectLst/>
                <a:latin typeface="Times New Roman"/>
                <a:ea typeface="Times New Roman"/>
                <a:cs typeface="Arial"/>
              </a:rPr>
              <a:t>).</a:t>
            </a:r>
            <a:endParaRPr lang="en-US" sz="2000" dirty="0">
              <a:ea typeface="Calibri"/>
              <a:cs typeface="Arial"/>
            </a:endParaRPr>
          </a:p>
          <a:p>
            <a:endParaRPr lang="en-US" dirty="0"/>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833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a:bodyPr>
          <a:lstStyle/>
          <a:p>
            <a:pPr marL="114300" marR="0" indent="0" algn="just">
              <a:lnSpc>
                <a:spcPct val="115000"/>
              </a:lnSpc>
              <a:spcBef>
                <a:spcPts val="0"/>
              </a:spcBef>
              <a:spcAft>
                <a:spcPts val="1000"/>
              </a:spcAft>
              <a:buNone/>
            </a:pPr>
            <a:r>
              <a:rPr lang="en-US" b="1" dirty="0" smtClean="0">
                <a:effectLst/>
                <a:latin typeface="Times New Roman"/>
                <a:ea typeface="Calibri"/>
                <a:cs typeface="Arial"/>
              </a:rPr>
              <a:t>“HUMAN CIVILIZATION IS CURRENTLY THREATENED BY THE MOST DIRE CRISIS IN MODERN HISTORY: AN ONGOING DISINTEGRATION OF THE WORLD ECONOMIC SYSTEM, LEADING INTO A THREATENED THERMONUCLEAR CONFRONTATION, AND DEEPENED BY CULTURAL DEGENERATION. A SHIFT TO A NEW PARADIGM IS THE ONLY WAY FORWARD. THIS PARADIGM SHIFT MUST ADDRESS THE AXIOMS UNDERLYING TODAY’S CATASTROPHIC POLICIES, AND MUST BE AS FUNDAMENTAL AS THAT AXIOMATIC SHIFT WHICH MOVED EUROPEAN CIVILIZATION OUT OF THE MIDDLE AGES INTO MODERN TIMES.” </a:t>
            </a:r>
          </a:p>
          <a:p>
            <a:pPr marL="114300" marR="0" indent="0" algn="r">
              <a:lnSpc>
                <a:spcPct val="115000"/>
              </a:lnSpc>
              <a:spcBef>
                <a:spcPts val="0"/>
              </a:spcBef>
              <a:spcAft>
                <a:spcPts val="1000"/>
              </a:spcAft>
              <a:buNone/>
            </a:pPr>
            <a:r>
              <a:rPr lang="en-US" sz="2000" dirty="0" smtClean="0">
                <a:effectLst/>
                <a:latin typeface="Times New Roman"/>
                <a:ea typeface="Calibri"/>
                <a:cs typeface="Arial"/>
              </a:rPr>
              <a:t>(Retrieved August 14 2013 from http:// dianesare.com) </a:t>
            </a:r>
            <a:endParaRPr lang="en-US" sz="2000" dirty="0">
              <a:ea typeface="Calibri"/>
              <a:cs typeface="Arial"/>
            </a:endParaRPr>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90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323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20000"/>
          </a:bodyPr>
          <a:lstStyle/>
          <a:p>
            <a:pPr marL="182880" marR="0" indent="0" algn="just">
              <a:lnSpc>
                <a:spcPct val="115000"/>
              </a:lnSpc>
              <a:spcBef>
                <a:spcPts val="0"/>
              </a:spcBef>
              <a:spcAft>
                <a:spcPts val="1000"/>
              </a:spcAft>
              <a:buNone/>
            </a:pPr>
            <a:r>
              <a:rPr lang="en-US" sz="2800" b="1" dirty="0" smtClean="0">
                <a:effectLst/>
                <a:latin typeface="Times New Roman"/>
                <a:ea typeface="Calibri"/>
                <a:cs typeface="Arial"/>
              </a:rPr>
              <a:t>“TODAY, CIVILIZATION STANDS ON THE THRESHOLD OF A SERIES OF GLOBAL CRISES – ANTHROPOLOGICAL, ECONOMIC, POLITICAL, ECOLOGICAL AND GENETIC. FOR THE FIRST TIME IN HISTORY, THESE ARE CRISES OF A PLANETARY SCALE, THREATENING THE ENVIRONMENT WHERE HUMAN BEINGS LIVE, AND THEIR EXISTENCE AS A SPECIES. THE CURRENT MODEL FOR THE DEVELOPMENT OF SOCIETY HAS CEASED TO PROVIDE AN ADEQUATE RESPONSE TO THE CHALLENGES OF THE TIMES.” </a:t>
            </a:r>
          </a:p>
          <a:p>
            <a:pPr marL="182880" marR="0" indent="0" algn="r">
              <a:lnSpc>
                <a:spcPct val="115000"/>
              </a:lnSpc>
              <a:spcBef>
                <a:spcPts val="0"/>
              </a:spcBef>
              <a:spcAft>
                <a:spcPts val="1000"/>
              </a:spcAft>
              <a:buNone/>
            </a:pPr>
            <a:r>
              <a:rPr lang="en-US" sz="1800" dirty="0" smtClean="0">
                <a:effectLst/>
                <a:latin typeface="Times New Roman"/>
                <a:ea typeface="Calibri"/>
                <a:cs typeface="Arial"/>
              </a:rPr>
              <a:t>(Retrieved November 29, 2012, from </a:t>
            </a:r>
            <a:r>
              <a:rPr lang="en-US" sz="1800" u="none" strike="noStrike" dirty="0" smtClean="0">
                <a:solidFill>
                  <a:srgbClr val="0000FF"/>
                </a:solidFill>
                <a:effectLst/>
                <a:latin typeface="Times New Roman"/>
                <a:ea typeface="Calibri"/>
                <a:cs typeface="Arial"/>
                <a:hlinkClick r:id="rId2"/>
              </a:rPr>
              <a:t>http://2045.com/articles/330869.html. </a:t>
            </a:r>
            <a:r>
              <a:rPr lang="en-US" sz="1800" dirty="0" smtClean="0">
                <a:effectLst/>
                <a:latin typeface="Times New Roman"/>
                <a:ea typeface="Calibri"/>
                <a:cs typeface="Arial"/>
              </a:rPr>
              <a:t>)</a:t>
            </a:r>
            <a:endParaRPr lang="en-US" sz="1800" dirty="0">
              <a:ea typeface="Calibri"/>
              <a:cs typeface="Arial"/>
            </a:endParaRPr>
          </a:p>
          <a:p>
            <a:endParaRPr lang="en-US"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5872884"/>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852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indent="-274320" algn="ctr">
              <a:lnSpc>
                <a:spcPct val="150000"/>
              </a:lnSpc>
              <a:spcBef>
                <a:spcPts val="0"/>
              </a:spcBef>
              <a:spcAft>
                <a:spcPts val="1000"/>
              </a:spcAft>
            </a:pPr>
            <a:r>
              <a:rPr lang="en-US" sz="2700" b="1" dirty="0" smtClean="0">
                <a:solidFill>
                  <a:srgbClr val="000000"/>
                </a:solidFill>
                <a:latin typeface="Times New Roman"/>
                <a:ea typeface="Calibri"/>
                <a:cs typeface="Arial"/>
              </a:rPr>
              <a:t>MAJOR SCANDALS OF OUR TIME</a:t>
            </a:r>
            <a:r>
              <a:rPr lang="en-US" sz="1100" dirty="0">
                <a:solidFill>
                  <a:srgbClr val="3E3D2D"/>
                </a:solidFill>
                <a:latin typeface="Calibri"/>
                <a:ea typeface="Calibri"/>
                <a:cs typeface="Arial"/>
              </a:rPr>
              <a:t/>
            </a:r>
            <a:br>
              <a:rPr lang="en-US" sz="1100" dirty="0">
                <a:solidFill>
                  <a:srgbClr val="3E3D2D"/>
                </a:solidFill>
                <a:latin typeface="Calibri"/>
                <a:ea typeface="Calibri"/>
                <a:cs typeface="Arial"/>
              </a:rPr>
            </a:br>
            <a:endParaRPr lang="en-US" dirty="0"/>
          </a:p>
        </p:txBody>
      </p:sp>
      <p:sp>
        <p:nvSpPr>
          <p:cNvPr id="3" name="Content Placeholder 2"/>
          <p:cNvSpPr>
            <a:spLocks noGrp="1"/>
          </p:cNvSpPr>
          <p:nvPr>
            <p:ph idx="1"/>
          </p:nvPr>
        </p:nvSpPr>
        <p:spPr>
          <a:xfrm>
            <a:off x="609600" y="1676400"/>
            <a:ext cx="7848600" cy="4572000"/>
          </a:xfrm>
        </p:spPr>
        <p:txBody>
          <a:bodyPr>
            <a:normAutofit fontScale="92500" lnSpcReduction="10000"/>
          </a:bodyPr>
          <a:lstStyle/>
          <a:p>
            <a:pPr marL="0" marR="0" algn="just">
              <a:lnSpc>
                <a:spcPct val="150000"/>
              </a:lnSpc>
              <a:spcBef>
                <a:spcPts val="0"/>
              </a:spcBef>
              <a:spcAft>
                <a:spcPts val="0"/>
              </a:spcAft>
            </a:pPr>
            <a:r>
              <a:rPr lang="en-US" dirty="0" smtClean="0">
                <a:solidFill>
                  <a:srgbClr val="000000"/>
                </a:solidFill>
                <a:latin typeface="Times New Roman"/>
                <a:ea typeface="Times New Roman"/>
                <a:cs typeface="Arial"/>
              </a:rPr>
              <a:t>One </a:t>
            </a:r>
            <a:r>
              <a:rPr lang="en-US" dirty="0">
                <a:solidFill>
                  <a:srgbClr val="000000"/>
                </a:solidFill>
                <a:latin typeface="Times New Roman"/>
                <a:ea typeface="Times New Roman"/>
                <a:cs typeface="Arial"/>
              </a:rPr>
              <a:t>of the major crises of contemporary civilization is unethical and corrupt leadership in politics, business, banking and government bureaucracy.  The list of scandals as a consequence of unethical and corrupt practices in high places is indeed shocking. (See  List of federal political scandals involving bribery, sexual misconduct, nepotism, cronyism, money politics, electoral fraud, </a:t>
            </a:r>
            <a:r>
              <a:rPr lang="en-US" dirty="0" err="1">
                <a:solidFill>
                  <a:srgbClr val="000000"/>
                </a:solidFill>
                <a:latin typeface="Times New Roman"/>
                <a:ea typeface="Times New Roman"/>
                <a:cs typeface="Arial"/>
              </a:rPr>
              <a:t>kleptocracy</a:t>
            </a:r>
            <a:r>
              <a:rPr lang="en-US" dirty="0">
                <a:solidFill>
                  <a:srgbClr val="000000"/>
                </a:solidFill>
                <a:latin typeface="Times New Roman"/>
                <a:ea typeface="Times New Roman"/>
                <a:cs typeface="Arial"/>
              </a:rPr>
              <a:t> in the United States.</a:t>
            </a:r>
            <a:r>
              <a:rPr lang="en-US" dirty="0">
                <a:solidFill>
                  <a:srgbClr val="000000"/>
                </a:solidFill>
                <a:latin typeface="Times New Roman"/>
                <a:ea typeface="Calibri"/>
                <a:cs typeface="Arial"/>
              </a:rPr>
              <a:t> </a:t>
            </a:r>
            <a:r>
              <a:rPr lang="en-US" dirty="0">
                <a:solidFill>
                  <a:srgbClr val="000000"/>
                </a:solidFill>
                <a:latin typeface="Times New Roman"/>
                <a:ea typeface="Times New Roman"/>
                <a:cs typeface="Arial"/>
              </a:rPr>
              <a:t>Watergate, by the way,  was one of the biggest political scandals in U.S. history. (Wikipedia. Accessed 10 November 2012). </a:t>
            </a:r>
            <a:endParaRPr lang="en-US" sz="1600" dirty="0">
              <a:latin typeface="Calibri"/>
              <a:ea typeface="Calibri"/>
              <a:cs typeface="Arial"/>
            </a:endParaRPr>
          </a:p>
          <a:p>
            <a:endParaRPr lang="en-US" dirty="0"/>
          </a:p>
        </p:txBody>
      </p:sp>
    </p:spTree>
    <p:extLst>
      <p:ext uri="{BB962C8B-B14F-4D97-AF65-F5344CB8AC3E}">
        <p14:creationId xmlns:p14="http://schemas.microsoft.com/office/powerpoint/2010/main" val="2986998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just">
              <a:lnSpc>
                <a:spcPct val="150000"/>
              </a:lnSpc>
              <a:spcBef>
                <a:spcPts val="0"/>
              </a:spcBef>
              <a:spcAft>
                <a:spcPts val="1000"/>
              </a:spcAft>
            </a:pPr>
            <a:r>
              <a:rPr lang="en-US" sz="3100" b="1" dirty="0" smtClean="0">
                <a:solidFill>
                  <a:srgbClr val="000000"/>
                </a:solidFill>
                <a:latin typeface="Times New Roman"/>
                <a:ea typeface="Times New Roman"/>
                <a:cs typeface="Arial"/>
              </a:rPr>
              <a:t>CORPORATE ACCOUNTING SCANDALS</a:t>
            </a:r>
            <a:r>
              <a:rPr lang="en-US" sz="2400" dirty="0">
                <a:latin typeface="Calibri"/>
                <a:ea typeface="Calibri"/>
                <a:cs typeface="Arial"/>
              </a:rPr>
              <a:t/>
            </a:r>
            <a:br>
              <a:rPr lang="en-US" sz="2400" dirty="0">
                <a:latin typeface="Calibri"/>
                <a:ea typeface="Calibri"/>
                <a:cs typeface="Arial"/>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2521880"/>
              </p:ext>
            </p:extLst>
          </p:nvPr>
        </p:nvGraphicFramePr>
        <p:xfrm>
          <a:off x="761999" y="1752599"/>
          <a:ext cx="7772400" cy="5047488"/>
        </p:xfrm>
        <a:graphic>
          <a:graphicData uri="http://schemas.openxmlformats.org/drawingml/2006/table">
            <a:tbl>
              <a:tblPr firstRow="1" firstCol="1" bandRow="1"/>
              <a:tblGrid>
                <a:gridCol w="1815879"/>
                <a:gridCol w="755118"/>
                <a:gridCol w="2465467"/>
                <a:gridCol w="1323411"/>
                <a:gridCol w="1412525"/>
              </a:tblGrid>
              <a:tr h="212154">
                <a:tc>
                  <a:txBody>
                    <a:bodyPr/>
                    <a:lstStyle/>
                    <a:p>
                      <a:pPr marL="0" marR="0" algn="just">
                        <a:lnSpc>
                          <a:spcPct val="115000"/>
                        </a:lnSpc>
                        <a:spcBef>
                          <a:spcPts val="0"/>
                        </a:spcBef>
                        <a:spcAft>
                          <a:spcPts val="0"/>
                        </a:spcAft>
                      </a:pPr>
                      <a:r>
                        <a:rPr lang="en-US" sz="1600" b="1" dirty="0">
                          <a:solidFill>
                            <a:srgbClr val="000000"/>
                          </a:solidFill>
                          <a:effectLst/>
                          <a:latin typeface="Times New Roman"/>
                          <a:ea typeface="Times New Roman"/>
                          <a:cs typeface="Arial"/>
                        </a:rPr>
                        <a:t>Company</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Year</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Audit Firm</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Country</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Notes</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438671">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2" tooltip="Lockheed Corporation"/>
                        </a:rPr>
                        <a:t>Lockheed Corporation</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1976</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212154">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3" tooltip="Nugan Hand Bank"/>
                        </a:rPr>
                        <a:t>Nugan Hand Bank</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1980</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endParaRPr lang="en-US" sz="160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Australia</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endParaRPr lang="en-US" sz="160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665188">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4" tooltip="ZZZZ Best"/>
                        </a:rPr>
                        <a:t>ZZZZ Best</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1986</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dirty="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5" tooltip="Ponzi scheme"/>
                        </a:rPr>
                        <a:t>Ponzi scheme</a:t>
                      </a:r>
                      <a:r>
                        <a:rPr lang="en-US" sz="1600">
                          <a:solidFill>
                            <a:srgbClr val="000000"/>
                          </a:solidFill>
                          <a:effectLst/>
                          <a:latin typeface="Times New Roman"/>
                          <a:ea typeface="Times New Roman"/>
                          <a:cs typeface="Arial"/>
                        </a:rPr>
                        <a:t> run by </a:t>
                      </a:r>
                      <a:r>
                        <a:rPr lang="en-US" sz="1600" u="none" strike="noStrike">
                          <a:solidFill>
                            <a:srgbClr val="000000"/>
                          </a:solidFill>
                          <a:effectLst/>
                          <a:latin typeface="Times New Roman"/>
                          <a:ea typeface="Times New Roman"/>
                          <a:cs typeface="Arial"/>
                          <a:hlinkClick r:id="rId6" tooltip="Barry Minkow"/>
                        </a:rPr>
                        <a:t>Barry Minkow</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1118221">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Barlow Clowes</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1988</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endParaRPr lang="en-US" sz="1600" dirty="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United Kingdom</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Gilts management service. £110 million missing</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212154">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7" tooltip="MiniScribe"/>
                        </a:rPr>
                        <a:t>MiniScribe</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1989</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dirty="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438671">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8" tooltip="Polly Peck"/>
                        </a:rPr>
                        <a:t>Polly Peck</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1990</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endParaRPr lang="en-US" sz="160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Kingdom</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endParaRPr lang="en-US" sz="1600" dirty="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665188">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9" tooltip="Bank of Credit and Commerce International"/>
                        </a:rPr>
                        <a:t>Bank of Credit and Commerce International</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1991</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United Kingdom</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dirty="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bl>
          </a:graphicData>
        </a:graphic>
      </p:graphicFrame>
    </p:spTree>
    <p:extLst>
      <p:ext uri="{BB962C8B-B14F-4D97-AF65-F5344CB8AC3E}">
        <p14:creationId xmlns:p14="http://schemas.microsoft.com/office/powerpoint/2010/main" val="4066673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09236415"/>
              </p:ext>
            </p:extLst>
          </p:nvPr>
        </p:nvGraphicFramePr>
        <p:xfrm>
          <a:off x="609600" y="1143001"/>
          <a:ext cx="7848600" cy="5117005"/>
        </p:xfrm>
        <a:graphic>
          <a:graphicData uri="http://schemas.openxmlformats.org/drawingml/2006/table">
            <a:tbl>
              <a:tblPr firstRow="1" firstCol="1" bandRow="1"/>
              <a:tblGrid>
                <a:gridCol w="1950477"/>
                <a:gridCol w="747713"/>
                <a:gridCol w="2441298"/>
                <a:gridCol w="1310435"/>
                <a:gridCol w="1398677"/>
              </a:tblGrid>
              <a:tr h="1219199">
                <a:tc>
                  <a:txBody>
                    <a:bodyPr/>
                    <a:lstStyle/>
                    <a:p>
                      <a:pPr marL="0" marR="0" algn="just">
                        <a:lnSpc>
                          <a:spcPct val="115000"/>
                        </a:lnSpc>
                        <a:spcBef>
                          <a:spcPts val="0"/>
                        </a:spcBef>
                        <a:spcAft>
                          <a:spcPts val="0"/>
                        </a:spcAft>
                      </a:pPr>
                      <a:r>
                        <a:rPr lang="en-US" sz="1600" b="0" u="none" strike="noStrike" dirty="0">
                          <a:solidFill>
                            <a:srgbClr val="000000"/>
                          </a:solidFill>
                          <a:effectLst/>
                          <a:latin typeface="Times New Roman"/>
                          <a:ea typeface="Times New Roman"/>
                          <a:cs typeface="Arial"/>
                          <a:hlinkClick r:id="rId2" tooltip="Phar-Mor"/>
                        </a:rPr>
                        <a:t>Phar-Mor</a:t>
                      </a:r>
                      <a:endParaRPr lang="en-US" sz="1600" dirty="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dirty="0">
                          <a:solidFill>
                            <a:srgbClr val="000000"/>
                          </a:solidFill>
                          <a:effectLst/>
                          <a:latin typeface="Times New Roman"/>
                          <a:ea typeface="Times New Roman"/>
                          <a:cs typeface="Arial"/>
                        </a:rPr>
                        <a:t>1992</a:t>
                      </a:r>
                      <a:endParaRPr lang="en-US" sz="1600" dirty="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dirty="0">
                          <a:solidFill>
                            <a:srgbClr val="000000"/>
                          </a:solidFill>
                          <a:effectLst/>
                          <a:latin typeface="Times New Roman"/>
                          <a:ea typeface="Times New Roman"/>
                          <a:cs typeface="Arial"/>
                        </a:rPr>
                        <a:t>Coopers &amp; Lybrand</a:t>
                      </a:r>
                      <a:endParaRPr lang="en-US" sz="1600" dirty="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mail fraud, wire fraud, bank fraud, and transportation of funds obtained by theft or fraud</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442104">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3" tooltip="Informix Corporation"/>
                        </a:rPr>
                        <a:t>Informix Corporation</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1996</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u="none" strike="noStrike" dirty="0">
                          <a:solidFill>
                            <a:srgbClr val="000000"/>
                          </a:solidFill>
                          <a:effectLst/>
                          <a:latin typeface="Times New Roman"/>
                          <a:ea typeface="Times New Roman"/>
                          <a:cs typeface="Arial"/>
                          <a:hlinkClick r:id="rId4" tooltip="Ernst &amp; Young"/>
                        </a:rPr>
                        <a:t>Ernst &amp; Young</a:t>
                      </a:r>
                      <a:r>
                        <a:rPr lang="en-US" sz="1600" u="none" strike="noStrike" baseline="30000" dirty="0">
                          <a:solidFill>
                            <a:srgbClr val="000000"/>
                          </a:solidFill>
                          <a:effectLst/>
                          <a:latin typeface="Times New Roman"/>
                          <a:ea typeface="Times New Roman"/>
                          <a:cs typeface="Arial"/>
                          <a:hlinkClick r:id="rId5"/>
                        </a:rPr>
                        <a:t>[10]</a:t>
                      </a:r>
                      <a:endParaRPr lang="en-US" sz="1600" dirty="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United States</a:t>
                      </a:r>
                      <a:endParaRPr lang="en-US" sz="1600" dirty="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a:effectLst/>
                        <a:latin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442104">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6" tooltip="Sybase"/>
                        </a:rPr>
                        <a:t>Sybase</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1997</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Ernst &amp; Young</a:t>
                      </a:r>
                      <a:r>
                        <a:rPr lang="en-US" sz="1600" u="none" strike="noStrike" baseline="30000">
                          <a:solidFill>
                            <a:srgbClr val="000000"/>
                          </a:solidFill>
                          <a:effectLst/>
                          <a:latin typeface="Times New Roman"/>
                          <a:ea typeface="Times New Roman"/>
                          <a:cs typeface="Arial"/>
                          <a:hlinkClick r:id="rId7"/>
                        </a:rPr>
                        <a:t>[14]</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endParaRPr lang="en-US" sz="1600" dirty="0">
                        <a:effectLst/>
                        <a:latin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442104">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8" tooltip="Cendant"/>
                        </a:rPr>
                        <a:t>Cendant</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1998</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Ernst &amp; Young</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dirty="0">
                        <a:effectLst/>
                        <a:latin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663157">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9" tooltip="Waste Management, Inc."/>
                        </a:rPr>
                        <a:t>Waste Management, Inc.</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1999</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10" tooltip="Arthur Andersen"/>
                        </a:rPr>
                        <a:t>Arthur Andersen</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Financial </a:t>
                      </a:r>
                      <a:r>
                        <a:rPr lang="en-US" sz="1600" dirty="0" err="1">
                          <a:solidFill>
                            <a:srgbClr val="000000"/>
                          </a:solidFill>
                          <a:effectLst/>
                          <a:latin typeface="Times New Roman"/>
                          <a:ea typeface="Times New Roman"/>
                          <a:cs typeface="Arial"/>
                        </a:rPr>
                        <a:t>mistatements</a:t>
                      </a:r>
                      <a:endParaRPr lang="en-US" sz="1600" dirty="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442104">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11" tooltip="MicroStrategy"/>
                        </a:rPr>
                        <a:t>MicroStrategy</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2000</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12" tooltip="PricewaterhouseCoopers"/>
                        </a:rPr>
                        <a:t>PricewaterhouseCoopers</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u="none" strike="noStrike" dirty="0">
                          <a:solidFill>
                            <a:srgbClr val="000000"/>
                          </a:solidFill>
                          <a:effectLst/>
                          <a:latin typeface="Times New Roman"/>
                          <a:ea typeface="Times New Roman"/>
                          <a:cs typeface="Arial"/>
                          <a:hlinkClick r:id="rId13" tooltip="Michael Saylor"/>
                        </a:rPr>
                        <a:t>Michael Saylor</a:t>
                      </a:r>
                      <a:endParaRPr lang="en-US" sz="1600" dirty="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442104">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14" tooltip="Unify Corporation"/>
                        </a:rPr>
                        <a:t>Unify Corporation</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2000</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Deloitte &amp; Touche</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endParaRPr lang="en-US" sz="1600" dirty="0">
                        <a:effectLst/>
                        <a:latin typeface="Calibri"/>
                        <a:cs typeface="Arial"/>
                      </a:endParaRPr>
                    </a:p>
                  </a:txBody>
                  <a:tcPr marL="46695" marR="4669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16503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994739"/>
              </p:ext>
            </p:extLst>
          </p:nvPr>
        </p:nvGraphicFramePr>
        <p:xfrm>
          <a:off x="761999" y="1066796"/>
          <a:ext cx="7746243" cy="5315184"/>
        </p:xfrm>
        <a:graphic>
          <a:graphicData uri="http://schemas.openxmlformats.org/drawingml/2006/table">
            <a:tbl>
              <a:tblPr firstRow="1" firstCol="1" bandRow="1"/>
              <a:tblGrid>
                <a:gridCol w="1809769"/>
                <a:gridCol w="752577"/>
                <a:gridCol w="2457170"/>
                <a:gridCol w="1318957"/>
                <a:gridCol w="1407770"/>
              </a:tblGrid>
              <a:tr h="371062">
                <a:tc>
                  <a:txBody>
                    <a:bodyPr/>
                    <a:lstStyle/>
                    <a:p>
                      <a:pPr marL="0" marR="0" algn="just">
                        <a:lnSpc>
                          <a:spcPct val="115000"/>
                        </a:lnSpc>
                        <a:spcBef>
                          <a:spcPts val="0"/>
                        </a:spcBef>
                        <a:spcAft>
                          <a:spcPts val="0"/>
                        </a:spcAft>
                      </a:pPr>
                      <a:r>
                        <a:rPr lang="en-US" sz="1600" b="0" u="none" strike="noStrike" dirty="0">
                          <a:solidFill>
                            <a:srgbClr val="000000"/>
                          </a:solidFill>
                          <a:effectLst/>
                          <a:latin typeface="Times New Roman"/>
                          <a:ea typeface="Times New Roman"/>
                          <a:cs typeface="Arial"/>
                          <a:hlinkClick r:id="rId2" tooltip="CA, Inc."/>
                        </a:rPr>
                        <a:t>Computer Associates</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2000</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u="none" strike="noStrike">
                          <a:solidFill>
                            <a:srgbClr val="000000"/>
                          </a:solidFill>
                          <a:effectLst/>
                          <a:latin typeface="Times New Roman"/>
                          <a:ea typeface="Times New Roman"/>
                          <a:cs typeface="Arial"/>
                          <a:hlinkClick r:id="rId3" tooltip="KPMG"/>
                        </a:rPr>
                        <a:t>KPMG</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u="none" strike="noStrike">
                          <a:solidFill>
                            <a:srgbClr val="000000"/>
                          </a:solidFill>
                          <a:effectLst/>
                          <a:latin typeface="Times New Roman"/>
                          <a:ea typeface="Times New Roman"/>
                          <a:cs typeface="Arial"/>
                          <a:hlinkClick r:id="rId4" tooltip="Sanjay Kumar"/>
                        </a:rPr>
                        <a:t>Sanjay Kumar</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1298713">
                <a:tc>
                  <a:txBody>
                    <a:bodyPr/>
                    <a:lstStyle/>
                    <a:p>
                      <a:pPr marL="0" marR="0" algn="just">
                        <a:lnSpc>
                          <a:spcPct val="115000"/>
                        </a:lnSpc>
                        <a:spcBef>
                          <a:spcPts val="0"/>
                        </a:spcBef>
                        <a:spcAft>
                          <a:spcPts val="0"/>
                        </a:spcAft>
                      </a:pPr>
                      <a:r>
                        <a:rPr lang="en-US" sz="1600" b="0" u="none" strike="noStrike" dirty="0">
                          <a:solidFill>
                            <a:srgbClr val="000000"/>
                          </a:solidFill>
                          <a:effectLst/>
                          <a:latin typeface="Times New Roman"/>
                          <a:ea typeface="Times New Roman"/>
                          <a:cs typeface="Arial"/>
                          <a:hlinkClick r:id="rId5" tooltip="Lernout &amp; Hauspie"/>
                        </a:rPr>
                        <a:t>Lernout &amp; Hauspie</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2000</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KPMG</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Belgium</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Fictitious transactions in Korea and improper accounting methodologies elsewhere</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556592">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6" tooltip="Xerox"/>
                        </a:rPr>
                        <a:t>Xerox</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2000</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KPMG</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Falsifying financial results</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18553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7" tooltip="One.Tel"/>
                        </a:rPr>
                        <a:t>One.Tel</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2001</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Ernst &amp; Young</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Australia</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a:effectLst/>
                        <a:latin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927652">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8" tooltip="Enron"/>
                        </a:rPr>
                        <a:t>Enron</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2001</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Arthur Andersen</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United States</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9" tooltip="Jeffrey Skilling"/>
                        </a:rPr>
                        <a:t>Jeffrey Skilling</a:t>
                      </a:r>
                      <a:r>
                        <a:rPr lang="en-US" sz="1600">
                          <a:solidFill>
                            <a:srgbClr val="000000"/>
                          </a:solidFill>
                          <a:effectLst/>
                          <a:latin typeface="Times New Roman"/>
                          <a:ea typeface="Times New Roman"/>
                          <a:cs typeface="Arial"/>
                        </a:rPr>
                        <a:t>, </a:t>
                      </a:r>
                      <a:r>
                        <a:rPr lang="en-US" sz="1600" u="none" strike="noStrike">
                          <a:solidFill>
                            <a:srgbClr val="000000"/>
                          </a:solidFill>
                          <a:effectLst/>
                          <a:latin typeface="Times New Roman"/>
                          <a:ea typeface="Times New Roman"/>
                          <a:cs typeface="Arial"/>
                          <a:hlinkClick r:id="rId10" tooltip="Kenneth Lay"/>
                        </a:rPr>
                        <a:t>Kenneth Lay</a:t>
                      </a:r>
                      <a:r>
                        <a:rPr lang="en-US" sz="1600">
                          <a:solidFill>
                            <a:srgbClr val="000000"/>
                          </a:solidFill>
                          <a:effectLst/>
                          <a:latin typeface="Times New Roman"/>
                          <a:ea typeface="Times New Roman"/>
                          <a:cs typeface="Arial"/>
                        </a:rPr>
                        <a:t>, </a:t>
                      </a:r>
                      <a:r>
                        <a:rPr lang="en-US" sz="1600" u="none" strike="noStrike">
                          <a:solidFill>
                            <a:srgbClr val="000000"/>
                          </a:solidFill>
                          <a:effectLst/>
                          <a:latin typeface="Times New Roman"/>
                          <a:ea typeface="Times New Roman"/>
                          <a:cs typeface="Arial"/>
                          <a:hlinkClick r:id="rId11" tooltip="Andrew Fastow"/>
                        </a:rPr>
                        <a:t>Andrew Fastow</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18553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12" tooltip="Swissair"/>
                        </a:rPr>
                        <a:t>Swissair</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2001</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13" tooltip="McKinsey &amp; Company"/>
                        </a:rPr>
                        <a:t>McKinsey &amp; Company</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Switzerland</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a:effectLst/>
                        <a:latin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371062">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14" tooltip="Adelphia Communications Corporation"/>
                        </a:rPr>
                        <a:t>Adelphia</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2002</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u="none" strike="noStrike" dirty="0">
                          <a:solidFill>
                            <a:srgbClr val="000000"/>
                          </a:solidFill>
                          <a:effectLst/>
                          <a:latin typeface="Times New Roman"/>
                          <a:ea typeface="Times New Roman"/>
                          <a:cs typeface="Arial"/>
                          <a:hlinkClick r:id="rId15" tooltip="Deloitte &amp; Touche"/>
                        </a:rPr>
                        <a:t>Deloitte &amp; </a:t>
                      </a:r>
                      <a:r>
                        <a:rPr lang="en-US" sz="1600" u="none" strike="noStrike" dirty="0" err="1">
                          <a:solidFill>
                            <a:srgbClr val="000000"/>
                          </a:solidFill>
                          <a:effectLst/>
                          <a:latin typeface="Times New Roman"/>
                          <a:ea typeface="Times New Roman"/>
                          <a:cs typeface="Arial"/>
                          <a:hlinkClick r:id="rId15" tooltip="Deloitte &amp; Touche"/>
                        </a:rPr>
                        <a:t>Touche</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16" tooltip="John Rigas"/>
                        </a:rPr>
                        <a:t>John Rigas</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371062">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17" tooltip="AOL"/>
                        </a:rPr>
                        <a:t>AOL</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2002</a:t>
                      </a:r>
                      <a:endParaRPr lang="en-US" sz="160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Ernst &amp; Young</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United States</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Inflated sales</a:t>
                      </a:r>
                      <a:endParaRPr lang="en-US" sz="1600" dirty="0">
                        <a:effectLst/>
                        <a:latin typeface="Calibri"/>
                        <a:ea typeface="Calibri"/>
                        <a:cs typeface="Arial"/>
                      </a:endParaRPr>
                    </a:p>
                  </a:txBody>
                  <a:tcPr marL="42635" marR="42635"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bl>
          </a:graphicData>
        </a:graphic>
      </p:graphicFrame>
    </p:spTree>
    <p:extLst>
      <p:ext uri="{BB962C8B-B14F-4D97-AF65-F5344CB8AC3E}">
        <p14:creationId xmlns:p14="http://schemas.microsoft.com/office/powerpoint/2010/main" val="804094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9095222"/>
              </p:ext>
            </p:extLst>
          </p:nvPr>
        </p:nvGraphicFramePr>
        <p:xfrm>
          <a:off x="609600" y="1066798"/>
          <a:ext cx="8001001" cy="5181600"/>
        </p:xfrm>
        <a:graphic>
          <a:graphicData uri="http://schemas.openxmlformats.org/drawingml/2006/table">
            <a:tbl>
              <a:tblPr firstRow="1" firstCol="1" bandRow="1"/>
              <a:tblGrid>
                <a:gridCol w="1927685"/>
                <a:gridCol w="769924"/>
                <a:gridCol w="2513812"/>
                <a:gridCol w="1349359"/>
                <a:gridCol w="1440221"/>
              </a:tblGrid>
              <a:tr h="609600">
                <a:tc>
                  <a:txBody>
                    <a:bodyPr/>
                    <a:lstStyle/>
                    <a:p>
                      <a:pPr marL="0" marR="0" algn="just">
                        <a:lnSpc>
                          <a:spcPct val="115000"/>
                        </a:lnSpc>
                        <a:spcBef>
                          <a:spcPts val="0"/>
                        </a:spcBef>
                        <a:spcAft>
                          <a:spcPts val="0"/>
                        </a:spcAft>
                      </a:pPr>
                      <a:r>
                        <a:rPr lang="en-US" sz="1600" b="0" u="none" strike="noStrike" dirty="0">
                          <a:solidFill>
                            <a:srgbClr val="000000"/>
                          </a:solidFill>
                          <a:effectLst/>
                          <a:latin typeface="Times New Roman"/>
                          <a:ea typeface="Times New Roman"/>
                          <a:cs typeface="Arial"/>
                          <a:hlinkClick r:id="rId2" tooltip="Bristol-Myers Squibb"/>
                        </a:rPr>
                        <a:t>Bristol-Myers Squibb</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2002</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u="none" strike="noStrike" dirty="0">
                          <a:solidFill>
                            <a:srgbClr val="000000"/>
                          </a:solidFill>
                          <a:effectLst/>
                          <a:latin typeface="Times New Roman"/>
                          <a:ea typeface="Times New Roman"/>
                          <a:cs typeface="Arial"/>
                          <a:hlinkClick r:id="rId3" tooltip="PricewaterhouseCoopers"/>
                        </a:rPr>
                        <a:t>PricewaterhouseCoopers</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Inflated revenues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60960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4" tooltip="CMS Energy"/>
                        </a:rPr>
                        <a:t>CMS Energy</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2002</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Arthur Andersen</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Round trip trades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60960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5" tooltip="Duke Energy"/>
                        </a:rPr>
                        <a:t>Duke Energy</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2002</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Deloitte &amp; </a:t>
                      </a:r>
                      <a:r>
                        <a:rPr lang="en-US" sz="1600" dirty="0" err="1">
                          <a:solidFill>
                            <a:srgbClr val="000000"/>
                          </a:solidFill>
                          <a:effectLst/>
                          <a:latin typeface="Times New Roman"/>
                          <a:ea typeface="Times New Roman"/>
                          <a:cs typeface="Arial"/>
                        </a:rPr>
                        <a:t>Touche</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Round trip trades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60960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6" tooltip="Dynegy"/>
                        </a:rPr>
                        <a:t>Dynegy</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2002</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Arthur Andersen</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Round trip trades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60960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7" tooltip="El Paso Corporation"/>
                        </a:rPr>
                        <a:t>El Paso Corporation</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2002</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Deloitte &amp; Touche</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Round trip trades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60960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8" tooltip="Freddie Mac"/>
                        </a:rPr>
                        <a:t>Freddie Mac</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2002</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3" tooltip="PricewaterhouseCoopers"/>
                        </a:rPr>
                        <a:t>PricewaterhouseCoopers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Understated earnings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152400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9" tooltip="Global Crossing"/>
                        </a:rPr>
                        <a:t>Global Crossing</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2002</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Arthur Andersen</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10" tooltip="Bermuda"/>
                        </a:rPr>
                        <a:t>Bermuda</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Network capacity swaps to inflate revenues</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1321683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0046675"/>
              </p:ext>
            </p:extLst>
          </p:nvPr>
        </p:nvGraphicFramePr>
        <p:xfrm>
          <a:off x="685801" y="914399"/>
          <a:ext cx="8000999" cy="5934904"/>
        </p:xfrm>
        <a:graphic>
          <a:graphicData uri="http://schemas.openxmlformats.org/drawingml/2006/table">
            <a:tbl>
              <a:tblPr firstRow="1" firstCol="1" bandRow="1"/>
              <a:tblGrid>
                <a:gridCol w="1927683"/>
                <a:gridCol w="769923"/>
                <a:gridCol w="2513811"/>
                <a:gridCol w="1349360"/>
                <a:gridCol w="1440222"/>
              </a:tblGrid>
              <a:tr h="636494">
                <a:tc>
                  <a:txBody>
                    <a:bodyPr/>
                    <a:lstStyle/>
                    <a:p>
                      <a:pPr marL="0" marR="0" algn="just">
                        <a:lnSpc>
                          <a:spcPct val="115000"/>
                        </a:lnSpc>
                        <a:spcBef>
                          <a:spcPts val="0"/>
                        </a:spcBef>
                        <a:spcAft>
                          <a:spcPts val="0"/>
                        </a:spcAft>
                      </a:pPr>
                      <a:r>
                        <a:rPr lang="en-US" sz="1400" b="0" u="none" strike="noStrike" dirty="0">
                          <a:solidFill>
                            <a:srgbClr val="000000"/>
                          </a:solidFill>
                          <a:effectLst/>
                          <a:latin typeface="Times New Roman"/>
                          <a:ea typeface="Times New Roman"/>
                          <a:cs typeface="Arial"/>
                          <a:hlinkClick r:id="rId2" tooltip="Halliburton"/>
                        </a:rPr>
                        <a:t>Halliburton</a:t>
                      </a:r>
                      <a:endParaRPr lang="en-US" sz="1400" dirty="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b="1" dirty="0">
                          <a:solidFill>
                            <a:srgbClr val="000000"/>
                          </a:solidFill>
                          <a:effectLst/>
                          <a:latin typeface="Times New Roman"/>
                          <a:ea typeface="Times New Roman"/>
                          <a:cs typeface="Arial"/>
                        </a:rPr>
                        <a:t>2002</a:t>
                      </a:r>
                      <a:endParaRPr lang="en-US" sz="1400" dirty="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b="1">
                          <a:solidFill>
                            <a:srgbClr val="000000"/>
                          </a:solidFill>
                          <a:effectLst/>
                          <a:latin typeface="Times New Roman"/>
                          <a:ea typeface="Times New Roman"/>
                          <a:cs typeface="Arial"/>
                        </a:rPr>
                        <a:t>Arthur Andersen</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b="1">
                          <a:solidFill>
                            <a:srgbClr val="000000"/>
                          </a:solidFill>
                          <a:effectLst/>
                          <a:latin typeface="Times New Roman"/>
                          <a:ea typeface="Times New Roman"/>
                          <a:cs typeface="Arial"/>
                        </a:rPr>
                        <a:t>United States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b="1">
                          <a:solidFill>
                            <a:srgbClr val="000000"/>
                          </a:solidFill>
                          <a:effectLst/>
                          <a:latin typeface="Times New Roman"/>
                          <a:ea typeface="Times New Roman"/>
                          <a:cs typeface="Arial"/>
                        </a:rPr>
                        <a:t>Improper booking of cost overruns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477371">
                <a:tc>
                  <a:txBody>
                    <a:bodyPr/>
                    <a:lstStyle/>
                    <a:p>
                      <a:pPr marL="0" marR="0" algn="just">
                        <a:lnSpc>
                          <a:spcPct val="115000"/>
                        </a:lnSpc>
                        <a:spcBef>
                          <a:spcPts val="0"/>
                        </a:spcBef>
                        <a:spcAft>
                          <a:spcPts val="0"/>
                        </a:spcAft>
                      </a:pPr>
                      <a:r>
                        <a:rPr lang="en-US" sz="1400" b="0" u="none" strike="noStrike">
                          <a:solidFill>
                            <a:srgbClr val="000000"/>
                          </a:solidFill>
                          <a:effectLst/>
                          <a:latin typeface="Times New Roman"/>
                          <a:ea typeface="Times New Roman"/>
                          <a:cs typeface="Arial"/>
                          <a:hlinkClick r:id="rId3" tooltip="Move.com"/>
                        </a:rPr>
                        <a:t>Homestore.com</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2002</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dirty="0">
                          <a:solidFill>
                            <a:srgbClr val="000000"/>
                          </a:solidFill>
                          <a:effectLst/>
                          <a:latin typeface="Times New Roman"/>
                          <a:ea typeface="Times New Roman"/>
                          <a:cs typeface="Arial"/>
                        </a:rPr>
                        <a:t>PricewaterhouseCoopers</a:t>
                      </a:r>
                      <a:endParaRPr lang="en-US" sz="1400" dirty="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United States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Improper booking of sales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318247">
                <a:tc>
                  <a:txBody>
                    <a:bodyPr/>
                    <a:lstStyle/>
                    <a:p>
                      <a:pPr marL="0" marR="0" algn="just">
                        <a:lnSpc>
                          <a:spcPct val="115000"/>
                        </a:lnSpc>
                        <a:spcBef>
                          <a:spcPts val="0"/>
                        </a:spcBef>
                        <a:spcAft>
                          <a:spcPts val="0"/>
                        </a:spcAft>
                      </a:pPr>
                      <a:r>
                        <a:rPr lang="en-US" sz="1400" b="0" u="none" strike="noStrike">
                          <a:solidFill>
                            <a:srgbClr val="000000"/>
                          </a:solidFill>
                          <a:effectLst/>
                          <a:latin typeface="Times New Roman"/>
                          <a:ea typeface="Times New Roman"/>
                          <a:cs typeface="Arial"/>
                          <a:hlinkClick r:id="rId4" tooltip="ImClone Systems"/>
                        </a:rPr>
                        <a:t>ImClone Systems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2002</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KPMG</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United States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u="none" strike="noStrike">
                          <a:solidFill>
                            <a:srgbClr val="000000"/>
                          </a:solidFill>
                          <a:effectLst/>
                          <a:latin typeface="Times New Roman"/>
                          <a:ea typeface="Times New Roman"/>
                          <a:cs typeface="Arial"/>
                          <a:hlinkClick r:id="rId5" tooltip="Samuel D. Waksal"/>
                        </a:rPr>
                        <a:t>Samuel D. Waksal</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477371">
                <a:tc>
                  <a:txBody>
                    <a:bodyPr/>
                    <a:lstStyle/>
                    <a:p>
                      <a:pPr marL="0" marR="0" algn="just">
                        <a:lnSpc>
                          <a:spcPct val="115000"/>
                        </a:lnSpc>
                        <a:spcBef>
                          <a:spcPts val="0"/>
                        </a:spcBef>
                        <a:spcAft>
                          <a:spcPts val="0"/>
                        </a:spcAft>
                      </a:pPr>
                      <a:r>
                        <a:rPr lang="en-US" sz="1400" b="0" u="none" strike="noStrike">
                          <a:solidFill>
                            <a:srgbClr val="000000"/>
                          </a:solidFill>
                          <a:effectLst/>
                          <a:latin typeface="Times New Roman"/>
                          <a:ea typeface="Times New Roman"/>
                          <a:cs typeface="Arial"/>
                          <a:hlinkClick r:id="rId6" tooltip="Kmart"/>
                        </a:rPr>
                        <a:t>Kmart</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2002</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u="none" strike="noStrike">
                          <a:solidFill>
                            <a:srgbClr val="000000"/>
                          </a:solidFill>
                          <a:effectLst/>
                          <a:latin typeface="Times New Roman"/>
                          <a:ea typeface="Times New Roman"/>
                          <a:cs typeface="Arial"/>
                          <a:hlinkClick r:id="rId7" tooltip="PricewaterhouseCoopers"/>
                        </a:rPr>
                        <a:t>PricewaterhouseCoopers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dirty="0">
                          <a:solidFill>
                            <a:srgbClr val="000000"/>
                          </a:solidFill>
                          <a:effectLst/>
                          <a:latin typeface="Times New Roman"/>
                          <a:ea typeface="Times New Roman"/>
                          <a:cs typeface="Arial"/>
                        </a:rPr>
                        <a:t>United States</a:t>
                      </a:r>
                      <a:endParaRPr lang="en-US" sz="1400" dirty="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Misleading accounting practices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636494">
                <a:tc>
                  <a:txBody>
                    <a:bodyPr/>
                    <a:lstStyle/>
                    <a:p>
                      <a:pPr marL="0" marR="0" algn="just">
                        <a:lnSpc>
                          <a:spcPct val="115000"/>
                        </a:lnSpc>
                        <a:spcBef>
                          <a:spcPts val="0"/>
                        </a:spcBef>
                        <a:spcAft>
                          <a:spcPts val="0"/>
                        </a:spcAft>
                      </a:pPr>
                      <a:r>
                        <a:rPr lang="en-US" sz="1400" b="0" u="none" strike="noStrike">
                          <a:solidFill>
                            <a:srgbClr val="000000"/>
                          </a:solidFill>
                          <a:effectLst/>
                          <a:latin typeface="Times New Roman"/>
                          <a:ea typeface="Times New Roman"/>
                          <a:cs typeface="Arial"/>
                          <a:hlinkClick r:id="rId8" tooltip="Merck &amp; Co."/>
                        </a:rPr>
                        <a:t>Merck &amp; Co.</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2002</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Pricewaterhouse Coopers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United States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Recorded co-payments that were not collected</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318247">
                <a:tc>
                  <a:txBody>
                    <a:bodyPr/>
                    <a:lstStyle/>
                    <a:p>
                      <a:pPr marL="0" marR="0" algn="just">
                        <a:lnSpc>
                          <a:spcPct val="115000"/>
                        </a:lnSpc>
                        <a:spcBef>
                          <a:spcPts val="0"/>
                        </a:spcBef>
                        <a:spcAft>
                          <a:spcPts val="0"/>
                        </a:spcAft>
                      </a:pPr>
                      <a:r>
                        <a:rPr lang="en-US" sz="1400" b="0" u="none" strike="noStrike">
                          <a:solidFill>
                            <a:srgbClr val="000000"/>
                          </a:solidFill>
                          <a:effectLst/>
                          <a:latin typeface="Times New Roman"/>
                          <a:ea typeface="Times New Roman"/>
                          <a:cs typeface="Arial"/>
                          <a:hlinkClick r:id="rId9" tooltip="Merrill Lynch"/>
                        </a:rPr>
                        <a:t>Merrill Lynch</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2002</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Deloitte &amp; Touche</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United States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Conflict of interest</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477371">
                <a:tc>
                  <a:txBody>
                    <a:bodyPr/>
                    <a:lstStyle/>
                    <a:p>
                      <a:pPr marL="0" marR="0" algn="just">
                        <a:lnSpc>
                          <a:spcPct val="115000"/>
                        </a:lnSpc>
                        <a:spcBef>
                          <a:spcPts val="0"/>
                        </a:spcBef>
                        <a:spcAft>
                          <a:spcPts val="0"/>
                        </a:spcAft>
                      </a:pPr>
                      <a:r>
                        <a:rPr lang="en-US" sz="1400" b="0" u="none" strike="noStrike">
                          <a:solidFill>
                            <a:srgbClr val="000000"/>
                          </a:solidFill>
                          <a:effectLst/>
                          <a:latin typeface="Times New Roman"/>
                          <a:ea typeface="Times New Roman"/>
                          <a:cs typeface="Arial"/>
                          <a:hlinkClick r:id="rId10" tooltip="Mirant"/>
                        </a:rPr>
                        <a:t>Mirant</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2002</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KPMG</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United States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Overstated assets and liabilities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636494">
                <a:tc>
                  <a:txBody>
                    <a:bodyPr/>
                    <a:lstStyle/>
                    <a:p>
                      <a:pPr marL="0" marR="0" algn="just">
                        <a:lnSpc>
                          <a:spcPct val="115000"/>
                        </a:lnSpc>
                        <a:spcBef>
                          <a:spcPts val="0"/>
                        </a:spcBef>
                        <a:spcAft>
                          <a:spcPts val="0"/>
                        </a:spcAft>
                      </a:pPr>
                      <a:r>
                        <a:rPr lang="en-US" sz="1400" b="0" u="none" strike="noStrike">
                          <a:solidFill>
                            <a:srgbClr val="000000"/>
                          </a:solidFill>
                          <a:effectLst/>
                          <a:latin typeface="Times New Roman"/>
                          <a:ea typeface="Times New Roman"/>
                          <a:cs typeface="Arial"/>
                          <a:hlinkClick r:id="rId11" tooltip="Nicor"/>
                        </a:rPr>
                        <a:t>Nicor</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2002</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Arthur Andersen</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United States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Overstated assets, understated liabilities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318247">
                <a:tc>
                  <a:txBody>
                    <a:bodyPr/>
                    <a:lstStyle/>
                    <a:p>
                      <a:pPr marL="0" marR="0" algn="just">
                        <a:lnSpc>
                          <a:spcPct val="115000"/>
                        </a:lnSpc>
                        <a:spcBef>
                          <a:spcPts val="0"/>
                        </a:spcBef>
                        <a:spcAft>
                          <a:spcPts val="0"/>
                        </a:spcAft>
                      </a:pPr>
                      <a:r>
                        <a:rPr lang="en-US" sz="1400" b="0" u="none" strike="noStrike">
                          <a:solidFill>
                            <a:srgbClr val="000000"/>
                          </a:solidFill>
                          <a:effectLst/>
                          <a:latin typeface="Times New Roman"/>
                          <a:ea typeface="Times New Roman"/>
                          <a:cs typeface="Arial"/>
                          <a:hlinkClick r:id="rId12" tooltip="Peregrine Systems"/>
                        </a:rPr>
                        <a:t>Peregrine Systems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2002</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KPMG</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United States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Overstated sales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477371">
                <a:tc>
                  <a:txBody>
                    <a:bodyPr/>
                    <a:lstStyle/>
                    <a:p>
                      <a:pPr marL="0" marR="0" algn="just">
                        <a:lnSpc>
                          <a:spcPct val="115000"/>
                        </a:lnSpc>
                        <a:spcBef>
                          <a:spcPts val="0"/>
                        </a:spcBef>
                        <a:spcAft>
                          <a:spcPts val="0"/>
                        </a:spcAft>
                      </a:pPr>
                      <a:r>
                        <a:rPr lang="en-US" sz="1400" b="0" u="none" strike="noStrike">
                          <a:solidFill>
                            <a:srgbClr val="000000"/>
                          </a:solidFill>
                          <a:effectLst/>
                          <a:latin typeface="Times New Roman"/>
                          <a:ea typeface="Times New Roman"/>
                          <a:cs typeface="Arial"/>
                          <a:hlinkClick r:id="rId13" tooltip="Qwest Communications"/>
                        </a:rPr>
                        <a:t>Qwest Communications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2002</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1999, 2000, 2001 Arthur Andersen 2002 October KPMG</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United States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Inflated revenues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0">
                <a:tc>
                  <a:txBody>
                    <a:bodyPr/>
                    <a:lstStyle/>
                    <a:p>
                      <a:pPr marL="0" marR="0" algn="just">
                        <a:lnSpc>
                          <a:spcPct val="115000"/>
                        </a:lnSpc>
                        <a:spcBef>
                          <a:spcPts val="0"/>
                        </a:spcBef>
                        <a:spcAft>
                          <a:spcPts val="0"/>
                        </a:spcAft>
                      </a:pPr>
                      <a:r>
                        <a:rPr lang="en-US" sz="1400" b="0" u="none" strike="noStrike">
                          <a:solidFill>
                            <a:srgbClr val="000000"/>
                          </a:solidFill>
                          <a:effectLst/>
                          <a:latin typeface="Times New Roman"/>
                          <a:ea typeface="Times New Roman"/>
                          <a:cs typeface="Arial"/>
                          <a:hlinkClick r:id="rId14" tooltip="Reliant Energy"/>
                        </a:rPr>
                        <a:t>Reliant Energy</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2002</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Deloitte &amp; Touche</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a:solidFill>
                            <a:srgbClr val="000000"/>
                          </a:solidFill>
                          <a:effectLst/>
                          <a:latin typeface="Times New Roman"/>
                          <a:ea typeface="Times New Roman"/>
                          <a:cs typeface="Arial"/>
                        </a:rPr>
                        <a:t>United States</a:t>
                      </a:r>
                      <a:endParaRPr lang="en-US" sz="14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400" dirty="0">
                          <a:solidFill>
                            <a:srgbClr val="000000"/>
                          </a:solidFill>
                          <a:effectLst/>
                          <a:latin typeface="Times New Roman"/>
                          <a:ea typeface="Times New Roman"/>
                          <a:cs typeface="Arial"/>
                        </a:rPr>
                        <a:t>Round trip trades</a:t>
                      </a:r>
                      <a:endParaRPr lang="en-US" sz="1400" dirty="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318247">
                <a:tc>
                  <a:txBody>
                    <a:bodyPr/>
                    <a:lstStyle/>
                    <a:p>
                      <a:pPr marL="0" marR="0" algn="just">
                        <a:lnSpc>
                          <a:spcPct val="115000"/>
                        </a:lnSpc>
                        <a:spcBef>
                          <a:spcPts val="0"/>
                        </a:spcBef>
                        <a:spcAft>
                          <a:spcPts val="0"/>
                        </a:spcAft>
                      </a:pPr>
                      <a:r>
                        <a:rPr lang="en-US" sz="600" b="0" u="none" strike="noStrike">
                          <a:solidFill>
                            <a:srgbClr val="000000"/>
                          </a:solidFill>
                          <a:effectLst/>
                          <a:latin typeface="Times New Roman"/>
                          <a:ea typeface="Times New Roman"/>
                          <a:cs typeface="Arial"/>
                          <a:hlinkClick r:id="rId15" tooltip="Sunbeam Products"/>
                        </a:rPr>
                        <a:t>Sunbeam</a:t>
                      </a:r>
                      <a:endParaRPr lang="en-US" sz="5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600">
                          <a:solidFill>
                            <a:srgbClr val="000000"/>
                          </a:solidFill>
                          <a:effectLst/>
                          <a:latin typeface="Times New Roman"/>
                          <a:ea typeface="Times New Roman"/>
                          <a:cs typeface="Arial"/>
                        </a:rPr>
                        <a:t>2002</a:t>
                      </a:r>
                      <a:endParaRPr lang="en-US" sz="5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600">
                          <a:solidFill>
                            <a:srgbClr val="000000"/>
                          </a:solidFill>
                          <a:effectLst/>
                          <a:latin typeface="Times New Roman"/>
                          <a:ea typeface="Times New Roman"/>
                          <a:cs typeface="Arial"/>
                        </a:rPr>
                        <a:t>Arthur Andersen</a:t>
                      </a:r>
                      <a:endParaRPr lang="en-US" sz="50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600" dirty="0">
                          <a:solidFill>
                            <a:srgbClr val="000000"/>
                          </a:solidFill>
                          <a:effectLst/>
                          <a:latin typeface="Times New Roman"/>
                          <a:ea typeface="Times New Roman"/>
                          <a:cs typeface="Arial"/>
                        </a:rPr>
                        <a:t>United States</a:t>
                      </a:r>
                      <a:endParaRPr lang="en-US" sz="500" dirty="0">
                        <a:effectLst/>
                        <a:latin typeface="Calibri"/>
                        <a:ea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500" dirty="0">
                        <a:effectLst/>
                        <a:latin typeface="Calibri"/>
                        <a:cs typeface="Arial"/>
                      </a:endParaRPr>
                    </a:p>
                  </a:txBody>
                  <a:tcPr marL="28841" marR="28841"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bl>
          </a:graphicData>
        </a:graphic>
      </p:graphicFrame>
    </p:spTree>
    <p:extLst>
      <p:ext uri="{BB962C8B-B14F-4D97-AF65-F5344CB8AC3E}">
        <p14:creationId xmlns:p14="http://schemas.microsoft.com/office/powerpoint/2010/main" val="4285275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92339266"/>
              </p:ext>
            </p:extLst>
          </p:nvPr>
        </p:nvGraphicFramePr>
        <p:xfrm>
          <a:off x="609599" y="838200"/>
          <a:ext cx="7772401" cy="5334000"/>
        </p:xfrm>
        <a:graphic>
          <a:graphicData uri="http://schemas.openxmlformats.org/drawingml/2006/table">
            <a:tbl>
              <a:tblPr firstRow="1" firstCol="1" bandRow="1"/>
              <a:tblGrid>
                <a:gridCol w="1815881"/>
                <a:gridCol w="755118"/>
                <a:gridCol w="2465469"/>
                <a:gridCol w="1323409"/>
                <a:gridCol w="1412524"/>
              </a:tblGrid>
              <a:tr h="1255059">
                <a:tc>
                  <a:txBody>
                    <a:bodyPr/>
                    <a:lstStyle/>
                    <a:p>
                      <a:pPr marL="0" marR="0" algn="just">
                        <a:lnSpc>
                          <a:spcPct val="115000"/>
                        </a:lnSpc>
                        <a:spcBef>
                          <a:spcPts val="0"/>
                        </a:spcBef>
                        <a:spcAft>
                          <a:spcPts val="0"/>
                        </a:spcAft>
                      </a:pPr>
                      <a:r>
                        <a:rPr lang="en-US" sz="1600" b="0" u="none" strike="noStrike" dirty="0">
                          <a:solidFill>
                            <a:srgbClr val="000000"/>
                          </a:solidFill>
                          <a:effectLst/>
                          <a:latin typeface="Times New Roman"/>
                          <a:ea typeface="Times New Roman"/>
                          <a:cs typeface="Arial"/>
                          <a:hlinkClick r:id="rId2" tooltip="Tyco International"/>
                        </a:rPr>
                        <a:t>Tyco International</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dirty="0">
                          <a:solidFill>
                            <a:srgbClr val="000000"/>
                          </a:solidFill>
                          <a:effectLst/>
                          <a:latin typeface="Times New Roman"/>
                          <a:ea typeface="Times New Roman"/>
                          <a:cs typeface="Arial"/>
                        </a:rPr>
                        <a:t>2002</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u="none" strike="noStrike" dirty="0">
                          <a:solidFill>
                            <a:srgbClr val="000000"/>
                          </a:solidFill>
                          <a:effectLst/>
                          <a:latin typeface="Times New Roman"/>
                          <a:ea typeface="Times New Roman"/>
                          <a:cs typeface="Arial"/>
                          <a:hlinkClick r:id="rId3" tooltip="PricewaterhouseCoopers"/>
                        </a:rPr>
                        <a:t>PricewaterhouseCoopers</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Bermuda</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Improper accounting, </a:t>
                      </a:r>
                      <a:r>
                        <a:rPr lang="en-US" sz="1600" b="1" u="none" strike="noStrike">
                          <a:solidFill>
                            <a:srgbClr val="000000"/>
                          </a:solidFill>
                          <a:effectLst/>
                          <a:latin typeface="Times New Roman"/>
                          <a:ea typeface="Times New Roman"/>
                          <a:cs typeface="Arial"/>
                          <a:hlinkClick r:id="rId4" tooltip="Dennis Kozlowski"/>
                        </a:rPr>
                        <a:t>Dennis Kozlowski</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1255059">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5" tooltip="WorldCom"/>
                        </a:rPr>
                        <a:t>WorldCom</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2002</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Arthur Andersen</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Overstated cash flows, </a:t>
                      </a:r>
                      <a:r>
                        <a:rPr lang="en-US" sz="1600" u="none" strike="noStrike">
                          <a:solidFill>
                            <a:srgbClr val="000000"/>
                          </a:solidFill>
                          <a:effectLst/>
                          <a:latin typeface="Times New Roman"/>
                          <a:ea typeface="Times New Roman"/>
                          <a:cs typeface="Arial"/>
                          <a:hlinkClick r:id="rId6" tooltip="Bernard Ebbers"/>
                        </a:rPr>
                        <a:t>Bernard Ebbers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941294">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7" tooltip="Ahold"/>
                        </a:rPr>
                        <a:t>Royal Ahold</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2003</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Deloitte &amp; </a:t>
                      </a:r>
                      <a:r>
                        <a:rPr lang="en-US" sz="1600" dirty="0" err="1">
                          <a:solidFill>
                            <a:srgbClr val="000000"/>
                          </a:solidFill>
                          <a:effectLst/>
                          <a:latin typeface="Times New Roman"/>
                          <a:ea typeface="Times New Roman"/>
                          <a:cs typeface="Arial"/>
                        </a:rPr>
                        <a:t>Touche</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Inflating promotional allowances</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1255059">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8" tooltip="Parmalat"/>
                        </a:rPr>
                        <a:t>Parmalat</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2003</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u="none" strike="noStrike" dirty="0">
                          <a:solidFill>
                            <a:srgbClr val="000000"/>
                          </a:solidFill>
                          <a:effectLst/>
                          <a:latin typeface="Times New Roman"/>
                          <a:ea typeface="Times New Roman"/>
                          <a:cs typeface="Arial"/>
                          <a:hlinkClick r:id="rId9" tooltip="Grant Thornton"/>
                        </a:rPr>
                        <a:t>Grant Thornton</a:t>
                      </a:r>
                      <a:r>
                        <a:rPr lang="en-US" sz="1600" dirty="0">
                          <a:solidFill>
                            <a:srgbClr val="000000"/>
                          </a:solidFill>
                          <a:effectLst/>
                          <a:latin typeface="Times New Roman"/>
                          <a:ea typeface="Times New Roman"/>
                          <a:cs typeface="Arial"/>
                        </a:rPr>
                        <a:t> </a:t>
                      </a:r>
                      <a:r>
                        <a:rPr lang="en-US" sz="1600" dirty="0" err="1">
                          <a:solidFill>
                            <a:srgbClr val="000000"/>
                          </a:solidFill>
                          <a:effectLst/>
                          <a:latin typeface="Times New Roman"/>
                          <a:ea typeface="Times New Roman"/>
                          <a:cs typeface="Arial"/>
                        </a:rPr>
                        <a:t>SpA</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Italy</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Falsified accounting documents, </a:t>
                      </a:r>
                      <a:r>
                        <a:rPr lang="en-US" sz="1600" u="none" strike="noStrike">
                          <a:solidFill>
                            <a:srgbClr val="000000"/>
                          </a:solidFill>
                          <a:effectLst/>
                          <a:latin typeface="Times New Roman"/>
                          <a:ea typeface="Times New Roman"/>
                          <a:cs typeface="Arial"/>
                          <a:hlinkClick r:id="rId10" tooltip="Calisto Tanzi"/>
                        </a:rPr>
                        <a:t>Calisto Tanzi</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627529">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11" tooltip="HealthSouth Corporation"/>
                        </a:rPr>
                        <a:t>HealthSouth Corporation</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2003</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Ernst &amp; Young</a:t>
                      </a:r>
                      <a:endParaRPr lang="en-US" sz="160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United States</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u="none" strike="noStrike" dirty="0">
                          <a:solidFill>
                            <a:srgbClr val="000000"/>
                          </a:solidFill>
                          <a:effectLst/>
                          <a:latin typeface="Times New Roman"/>
                          <a:ea typeface="Times New Roman"/>
                          <a:cs typeface="Arial"/>
                          <a:hlinkClick r:id="rId12" tooltip="Richard M. Scrushy"/>
                        </a:rPr>
                        <a:t>Richard M. </a:t>
                      </a:r>
                      <a:r>
                        <a:rPr lang="en-US" sz="1600" u="none" strike="noStrike" dirty="0" err="1">
                          <a:solidFill>
                            <a:srgbClr val="000000"/>
                          </a:solidFill>
                          <a:effectLst/>
                          <a:latin typeface="Times New Roman"/>
                          <a:ea typeface="Times New Roman"/>
                          <a:cs typeface="Arial"/>
                          <a:hlinkClick r:id="rId12" tooltip="Richard M. Scrushy"/>
                        </a:rPr>
                        <a:t>Scrushy</a:t>
                      </a:r>
                      <a:endParaRPr lang="en-US" sz="1600" dirty="0">
                        <a:effectLst/>
                        <a:latin typeface="Calibri"/>
                        <a:ea typeface="Calibri"/>
                        <a:cs typeface="Arial"/>
                      </a:endParaRPr>
                    </a:p>
                  </a:txBody>
                  <a:tcPr marL="57682" marR="57682"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993208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467600" cy="5486400"/>
          </a:xfrm>
        </p:spPr>
        <p:txBody>
          <a:bodyPr/>
          <a:lstStyle/>
          <a:p>
            <a:pPr marL="0" marR="0" indent="0" algn="ctr">
              <a:lnSpc>
                <a:spcPct val="150000"/>
              </a:lnSpc>
              <a:spcBef>
                <a:spcPts val="0"/>
              </a:spcBef>
              <a:spcAft>
                <a:spcPts val="1000"/>
              </a:spcAft>
              <a:buNone/>
            </a:pPr>
            <a:endParaRPr lang="en-US" sz="6600" b="1" dirty="0" smtClean="0">
              <a:effectLst/>
              <a:latin typeface="Times New Roman"/>
              <a:ea typeface="Calibri"/>
              <a:cs typeface="Arial"/>
            </a:endParaRPr>
          </a:p>
          <a:p>
            <a:pPr marL="0" marR="0" indent="0" algn="ctr">
              <a:lnSpc>
                <a:spcPct val="150000"/>
              </a:lnSpc>
              <a:spcBef>
                <a:spcPts val="0"/>
              </a:spcBef>
              <a:spcAft>
                <a:spcPts val="1000"/>
              </a:spcAft>
              <a:buNone/>
            </a:pPr>
            <a:r>
              <a:rPr lang="en-US" sz="6600" b="1" dirty="0" smtClean="0">
                <a:effectLst/>
                <a:latin typeface="Times New Roman"/>
                <a:ea typeface="Calibri"/>
                <a:cs typeface="Arial"/>
              </a:rPr>
              <a:t>INTRODUCTION</a:t>
            </a:r>
            <a:endParaRPr lang="en-US" sz="6600" dirty="0">
              <a:ea typeface="Calibri"/>
              <a:cs typeface="Arial"/>
            </a:endParaRP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137" y="5891212"/>
            <a:ext cx="1185863" cy="9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07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0728145"/>
              </p:ext>
            </p:extLst>
          </p:nvPr>
        </p:nvGraphicFramePr>
        <p:xfrm>
          <a:off x="762000" y="990599"/>
          <a:ext cx="7619999" cy="5501918"/>
        </p:xfrm>
        <a:graphic>
          <a:graphicData uri="http://schemas.openxmlformats.org/drawingml/2006/table">
            <a:tbl>
              <a:tblPr firstRow="1" firstCol="1" bandRow="1"/>
              <a:tblGrid>
                <a:gridCol w="1780274"/>
                <a:gridCol w="740312"/>
                <a:gridCol w="2417126"/>
                <a:gridCol w="1297460"/>
                <a:gridCol w="1384827"/>
              </a:tblGrid>
              <a:tr h="1392381">
                <a:tc>
                  <a:txBody>
                    <a:bodyPr/>
                    <a:lstStyle/>
                    <a:p>
                      <a:pPr marL="0" marR="0" algn="just">
                        <a:lnSpc>
                          <a:spcPct val="115000"/>
                        </a:lnSpc>
                        <a:spcBef>
                          <a:spcPts val="0"/>
                        </a:spcBef>
                        <a:spcAft>
                          <a:spcPts val="0"/>
                        </a:spcAft>
                      </a:pPr>
                      <a:r>
                        <a:rPr lang="en-US" sz="1600" b="0" u="none" strike="noStrike" dirty="0">
                          <a:solidFill>
                            <a:srgbClr val="000000"/>
                          </a:solidFill>
                          <a:effectLst/>
                          <a:latin typeface="Times New Roman"/>
                          <a:ea typeface="Times New Roman"/>
                          <a:cs typeface="Arial"/>
                          <a:hlinkClick r:id="rId2" tooltip="Nortel"/>
                        </a:rPr>
                        <a:t>Nortel</a:t>
                      </a:r>
                      <a:endParaRPr lang="en-US" sz="1600" dirty="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2003</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Deloitte &amp; Touche</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Canada</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Distributed ill advised corporate bonuses to top 43 managers</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464127">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3" tooltip="Chiquita Brands International"/>
                        </a:rPr>
                        <a:t>Chiquita Brands International</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2004</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Ernst &amp; Young</a:t>
                      </a:r>
                      <a:endParaRPr lang="en-US" sz="1600" dirty="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Illegal payments</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928255">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4" tooltip="American International Group"/>
                        </a:rPr>
                        <a:t>AIG</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2004</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5" tooltip="PricewaterhouseCoopers"/>
                        </a:rPr>
                        <a:t>PricewaterhouseCoopers</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Accounting of structured financial deals</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928255">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6" tooltip="Madoff investment scandal"/>
                        </a:rPr>
                        <a:t>Bernard L. Madoff Investment Securities LLC</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2008</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7" tooltip="David G. Friehling"/>
                        </a:rPr>
                        <a:t>Friehling &amp; Horowitz</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Massive Ponzi scheme.</a:t>
                      </a:r>
                      <a:r>
                        <a:rPr lang="en-US" sz="1600" u="none" strike="noStrike" baseline="30000">
                          <a:solidFill>
                            <a:srgbClr val="000000"/>
                          </a:solidFill>
                          <a:effectLst/>
                          <a:latin typeface="Times New Roman"/>
                          <a:ea typeface="Times New Roman"/>
                          <a:cs typeface="Arial"/>
                          <a:hlinkClick r:id="rId8"/>
                        </a:rPr>
                        <a:t>[40]</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928255">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9" tooltip="Anglo Irish Bank"/>
                        </a:rPr>
                        <a:t>Anglo Irish Bank</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2008</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Ernst &amp; Young</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Ireland</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10" tooltip="Anglo Irish Bank hidden loans controversy"/>
                        </a:rPr>
                        <a:t>Anglo Irish Bank hidden loans controversy</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464127">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11" tooltip="Satyam Computer Services"/>
                        </a:rPr>
                        <a:t>Satyam Computer Services</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2009</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u="none" strike="noStrike">
                          <a:solidFill>
                            <a:srgbClr val="000000"/>
                          </a:solidFill>
                          <a:effectLst/>
                          <a:latin typeface="Times New Roman"/>
                          <a:ea typeface="Times New Roman"/>
                          <a:cs typeface="Arial"/>
                          <a:hlinkClick r:id="rId5" tooltip="PricewaterhouseCoopers"/>
                        </a:rPr>
                        <a:t>PricewaterhouseCoopers</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India</a:t>
                      </a:r>
                      <a:endParaRPr lang="en-US" sz="160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Falsified accounts</a:t>
                      </a:r>
                      <a:endParaRPr lang="en-US" sz="1600" dirty="0">
                        <a:effectLst/>
                        <a:latin typeface="Calibri"/>
                        <a:ea typeface="Calibri"/>
                        <a:cs typeface="Arial"/>
                      </a:endParaRPr>
                    </a:p>
                  </a:txBody>
                  <a:tcPr marL="44573" marR="44573"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bl>
          </a:graphicData>
        </a:graphic>
      </p:graphicFrame>
    </p:spTree>
    <p:extLst>
      <p:ext uri="{BB962C8B-B14F-4D97-AF65-F5344CB8AC3E}">
        <p14:creationId xmlns:p14="http://schemas.microsoft.com/office/powerpoint/2010/main" val="253545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8226821"/>
              </p:ext>
            </p:extLst>
          </p:nvPr>
        </p:nvGraphicFramePr>
        <p:xfrm>
          <a:off x="888243" y="1066799"/>
          <a:ext cx="7417558" cy="3581400"/>
        </p:xfrm>
        <a:graphic>
          <a:graphicData uri="http://schemas.openxmlformats.org/drawingml/2006/table">
            <a:tbl>
              <a:tblPr firstRow="1" firstCol="1" bandRow="1"/>
              <a:tblGrid>
                <a:gridCol w="1732977"/>
                <a:gridCol w="720643"/>
                <a:gridCol w="2352910"/>
                <a:gridCol w="1262992"/>
                <a:gridCol w="1348036"/>
              </a:tblGrid>
              <a:tr h="1492250">
                <a:tc>
                  <a:txBody>
                    <a:bodyPr/>
                    <a:lstStyle/>
                    <a:p>
                      <a:pPr marL="0" marR="0" algn="just">
                        <a:lnSpc>
                          <a:spcPct val="115000"/>
                        </a:lnSpc>
                        <a:spcBef>
                          <a:spcPts val="0"/>
                        </a:spcBef>
                        <a:spcAft>
                          <a:spcPts val="0"/>
                        </a:spcAft>
                      </a:pPr>
                      <a:r>
                        <a:rPr lang="en-US" sz="1600" b="0" u="none" strike="noStrike" dirty="0">
                          <a:solidFill>
                            <a:srgbClr val="000000"/>
                          </a:solidFill>
                          <a:effectLst/>
                          <a:latin typeface="Times New Roman"/>
                          <a:ea typeface="Times New Roman"/>
                          <a:cs typeface="Arial"/>
                          <a:hlinkClick r:id="rId2" tooltip="Lehman Brothers"/>
                        </a:rPr>
                        <a:t>Lehman Brothers</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2010</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dirty="0">
                          <a:solidFill>
                            <a:srgbClr val="000000"/>
                          </a:solidFill>
                          <a:effectLst/>
                          <a:latin typeface="Times New Roman"/>
                          <a:ea typeface="Times New Roman"/>
                          <a:cs typeface="Arial"/>
                        </a:rPr>
                        <a:t>Ernst &amp; Young</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United States</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b="1">
                          <a:solidFill>
                            <a:srgbClr val="000000"/>
                          </a:solidFill>
                          <a:effectLst/>
                          <a:latin typeface="Times New Roman"/>
                          <a:ea typeface="Times New Roman"/>
                          <a:cs typeface="Arial"/>
                        </a:rPr>
                        <a:t>Failure to disclose </a:t>
                      </a:r>
                      <a:r>
                        <a:rPr lang="en-US" sz="1600" b="1" u="none" strike="noStrike">
                          <a:solidFill>
                            <a:srgbClr val="000000"/>
                          </a:solidFill>
                          <a:effectLst/>
                          <a:latin typeface="Times New Roman"/>
                          <a:ea typeface="Times New Roman"/>
                          <a:cs typeface="Arial"/>
                          <a:hlinkClick r:id="rId3" tooltip="Repo 105"/>
                        </a:rPr>
                        <a:t>Repo 105</a:t>
                      </a:r>
                      <a:r>
                        <a:rPr lang="en-US" sz="1600" b="1">
                          <a:solidFill>
                            <a:srgbClr val="000000"/>
                          </a:solidFill>
                          <a:effectLst/>
                          <a:latin typeface="Times New Roman"/>
                          <a:ea typeface="Times New Roman"/>
                          <a:cs typeface="Arial"/>
                        </a:rPr>
                        <a:t> transactions to investors</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59690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4" tooltip="Sino-Forest Corporation"/>
                        </a:rPr>
                        <a:t>Sino-Forest Corporation</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2011</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Ernst &amp; Young</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Canada-China</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endParaRPr lang="en-US" sz="1600">
                        <a:effectLst/>
                        <a:latin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r h="59690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5" tooltip="Olympus Corporation"/>
                        </a:rPr>
                        <a:t>Olympus Corporation</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2011</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Ernst &amp; Young</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Japan</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c>
                  <a:txBody>
                    <a:bodyPr/>
                    <a:lstStyle/>
                    <a:p>
                      <a:pPr marL="0" marR="0" algn="just">
                        <a:lnSpc>
                          <a:spcPct val="115000"/>
                        </a:lnSpc>
                        <a:spcBef>
                          <a:spcPts val="0"/>
                        </a:spcBef>
                        <a:spcAft>
                          <a:spcPts val="0"/>
                        </a:spcAft>
                      </a:pPr>
                      <a:r>
                        <a:rPr lang="en-US" sz="1600" i="1" u="none" strike="noStrike">
                          <a:solidFill>
                            <a:srgbClr val="000000"/>
                          </a:solidFill>
                          <a:effectLst/>
                          <a:latin typeface="Times New Roman"/>
                          <a:ea typeface="Times New Roman"/>
                          <a:cs typeface="Arial"/>
                          <a:hlinkClick r:id="rId6" tooltip="Olympus scandal"/>
                        </a:rPr>
                        <a:t>tobashi</a:t>
                      </a:r>
                      <a:r>
                        <a:rPr lang="en-US" sz="1600" u="none" strike="noStrike">
                          <a:solidFill>
                            <a:srgbClr val="000000"/>
                          </a:solidFill>
                          <a:effectLst/>
                          <a:latin typeface="Times New Roman"/>
                          <a:ea typeface="Times New Roman"/>
                          <a:cs typeface="Arial"/>
                          <a:hlinkClick r:id="rId6" tooltip="Olympus scandal"/>
                        </a:rPr>
                        <a:t> using acquisitions</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895350">
                <a:tc>
                  <a:txBody>
                    <a:bodyPr/>
                    <a:lstStyle/>
                    <a:p>
                      <a:pPr marL="0" marR="0" algn="just">
                        <a:lnSpc>
                          <a:spcPct val="115000"/>
                        </a:lnSpc>
                        <a:spcBef>
                          <a:spcPts val="0"/>
                        </a:spcBef>
                        <a:spcAft>
                          <a:spcPts val="0"/>
                        </a:spcAft>
                      </a:pPr>
                      <a:r>
                        <a:rPr lang="en-US" sz="1600" b="0" u="none" strike="noStrike">
                          <a:solidFill>
                            <a:srgbClr val="000000"/>
                          </a:solidFill>
                          <a:effectLst/>
                          <a:latin typeface="Times New Roman"/>
                          <a:ea typeface="Times New Roman"/>
                          <a:cs typeface="Arial"/>
                          <a:hlinkClick r:id="rId7" tooltip="Autonomy Corporation"/>
                        </a:rPr>
                        <a:t>Autonomy Corporation</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a:solidFill>
                            <a:srgbClr val="000000"/>
                          </a:solidFill>
                          <a:effectLst/>
                          <a:latin typeface="Times New Roman"/>
                          <a:ea typeface="Times New Roman"/>
                          <a:cs typeface="Arial"/>
                        </a:rPr>
                        <a:t>2012</a:t>
                      </a:r>
                      <a:endParaRPr lang="en-US" sz="160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Deloitte &amp; </a:t>
                      </a:r>
                      <a:r>
                        <a:rPr lang="en-US" sz="1600" dirty="0" err="1">
                          <a:solidFill>
                            <a:srgbClr val="000000"/>
                          </a:solidFill>
                          <a:effectLst/>
                          <a:latin typeface="Times New Roman"/>
                          <a:ea typeface="Times New Roman"/>
                          <a:cs typeface="Arial"/>
                        </a:rPr>
                        <a:t>Touche</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United States</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c>
                  <a:txBody>
                    <a:bodyPr/>
                    <a:lstStyle/>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Subsidiary of </a:t>
                      </a:r>
                      <a:r>
                        <a:rPr lang="en-US" sz="1600" u="none" strike="noStrike" dirty="0">
                          <a:solidFill>
                            <a:srgbClr val="000000"/>
                          </a:solidFill>
                          <a:effectLst/>
                          <a:latin typeface="Times New Roman"/>
                          <a:ea typeface="Times New Roman"/>
                          <a:cs typeface="Arial"/>
                          <a:hlinkClick r:id="rId8" tooltip="HP"/>
                        </a:rPr>
                        <a:t>HP</a:t>
                      </a:r>
                      <a:r>
                        <a:rPr lang="en-US" sz="1600" dirty="0">
                          <a:solidFill>
                            <a:srgbClr val="000000"/>
                          </a:solidFill>
                          <a:effectLst/>
                          <a:latin typeface="Times New Roman"/>
                          <a:ea typeface="Times New Roman"/>
                          <a:cs typeface="Arial"/>
                        </a:rPr>
                        <a:t>.</a:t>
                      </a:r>
                      <a:endParaRPr lang="en-US" sz="1600" dirty="0">
                        <a:effectLst/>
                        <a:latin typeface="Calibri"/>
                        <a:ea typeface="Calibri"/>
                        <a:cs typeface="Arial"/>
                      </a:endParaRPr>
                    </a:p>
                    <a:p>
                      <a:pPr marL="0" marR="0" algn="just">
                        <a:lnSpc>
                          <a:spcPct val="115000"/>
                        </a:lnSpc>
                        <a:spcBef>
                          <a:spcPts val="0"/>
                        </a:spcBef>
                        <a:spcAft>
                          <a:spcPts val="0"/>
                        </a:spcAft>
                      </a:pPr>
                      <a:r>
                        <a:rPr lang="en-US" sz="1600" dirty="0">
                          <a:solidFill>
                            <a:srgbClr val="000000"/>
                          </a:solidFill>
                          <a:effectLst/>
                          <a:latin typeface="Times New Roman"/>
                          <a:ea typeface="Times New Roman"/>
                          <a:cs typeface="Arial"/>
                        </a:rPr>
                        <a:t> </a:t>
                      </a:r>
                      <a:endParaRPr lang="en-US" sz="1600" dirty="0">
                        <a:effectLst/>
                        <a:latin typeface="Calibri"/>
                        <a:ea typeface="Calibri"/>
                        <a:cs typeface="Arial"/>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BFB1D0"/>
                    </a:solidFill>
                  </a:tcPr>
                </a:tc>
              </a:tr>
            </a:tbl>
          </a:graphicData>
        </a:graphic>
      </p:graphicFrame>
      <p:sp>
        <p:nvSpPr>
          <p:cNvPr id="5" name="Rectangle 4"/>
          <p:cNvSpPr/>
          <p:nvPr/>
        </p:nvSpPr>
        <p:spPr>
          <a:xfrm>
            <a:off x="888242" y="5334000"/>
            <a:ext cx="7620000" cy="878895"/>
          </a:xfrm>
          <a:prstGeom prst="rect">
            <a:avLst/>
          </a:prstGeom>
        </p:spPr>
        <p:txBody>
          <a:bodyPr wrap="square">
            <a:spAutoFit/>
          </a:bodyPr>
          <a:lstStyle/>
          <a:p>
            <a:pPr algn="ctr">
              <a:lnSpc>
                <a:spcPct val="150000"/>
              </a:lnSpc>
            </a:pPr>
            <a:r>
              <a:rPr lang="en-US" b="1" u="sng" dirty="0" smtClean="0">
                <a:solidFill>
                  <a:srgbClr val="000000"/>
                </a:solidFill>
                <a:effectLst/>
                <a:latin typeface="Times New Roman"/>
                <a:ea typeface="Times New Roman"/>
                <a:cs typeface="Arial"/>
              </a:rPr>
              <a:t>(</a:t>
            </a:r>
            <a:r>
              <a:rPr lang="en-US" b="1" dirty="0" smtClean="0">
                <a:solidFill>
                  <a:srgbClr val="000000"/>
                </a:solidFill>
                <a:effectLst/>
                <a:latin typeface="Times New Roman"/>
                <a:ea typeface="Times New Roman"/>
                <a:cs typeface="Arial"/>
              </a:rPr>
              <a:t>Accounting scandals. Wikipedia. </a:t>
            </a:r>
            <a:r>
              <a:rPr lang="en-US" b="1" u="sng" dirty="0" smtClean="0">
                <a:solidFill>
                  <a:srgbClr val="0000FF"/>
                </a:solidFill>
                <a:effectLst/>
                <a:latin typeface="Times New Roman"/>
                <a:ea typeface="Times New Roman"/>
                <a:cs typeface="Arial"/>
                <a:hlinkClick r:id="rId9"/>
              </a:rPr>
              <a:t>http://en.wikipedia.org/wiki/ </a:t>
            </a:r>
            <a:r>
              <a:rPr lang="en-US" b="1" u="sng" dirty="0" err="1" smtClean="0">
                <a:solidFill>
                  <a:srgbClr val="0000FF"/>
                </a:solidFill>
                <a:effectLst/>
                <a:latin typeface="Times New Roman"/>
                <a:ea typeface="Times New Roman"/>
                <a:cs typeface="Arial"/>
                <a:hlinkClick r:id="rId9"/>
              </a:rPr>
              <a:t>Accounting_scandals</a:t>
            </a:r>
            <a:r>
              <a:rPr lang="en-US" b="1" dirty="0" smtClean="0">
                <a:solidFill>
                  <a:srgbClr val="000000"/>
                </a:solidFill>
                <a:effectLst/>
                <a:latin typeface="Times New Roman"/>
                <a:ea typeface="Times New Roman"/>
                <a:cs typeface="Arial"/>
              </a:rPr>
              <a:t>. Accessed 28 November 2012)</a:t>
            </a:r>
            <a:endParaRPr lang="en-US" sz="1200" b="1" dirty="0">
              <a:effectLst/>
              <a:latin typeface="Calibri"/>
              <a:ea typeface="Calibri"/>
              <a:cs typeface="Arial"/>
            </a:endParaRPr>
          </a:p>
        </p:txBody>
      </p:sp>
    </p:spTree>
    <p:extLst>
      <p:ext uri="{BB962C8B-B14F-4D97-AF65-F5344CB8AC3E}">
        <p14:creationId xmlns:p14="http://schemas.microsoft.com/office/powerpoint/2010/main" val="3043723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1295400"/>
            <a:ext cx="7024744" cy="1143000"/>
          </a:xfrm>
        </p:spPr>
        <p:txBody>
          <a:bodyPr>
            <a:normAutofit fontScale="90000"/>
          </a:bodyPr>
          <a:lstStyle/>
          <a:p>
            <a:pPr marL="457200" marR="0" algn="ctr">
              <a:spcBef>
                <a:spcPts val="0"/>
              </a:spcBef>
              <a:spcAft>
                <a:spcPts val="1000"/>
              </a:spcAft>
            </a:pPr>
            <a:r>
              <a:rPr lang="en-US" dirty="0" smtClean="0">
                <a:effectLst/>
                <a:latin typeface="Times New Roman"/>
                <a:ea typeface="Calibri"/>
                <a:cs typeface="Arial"/>
              </a:rPr>
              <a:t> </a:t>
            </a:r>
            <a:r>
              <a:rPr lang="en-US" sz="4000" dirty="0">
                <a:ea typeface="Calibri"/>
                <a:cs typeface="Arial"/>
              </a:rPr>
              <a:t/>
            </a:r>
            <a:br>
              <a:rPr lang="en-US" sz="4000" dirty="0">
                <a:ea typeface="Calibri"/>
                <a:cs typeface="Arial"/>
              </a:rPr>
            </a:br>
            <a:r>
              <a:rPr lang="en-US" sz="4000" dirty="0" smtClean="0">
                <a:ea typeface="Calibri"/>
                <a:cs typeface="Arial"/>
              </a:rPr>
              <a:t/>
            </a:r>
            <a:br>
              <a:rPr lang="en-US" sz="4000" dirty="0" smtClean="0">
                <a:ea typeface="Calibri"/>
                <a:cs typeface="Arial"/>
              </a:rPr>
            </a:br>
            <a:r>
              <a:rPr lang="en-US" dirty="0">
                <a:ea typeface="Calibri"/>
                <a:cs typeface="Arial"/>
              </a:rPr>
              <a:t/>
            </a:r>
            <a:br>
              <a:rPr lang="en-US" dirty="0">
                <a:ea typeface="Calibri"/>
                <a:cs typeface="Arial"/>
              </a:rPr>
            </a:br>
            <a:r>
              <a:rPr lang="en-US" sz="3600" dirty="0" smtClean="0">
                <a:solidFill>
                  <a:schemeClr val="tx1"/>
                </a:solidFill>
                <a:effectLst/>
                <a:latin typeface="Times New Roman"/>
                <a:ea typeface="Calibri"/>
                <a:cs typeface="Arial"/>
              </a:rPr>
              <a:t>“THE END OF ETHICS” IN WESTERN FINANCIAL SYSTEM</a:t>
            </a:r>
            <a:r>
              <a:rPr lang="en-US" sz="3600" dirty="0" smtClean="0">
                <a:solidFill>
                  <a:schemeClr val="tx1"/>
                </a:solidFill>
                <a:ea typeface="Calibri"/>
                <a:cs typeface="Arial"/>
              </a:rPr>
              <a:t/>
            </a:r>
            <a:br>
              <a:rPr lang="en-US" sz="3600" dirty="0" smtClean="0">
                <a:solidFill>
                  <a:schemeClr val="tx1"/>
                </a:solidFill>
                <a:ea typeface="Calibri"/>
                <a:cs typeface="Arial"/>
              </a:rPr>
            </a:br>
            <a:endParaRPr lang="en-US" sz="3600" dirty="0">
              <a:solidFill>
                <a:schemeClr val="tx1"/>
              </a:solidFill>
            </a:endParaRPr>
          </a:p>
        </p:txBody>
      </p:sp>
      <p:sp>
        <p:nvSpPr>
          <p:cNvPr id="3" name="Content Placeholder 2"/>
          <p:cNvSpPr>
            <a:spLocks noGrp="1"/>
          </p:cNvSpPr>
          <p:nvPr>
            <p:ph idx="1"/>
          </p:nvPr>
        </p:nvSpPr>
        <p:spPr>
          <a:xfrm>
            <a:off x="685800" y="1371600"/>
            <a:ext cx="7863681" cy="5105400"/>
          </a:xfrm>
        </p:spPr>
        <p:txBody>
          <a:bodyPr>
            <a:normAutofit fontScale="92500"/>
          </a:bodyPr>
          <a:lstStyle/>
          <a:p>
            <a:pPr marL="114300" marR="0" indent="0">
              <a:lnSpc>
                <a:spcPct val="115000"/>
              </a:lnSpc>
              <a:spcBef>
                <a:spcPts val="0"/>
              </a:spcBef>
              <a:spcAft>
                <a:spcPts val="1200"/>
              </a:spcAft>
              <a:buNone/>
            </a:pPr>
            <a:endParaRPr lang="en-US" sz="2400" b="1" dirty="0" smtClean="0">
              <a:solidFill>
                <a:srgbClr val="333333"/>
              </a:solidFill>
              <a:effectLst/>
              <a:latin typeface="Times New Roman"/>
              <a:ea typeface="Times New Roman"/>
              <a:cs typeface="Arial"/>
            </a:endParaRPr>
          </a:p>
          <a:p>
            <a:pPr marL="114300" marR="0" indent="0">
              <a:lnSpc>
                <a:spcPct val="115000"/>
              </a:lnSpc>
              <a:spcBef>
                <a:spcPts val="0"/>
              </a:spcBef>
              <a:spcAft>
                <a:spcPts val="1200"/>
              </a:spcAft>
              <a:buNone/>
            </a:pPr>
            <a:endParaRPr lang="en-US" b="1" dirty="0">
              <a:solidFill>
                <a:srgbClr val="333333"/>
              </a:solidFill>
              <a:latin typeface="Times New Roman"/>
              <a:ea typeface="Times New Roman"/>
              <a:cs typeface="Arial"/>
            </a:endParaRPr>
          </a:p>
          <a:p>
            <a:pPr marL="114300" marR="0" indent="0">
              <a:lnSpc>
                <a:spcPct val="115000"/>
              </a:lnSpc>
              <a:spcBef>
                <a:spcPts val="0"/>
              </a:spcBef>
              <a:spcAft>
                <a:spcPts val="1200"/>
              </a:spcAft>
              <a:buNone/>
            </a:pPr>
            <a:r>
              <a:rPr lang="en-US" sz="2400" b="1" dirty="0" smtClean="0">
                <a:solidFill>
                  <a:srgbClr val="333333"/>
                </a:solidFill>
                <a:effectLst/>
                <a:latin typeface="Times New Roman"/>
                <a:ea typeface="Times New Roman"/>
                <a:cs typeface="Arial"/>
              </a:rPr>
              <a:t>Why should readers care about economic vice?</a:t>
            </a:r>
          </a:p>
          <a:p>
            <a:pPr marL="114300" marR="0" indent="0" algn="ctr">
              <a:lnSpc>
                <a:spcPct val="115000"/>
              </a:lnSpc>
              <a:spcBef>
                <a:spcPts val="0"/>
              </a:spcBef>
              <a:spcAft>
                <a:spcPts val="1200"/>
              </a:spcAft>
              <a:buNone/>
            </a:pPr>
            <a:r>
              <a:rPr lang="en-US" b="1" dirty="0" smtClean="0">
                <a:solidFill>
                  <a:srgbClr val="333333"/>
                </a:solidFill>
                <a:effectLst/>
                <a:latin typeface="Times New Roman"/>
                <a:ea typeface="Times New Roman"/>
                <a:cs typeface="Arial"/>
              </a:rPr>
              <a:t>“THIS BOOK GREW OUT OF A LIFETIME OF THINKING AND WORK EXPERIENCES. WE BOTH WITNESSED WHAT APPEARED AT FIRST TO BE THE MISDEEDS OF A 'FEW ROTTEN APPLES' BUT IN THE LAST DECADE SPURNED A DEVASTATING GLOBAL CREDIT CRISIS WITH DEVASTATING IMPACTS. THE PROBLEM IS NOW SYSTEMIC. THAT TROUBLES US, DEEPLY AND IT AFFECTS EVERYONE.”</a:t>
            </a:r>
            <a:endParaRPr lang="en-US" sz="2800" b="1" dirty="0" smtClean="0">
              <a:ea typeface="Calibri"/>
              <a:cs typeface="Arial"/>
            </a:endParaRPr>
          </a:p>
          <a:p>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265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91200"/>
          </a:xfrm>
        </p:spPr>
        <p:txBody>
          <a:bodyPr>
            <a:normAutofit lnSpcReduction="10000"/>
          </a:bodyPr>
          <a:lstStyle/>
          <a:p>
            <a:pPr marL="182880" marR="0" indent="0" algn="ctr">
              <a:lnSpc>
                <a:spcPct val="115000"/>
              </a:lnSpc>
              <a:spcBef>
                <a:spcPts val="0"/>
              </a:spcBef>
              <a:spcAft>
                <a:spcPts val="1050"/>
              </a:spcAft>
              <a:buNone/>
            </a:pPr>
            <a:r>
              <a:rPr lang="en-US" sz="2600" b="1" dirty="0" smtClean="0">
                <a:solidFill>
                  <a:srgbClr val="333333"/>
                </a:solidFill>
                <a:effectLst/>
                <a:latin typeface="Times New Roman" panose="02020603050405020304" pitchFamily="18" charset="0"/>
                <a:ea typeface="Times New Roman"/>
                <a:cs typeface="Times New Roman" panose="02020603050405020304" pitchFamily="18" charset="0"/>
              </a:rPr>
              <a:t>“IN </a:t>
            </a:r>
            <a:r>
              <a:rPr lang="en-US" sz="2600" b="1" i="1" dirty="0" smtClean="0">
                <a:solidFill>
                  <a:srgbClr val="333333"/>
                </a:solidFill>
                <a:effectLst/>
                <a:latin typeface="Times New Roman" panose="02020603050405020304" pitchFamily="18" charset="0"/>
                <a:ea typeface="Times New Roman"/>
                <a:cs typeface="Times New Roman" panose="02020603050405020304" pitchFamily="18" charset="0"/>
              </a:rPr>
              <a:t>THE END OF ETHICS AND A WAY BACK</a:t>
            </a:r>
            <a:r>
              <a:rPr lang="en-US" sz="2600" b="1" dirty="0" smtClean="0">
                <a:solidFill>
                  <a:srgbClr val="333333"/>
                </a:solidFill>
                <a:effectLst/>
                <a:latin typeface="Times New Roman" panose="02020603050405020304" pitchFamily="18" charset="0"/>
                <a:ea typeface="Times New Roman"/>
                <a:cs typeface="Times New Roman" panose="02020603050405020304" pitchFamily="18" charset="0"/>
              </a:rPr>
              <a:t>, THEODORE MALLOCH, AUTHOR OF THE INTERNATIONAL BESTSELLER </a:t>
            </a:r>
            <a:r>
              <a:rPr lang="en-US" sz="2600" b="1" i="1" dirty="0" smtClean="0">
                <a:solidFill>
                  <a:srgbClr val="333333"/>
                </a:solidFill>
                <a:effectLst/>
                <a:latin typeface="Times New Roman" panose="02020603050405020304" pitchFamily="18" charset="0"/>
                <a:ea typeface="Times New Roman"/>
                <a:cs typeface="Times New Roman" panose="02020603050405020304" pitchFamily="18" charset="0"/>
              </a:rPr>
              <a:t>DOING VIRTUOUS BUSINESS</a:t>
            </a:r>
            <a:r>
              <a:rPr lang="en-US" sz="2600" b="1" dirty="0" smtClean="0">
                <a:solidFill>
                  <a:srgbClr val="333333"/>
                </a:solidFill>
                <a:effectLst/>
                <a:latin typeface="Times New Roman" panose="02020603050405020304" pitchFamily="18" charset="0"/>
                <a:ea typeface="Times New Roman"/>
                <a:cs typeface="Times New Roman" panose="02020603050405020304" pitchFamily="18" charset="0"/>
              </a:rPr>
              <a:t>, AND ATTORNEY AND YALE UNIVERSITY POSTDOCTORAL FELLOW, JORDAN MAMORSKY, MAKE AN IMPASSIONED CALL FOR AN END TO CORRUPT AND IRRESPONSIBLE CAPITALISM AND THE RESTORATION OF A MORE VIRTUOUS, ETHICS-BASED VERSION. MORE IMPORTANTLY, THEY OFFER COGENT, WELL-REASONED PRESCRIPTIONS FOR HOW TO ACHIEVE THAT END”</a:t>
            </a:r>
            <a:endParaRPr lang="en-US" sz="2600" b="1" dirty="0" smtClean="0">
              <a:latin typeface="Times New Roman" panose="02020603050405020304" pitchFamily="18" charset="0"/>
              <a:ea typeface="Calibri"/>
              <a:cs typeface="Times New Roman" panose="02020603050405020304" pitchFamily="18" charset="0"/>
            </a:endParaRPr>
          </a:p>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87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937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201" y="1828800"/>
            <a:ext cx="7024744" cy="1143000"/>
          </a:xfrm>
        </p:spPr>
        <p:txBody>
          <a:bodyPr>
            <a:normAutofit fontScale="90000"/>
          </a:bodyPr>
          <a:lstStyle/>
          <a:p>
            <a:pPr marL="0" marR="0" algn="ctr">
              <a:spcBef>
                <a:spcPts val="0"/>
              </a:spcBef>
              <a:spcAft>
                <a:spcPts val="1000"/>
              </a:spcAft>
            </a:pPr>
            <a:r>
              <a:rPr lang="en-US" sz="3100" b="1" kern="1800" dirty="0" smtClean="0">
                <a:solidFill>
                  <a:schemeClr val="tx1"/>
                </a:solidFill>
                <a:effectLst/>
                <a:latin typeface="Times New Roman"/>
                <a:ea typeface="Times New Roman"/>
                <a:cs typeface="Arial"/>
              </a:rPr>
              <a:t>ERNST &amp; YOUNG SURVEY IN 2012 FINDS UNETHICAL BUSINESS PRACTICES ON THE RISE</a:t>
            </a:r>
            <a:br>
              <a:rPr lang="en-US" sz="3100" b="1" kern="1800" dirty="0" smtClean="0">
                <a:solidFill>
                  <a:schemeClr val="tx1"/>
                </a:solidFill>
                <a:effectLst/>
                <a:latin typeface="Times New Roman"/>
                <a:ea typeface="Times New Roman"/>
                <a:cs typeface="Arial"/>
              </a:rPr>
            </a:br>
            <a:r>
              <a:rPr lang="en-US" sz="3600" dirty="0">
                <a:ea typeface="Calibri"/>
                <a:cs typeface="Arial"/>
              </a:rPr>
              <a:t/>
            </a:r>
            <a:br>
              <a:rPr lang="en-US" sz="3600" dirty="0">
                <a:ea typeface="Calibri"/>
                <a:cs typeface="Arial"/>
              </a:rPr>
            </a:br>
            <a:endParaRPr lang="en-US" sz="3600" dirty="0"/>
          </a:p>
        </p:txBody>
      </p:sp>
      <p:sp>
        <p:nvSpPr>
          <p:cNvPr id="3" name="Content Placeholder 2"/>
          <p:cNvSpPr>
            <a:spLocks noGrp="1"/>
          </p:cNvSpPr>
          <p:nvPr>
            <p:ph idx="1"/>
          </p:nvPr>
        </p:nvSpPr>
        <p:spPr>
          <a:xfrm>
            <a:off x="685800" y="2133600"/>
            <a:ext cx="7863681" cy="4343400"/>
          </a:xfrm>
        </p:spPr>
        <p:txBody>
          <a:bodyPr>
            <a:normAutofit lnSpcReduction="10000"/>
          </a:bodyPr>
          <a:lstStyle/>
          <a:p>
            <a:pPr marL="182880" marR="0" indent="0" algn="ctr">
              <a:lnSpc>
                <a:spcPct val="115000"/>
              </a:lnSpc>
              <a:spcBef>
                <a:spcPts val="0"/>
              </a:spcBef>
              <a:spcAft>
                <a:spcPts val="1000"/>
              </a:spcAft>
              <a:buNone/>
            </a:pPr>
            <a:r>
              <a:rPr lang="en-US" sz="3600" dirty="0" smtClean="0">
                <a:solidFill>
                  <a:schemeClr val="tx1"/>
                </a:solidFill>
                <a:effectLst/>
                <a:latin typeface="Times New Roman"/>
                <a:ea typeface="Times New Roman"/>
                <a:cs typeface="Arial"/>
              </a:rPr>
              <a:t>“ERNST &amp; YOUNG CONDUCTED 1,758 IN 43 COUNTRIES BETWEEN NOVEMBER 2011 AND FEBRUARY 2012 FOR THE SURVEY.” </a:t>
            </a:r>
          </a:p>
          <a:p>
            <a:pPr marL="182880" marR="0" indent="0" algn="just">
              <a:lnSpc>
                <a:spcPct val="115000"/>
              </a:lnSpc>
              <a:spcBef>
                <a:spcPts val="0"/>
              </a:spcBef>
              <a:spcAft>
                <a:spcPts val="1000"/>
              </a:spcAft>
              <a:buNone/>
            </a:pPr>
            <a:endParaRPr lang="en-US" dirty="0">
              <a:latin typeface="Times New Roman"/>
              <a:ea typeface="Times New Roman"/>
              <a:cs typeface="Arial"/>
            </a:endParaRPr>
          </a:p>
          <a:p>
            <a:pPr marL="182880" marR="0" indent="0">
              <a:lnSpc>
                <a:spcPct val="115000"/>
              </a:lnSpc>
              <a:spcBef>
                <a:spcPts val="0"/>
              </a:spcBef>
              <a:spcAft>
                <a:spcPts val="1000"/>
              </a:spcAft>
              <a:buNone/>
            </a:pPr>
            <a:r>
              <a:rPr lang="en-US" sz="2000" dirty="0" smtClean="0">
                <a:effectLst/>
                <a:latin typeface="Times New Roman"/>
                <a:ea typeface="Times New Roman"/>
                <a:cs typeface="Arial"/>
              </a:rPr>
              <a:t>(Christopher Matthews, Retrieved October 7, 2013, from </a:t>
            </a:r>
            <a:r>
              <a:rPr lang="en-US" sz="2000" u="sng" dirty="0" smtClean="0">
                <a:solidFill>
                  <a:srgbClr val="0000FF"/>
                </a:solidFill>
                <a:effectLst/>
                <a:latin typeface="Times New Roman"/>
                <a:ea typeface="Calibri"/>
                <a:cs typeface="Arial"/>
                <a:hlinkClick r:id="rId2"/>
              </a:rPr>
              <a:t>http://blogs.wsj.com/corruption-currents/2012/05/23/survey-finds-unethical-business-practices-on-the-rise/</a:t>
            </a:r>
            <a:r>
              <a:rPr lang="en-US" sz="2000" dirty="0" smtClean="0">
                <a:effectLst/>
                <a:latin typeface="Times New Roman"/>
                <a:ea typeface="Calibri"/>
                <a:cs typeface="Arial"/>
              </a:rPr>
              <a:t>)</a:t>
            </a:r>
            <a:endParaRPr lang="en-US" sz="2000" dirty="0">
              <a:ea typeface="Calibri"/>
              <a:cs typeface="Arial"/>
            </a:endParaRPr>
          </a:p>
          <a:p>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5886426"/>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37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05400"/>
          </a:xfrm>
        </p:spPr>
        <p:txBody>
          <a:bodyPr/>
          <a:lstStyle/>
          <a:p>
            <a:pPr marL="0" marR="0" indent="0" algn="ctr">
              <a:lnSpc>
                <a:spcPct val="115000"/>
              </a:lnSpc>
              <a:spcBef>
                <a:spcPts val="0"/>
              </a:spcBef>
              <a:spcAft>
                <a:spcPts val="1000"/>
              </a:spcAft>
              <a:buNone/>
            </a:pPr>
            <a:r>
              <a:rPr lang="en-US" sz="4800" b="1" dirty="0" smtClean="0">
                <a:solidFill>
                  <a:srgbClr val="000000"/>
                </a:solidFill>
                <a:effectLst/>
                <a:latin typeface="Times New Roman"/>
                <a:ea typeface="Times New Roman"/>
                <a:cs typeface="Arial"/>
              </a:rPr>
              <a:t>THE COLLAPSING STRUCTURES OF CORRUPT AND DICTATORIAL REGIMES IN THE MIDDLE EAST </a:t>
            </a:r>
            <a:endParaRPr lang="en-US" sz="4800" dirty="0">
              <a:ea typeface="Calibri"/>
              <a:cs typeface="Arial"/>
            </a:endParaRP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2215" y="5892006"/>
            <a:ext cx="1185863" cy="96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407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lgn="ctr">
              <a:buNone/>
            </a:pPr>
            <a:endParaRPr lang="en-US" sz="5400" b="1" dirty="0" smtClean="0">
              <a:effectLst/>
              <a:latin typeface="Times New Roman" panose="02020603050405020304" pitchFamily="18" charset="0"/>
              <a:ea typeface="Times New Roman"/>
              <a:cs typeface="Times New Roman" panose="02020603050405020304" pitchFamily="18" charset="0"/>
            </a:endParaRPr>
          </a:p>
          <a:p>
            <a:pPr marL="0" indent="0" algn="ctr">
              <a:buNone/>
            </a:pPr>
            <a:r>
              <a:rPr lang="en-US" sz="5400" b="1" dirty="0" smtClean="0">
                <a:effectLst/>
                <a:latin typeface="Times New Roman" panose="02020603050405020304" pitchFamily="18" charset="0"/>
                <a:ea typeface="Times New Roman"/>
                <a:cs typeface="Times New Roman" panose="02020603050405020304" pitchFamily="18" charset="0"/>
              </a:rPr>
              <a:t>CORRUPTION CRISIS IN CHINA, INDIA, AFRICA AND MUSLIM COUNTRIES</a:t>
            </a:r>
            <a:endParaRPr lang="en-US" sz="5400" dirty="0" smtClean="0">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7471" y="5907928"/>
            <a:ext cx="1185863" cy="96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653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indent="0" algn="ctr">
              <a:lnSpc>
                <a:spcPct val="150000"/>
              </a:lnSpc>
              <a:buNone/>
            </a:pPr>
            <a:r>
              <a:rPr lang="en-US" b="1" dirty="0" smtClean="0">
                <a:effectLst/>
                <a:latin typeface="Times New Roman" panose="02020603050405020304" pitchFamily="18" charset="0"/>
                <a:cs typeface="Times New Roman" panose="02020603050405020304" pitchFamily="18" charset="0"/>
              </a:rPr>
              <a:t>“THE PRESIDENT OF CHINA, HU JINTAO, OPENED THE 18</a:t>
            </a:r>
            <a:r>
              <a:rPr lang="en-US" b="1" baseline="30000" dirty="0" smtClean="0">
                <a:effectLst/>
                <a:latin typeface="Times New Roman" panose="02020603050405020304" pitchFamily="18" charset="0"/>
                <a:cs typeface="Times New Roman" panose="02020603050405020304" pitchFamily="18" charset="0"/>
              </a:rPr>
              <a:t>TH</a:t>
            </a:r>
            <a:r>
              <a:rPr lang="en-US" b="1" dirty="0" smtClean="0">
                <a:effectLst/>
                <a:latin typeface="Times New Roman" panose="02020603050405020304" pitchFamily="18" charset="0"/>
                <a:cs typeface="Times New Roman" panose="02020603050405020304" pitchFamily="18" charset="0"/>
              </a:rPr>
              <a:t> CONGRESS OF THE COMMUNIST PARTY OF CHINA ON NOVEMBER 8, 2012, WITH A STARK WARNING THAT RAMPANT CORRUPTION COULD LEAD TO THE COLLAPSE AND FALL OF THE STATE. DR DAN HOUGH, DIRECTOR OF THE </a:t>
            </a:r>
            <a:r>
              <a:rPr lang="en-US" b="1" u="none" strike="noStrike" dirty="0" smtClean="0">
                <a:solidFill>
                  <a:srgbClr val="0000FF"/>
                </a:solidFill>
                <a:effectLst/>
                <a:latin typeface="Times New Roman" panose="02020603050405020304" pitchFamily="18" charset="0"/>
                <a:cs typeface="Times New Roman" panose="02020603050405020304" pitchFamily="18" charset="0"/>
                <a:hlinkClick r:id="rId2"/>
              </a:rPr>
              <a:t>SUSSEX CENTRE FOR THE STUDY OF CORRUPTION</a:t>
            </a:r>
            <a:r>
              <a:rPr lang="en-US" b="1" dirty="0" smtClean="0">
                <a:effectLst/>
                <a:latin typeface="Times New Roman" panose="02020603050405020304" pitchFamily="18" charset="0"/>
                <a:cs typeface="Times New Roman" panose="02020603050405020304" pitchFamily="18" charset="0"/>
              </a:rPr>
              <a:t>, GIVES HIS ANALYSIS OF PRESIDENT HU JINTAO’S SPEECH IN TACKLING CORRUPTION”.</a:t>
            </a:r>
          </a:p>
          <a:p>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713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639762"/>
          </a:xfrm>
        </p:spPr>
        <p:txBody>
          <a:bodyPr>
            <a:noAutofit/>
          </a:bodyPr>
          <a:lstStyle/>
          <a:p>
            <a:pPr lvl="0" indent="-342900" algn="ctr">
              <a:lnSpc>
                <a:spcPct val="150000"/>
              </a:lnSpc>
              <a:spcBef>
                <a:spcPts val="0"/>
              </a:spcBef>
              <a:spcAft>
                <a:spcPts val="1000"/>
              </a:spcAft>
            </a:pPr>
            <a:r>
              <a:rPr lang="en-US" sz="3200" b="1" dirty="0" smtClean="0">
                <a:solidFill>
                  <a:prstClr val="black"/>
                </a:solidFill>
                <a:latin typeface="Times New Roman"/>
                <a:ea typeface="Times New Roman"/>
                <a:cs typeface="Arial"/>
              </a:rPr>
              <a:t/>
            </a:r>
            <a:br>
              <a:rPr lang="en-US" sz="3200" b="1" dirty="0" smtClean="0">
                <a:solidFill>
                  <a:prstClr val="black"/>
                </a:solidFill>
                <a:latin typeface="Times New Roman"/>
                <a:ea typeface="Times New Roman"/>
                <a:cs typeface="Arial"/>
              </a:rPr>
            </a:br>
            <a:r>
              <a:rPr lang="en-US" sz="3200" b="1" dirty="0">
                <a:solidFill>
                  <a:prstClr val="black"/>
                </a:solidFill>
                <a:latin typeface="Times New Roman"/>
                <a:ea typeface="Times New Roman"/>
                <a:cs typeface="Arial"/>
              </a:rPr>
              <a:t/>
            </a:r>
            <a:br>
              <a:rPr lang="en-US" sz="3200" b="1" dirty="0">
                <a:solidFill>
                  <a:prstClr val="black"/>
                </a:solidFill>
                <a:latin typeface="Times New Roman"/>
                <a:ea typeface="Times New Roman"/>
                <a:cs typeface="Arial"/>
              </a:rPr>
            </a:br>
            <a:r>
              <a:rPr lang="en-US" sz="3200" b="1" dirty="0" smtClean="0">
                <a:solidFill>
                  <a:prstClr val="black"/>
                </a:solidFill>
                <a:latin typeface="Times New Roman"/>
                <a:ea typeface="Times New Roman"/>
                <a:cs typeface="Arial"/>
              </a:rPr>
              <a:t/>
            </a:r>
            <a:br>
              <a:rPr lang="en-US" sz="3200" b="1" dirty="0" smtClean="0">
                <a:solidFill>
                  <a:prstClr val="black"/>
                </a:solidFill>
                <a:latin typeface="Times New Roman"/>
                <a:ea typeface="Times New Roman"/>
                <a:cs typeface="Arial"/>
              </a:rPr>
            </a:br>
            <a:r>
              <a:rPr lang="en-US" sz="3200" b="1" dirty="0" smtClean="0">
                <a:solidFill>
                  <a:prstClr val="black"/>
                </a:solidFill>
                <a:latin typeface="Times New Roman"/>
                <a:ea typeface="Times New Roman"/>
                <a:cs typeface="Arial"/>
              </a:rPr>
              <a:t>CORRUPTION CRISIS IN INDIA</a:t>
            </a:r>
            <a:r>
              <a:rPr lang="en-US" sz="3200" dirty="0">
                <a:solidFill>
                  <a:prstClr val="black"/>
                </a:solidFill>
                <a:ea typeface="Calibri"/>
                <a:cs typeface="Arial"/>
              </a:rPr>
              <a:t/>
            </a:r>
            <a:br>
              <a:rPr lang="en-US" sz="3200" dirty="0">
                <a:solidFill>
                  <a:prstClr val="black"/>
                </a:solidFill>
                <a:ea typeface="Calibri"/>
                <a:cs typeface="Arial"/>
              </a:rPr>
            </a:br>
            <a:endParaRPr lang="en-US" sz="3200" dirty="0"/>
          </a:p>
        </p:txBody>
      </p:sp>
      <p:sp>
        <p:nvSpPr>
          <p:cNvPr id="3" name="Content Placeholder 2"/>
          <p:cNvSpPr>
            <a:spLocks noGrp="1"/>
          </p:cNvSpPr>
          <p:nvPr>
            <p:ph idx="1"/>
          </p:nvPr>
        </p:nvSpPr>
        <p:spPr>
          <a:xfrm>
            <a:off x="457200" y="1295400"/>
            <a:ext cx="8229600" cy="5334000"/>
          </a:xfrm>
        </p:spPr>
        <p:txBody>
          <a:bodyPr>
            <a:normAutofit fontScale="92500"/>
          </a:bodyPr>
          <a:lstStyle/>
          <a:p>
            <a:pPr marL="0" marR="0" indent="0">
              <a:spcBef>
                <a:spcPts val="0"/>
              </a:spcBef>
              <a:spcAft>
                <a:spcPts val="0"/>
              </a:spcAft>
              <a:buNone/>
            </a:pPr>
            <a:r>
              <a:rPr lang="en-US" u="none" strike="noStrike" spc="60" dirty="0" err="1" smtClean="0">
                <a:solidFill>
                  <a:schemeClr val="tx1"/>
                </a:solidFill>
                <a:effectLst/>
                <a:latin typeface="Times New Roman"/>
                <a:ea typeface="Times New Roman"/>
                <a:cs typeface="Arial"/>
                <a:hlinkClick r:id="rId2"/>
              </a:rPr>
              <a:t>Ronak</a:t>
            </a:r>
            <a:r>
              <a:rPr lang="en-US" u="none" strike="noStrike" spc="60" dirty="0" smtClean="0">
                <a:solidFill>
                  <a:schemeClr val="tx1"/>
                </a:solidFill>
                <a:effectLst/>
                <a:latin typeface="Times New Roman"/>
                <a:ea typeface="Times New Roman"/>
                <a:cs typeface="Arial"/>
                <a:hlinkClick r:id="rId2"/>
              </a:rPr>
              <a:t> D. Desai</a:t>
            </a:r>
            <a:r>
              <a:rPr lang="en-US" sz="1800" dirty="0" smtClean="0">
                <a:solidFill>
                  <a:srgbClr val="000000"/>
                </a:solidFill>
                <a:effectLst/>
                <a:latin typeface="Times New Roman"/>
                <a:ea typeface="Times New Roman"/>
                <a:cs typeface="Arial"/>
              </a:rPr>
              <a:t>, </a:t>
            </a:r>
            <a:r>
              <a:rPr lang="en-US" dirty="0" smtClean="0">
                <a:solidFill>
                  <a:srgbClr val="000000"/>
                </a:solidFill>
                <a:effectLst/>
                <a:latin typeface="Times New Roman"/>
                <a:ea typeface="Times New Roman"/>
                <a:cs typeface="Arial"/>
              </a:rPr>
              <a:t>Fellow of Truman National Security Project, describes “the grave epidemic” of India in the following way: </a:t>
            </a:r>
          </a:p>
          <a:p>
            <a:pPr marL="0" marR="0" indent="0">
              <a:spcBef>
                <a:spcPts val="0"/>
              </a:spcBef>
              <a:spcAft>
                <a:spcPts val="0"/>
              </a:spcAft>
              <a:buNone/>
            </a:pPr>
            <a:endParaRPr lang="en-US" sz="2800" dirty="0">
              <a:ea typeface="Calibri"/>
              <a:cs typeface="Arial"/>
            </a:endParaRPr>
          </a:p>
          <a:p>
            <a:pPr marL="182880" marR="0" indent="0" algn="ctr">
              <a:lnSpc>
                <a:spcPct val="115000"/>
              </a:lnSpc>
              <a:spcBef>
                <a:spcPts val="0"/>
              </a:spcBef>
              <a:spcAft>
                <a:spcPts val="1050"/>
              </a:spcAft>
              <a:buNone/>
            </a:pPr>
            <a:r>
              <a:rPr lang="en-US" b="1" dirty="0" smtClean="0">
                <a:solidFill>
                  <a:srgbClr val="000000"/>
                </a:solidFill>
                <a:effectLst/>
                <a:latin typeface="Times New Roman"/>
                <a:ea typeface="Times New Roman"/>
              </a:rPr>
              <a:t>“THAT CORRUPTION THRIVES IN INDIA IS HARDLY A NEW OR EARTH-SHATTERING REVELATION. CORRUPTION IN INDIA IS AS OLD AS THE INDIAN STATE ITSELF. </a:t>
            </a:r>
            <a:r>
              <a:rPr lang="en-US" b="1" dirty="0" smtClean="0">
                <a:solidFill>
                  <a:srgbClr val="000000"/>
                </a:solidFill>
                <a:effectLst/>
                <a:latin typeface="Times New Roman"/>
                <a:ea typeface="Times New Roman"/>
                <a:cs typeface="Arial"/>
              </a:rPr>
              <a:t>A BARRAGE OF RECENT CORRUPTION SCANDALS IN NEW DELHI--EACH ONE MORE BRAZEN THAN THE ONE BEFORE IT--HAS EXPOSED JUST HOW PERVASIVE AND PERNICIOUS INDIA'S CORRUPTION PANDEMIC HAS BECOME.” </a:t>
            </a:r>
          </a:p>
          <a:p>
            <a:pPr marL="182880" marR="0" indent="0">
              <a:lnSpc>
                <a:spcPct val="115000"/>
              </a:lnSpc>
              <a:spcBef>
                <a:spcPts val="0"/>
              </a:spcBef>
              <a:spcAft>
                <a:spcPts val="1050"/>
              </a:spcAft>
              <a:buNone/>
            </a:pPr>
            <a:r>
              <a:rPr lang="en-US" sz="1700" dirty="0" smtClean="0">
                <a:effectLst/>
                <a:latin typeface="Times New Roman"/>
                <a:ea typeface="Calibri"/>
                <a:cs typeface="Arial"/>
              </a:rPr>
              <a:t>(</a:t>
            </a:r>
            <a:r>
              <a:rPr lang="en-US" sz="1700" dirty="0" err="1" smtClean="0">
                <a:effectLst/>
                <a:latin typeface="Times New Roman"/>
                <a:ea typeface="Calibri"/>
                <a:cs typeface="Arial"/>
              </a:rPr>
              <a:t>Ronak</a:t>
            </a:r>
            <a:r>
              <a:rPr lang="en-US" sz="1700" dirty="0" smtClean="0">
                <a:effectLst/>
                <a:latin typeface="Times New Roman"/>
                <a:ea typeface="Calibri"/>
                <a:cs typeface="Arial"/>
              </a:rPr>
              <a:t> Desai, “</a:t>
            </a:r>
            <a:r>
              <a:rPr lang="en-US" sz="1700" b="1" kern="1800" dirty="0" smtClean="0">
                <a:solidFill>
                  <a:srgbClr val="111111"/>
                </a:solidFill>
                <a:effectLst/>
                <a:latin typeface="Times New Roman"/>
                <a:ea typeface="Times New Roman"/>
                <a:cs typeface="Arial"/>
              </a:rPr>
              <a:t>How Will India Confront its Corruption Crisis?” </a:t>
            </a:r>
            <a:r>
              <a:rPr lang="en-US" sz="1700" dirty="0" smtClean="0">
                <a:effectLst/>
                <a:latin typeface="Times New Roman"/>
                <a:ea typeface="Calibri"/>
                <a:cs typeface="Arial"/>
              </a:rPr>
              <a:t>Retrieved October 7, 2013, from </a:t>
            </a:r>
            <a:r>
              <a:rPr lang="en-US" sz="1700" u="sng" dirty="0" smtClean="0">
                <a:solidFill>
                  <a:srgbClr val="0000FF"/>
                </a:solidFill>
                <a:effectLst/>
                <a:latin typeface="Times New Roman"/>
                <a:ea typeface="Calibri"/>
                <a:cs typeface="Arial"/>
                <a:hlinkClick r:id="rId3"/>
              </a:rPr>
              <a:t>http://www.huffingtonpost.com/ronak-d-desai/how-will-india-confront-i_b_2756670.html</a:t>
            </a:r>
            <a:r>
              <a:rPr lang="en-US" sz="1700" dirty="0" smtClean="0">
                <a:effectLst/>
                <a:latin typeface="Times New Roman"/>
                <a:ea typeface="Calibri"/>
                <a:cs typeface="Arial"/>
              </a:rPr>
              <a:t>)</a:t>
            </a:r>
            <a:endParaRPr lang="en-US" sz="1700" dirty="0">
              <a:ea typeface="Calibri"/>
              <a:cs typeface="Arial"/>
            </a:endParaRPr>
          </a:p>
          <a:p>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042693"/>
            <a:ext cx="990600" cy="80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041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indent="-342900">
              <a:spcBef>
                <a:spcPts val="0"/>
              </a:spcBef>
              <a:spcAft>
                <a:spcPts val="1000"/>
              </a:spcAft>
            </a:pPr>
            <a:r>
              <a:rPr lang="en-US" sz="2800" b="1" dirty="0" smtClean="0">
                <a:solidFill>
                  <a:prstClr val="black"/>
                </a:solidFill>
                <a:latin typeface="Times New Roman"/>
                <a:ea typeface="Times New Roman"/>
                <a:cs typeface="Arial"/>
              </a:rPr>
              <a:t>CRISIS OF CORRUPTION IN AFRICA:</a:t>
            </a:r>
            <a:br>
              <a:rPr lang="en-US" sz="2800" b="1" dirty="0" smtClean="0">
                <a:solidFill>
                  <a:prstClr val="black"/>
                </a:solidFill>
                <a:latin typeface="Times New Roman"/>
                <a:ea typeface="Times New Roman"/>
                <a:cs typeface="Arial"/>
              </a:rPr>
            </a:br>
            <a:r>
              <a:rPr kumimoji="0" lang="en-US" sz="2800" b="1" i="0" u="none" strike="noStrike" kern="1800" cap="none" spc="0" normalizeH="0" baseline="0" noProof="0" dirty="0" smtClean="0">
                <a:ln>
                  <a:noFill/>
                </a:ln>
                <a:solidFill>
                  <a:srgbClr val="333333"/>
                </a:solidFill>
                <a:effectLst/>
                <a:uLnTx/>
                <a:uFillTx/>
                <a:latin typeface="Times New Roman"/>
                <a:ea typeface="Times New Roman"/>
                <a:cs typeface="Arial"/>
              </a:rPr>
              <a:t> BAD LEADERSHIP A MAJOR CAUSE</a:t>
            </a:r>
            <a:r>
              <a:rPr lang="en-US" sz="2800" b="1" dirty="0" smtClean="0">
                <a:solidFill>
                  <a:prstClr val="black"/>
                </a:solidFill>
                <a:ea typeface="Calibri"/>
                <a:cs typeface="Arial"/>
              </a:rPr>
              <a:t/>
            </a:r>
            <a:br>
              <a:rPr lang="en-US" sz="2800" b="1" dirty="0" smtClean="0">
                <a:solidFill>
                  <a:prstClr val="black"/>
                </a:solidFill>
                <a:ea typeface="Calibri"/>
                <a:cs typeface="Arial"/>
              </a:rPr>
            </a:br>
            <a:endParaRPr lang="en-US" sz="2800" b="1" dirty="0"/>
          </a:p>
        </p:txBody>
      </p:sp>
      <p:sp>
        <p:nvSpPr>
          <p:cNvPr id="3" name="Content Placeholder 2"/>
          <p:cNvSpPr>
            <a:spLocks noGrp="1"/>
          </p:cNvSpPr>
          <p:nvPr>
            <p:ph idx="1"/>
          </p:nvPr>
        </p:nvSpPr>
        <p:spPr>
          <a:xfrm>
            <a:off x="457200" y="1828800"/>
            <a:ext cx="8229600" cy="4800600"/>
          </a:xfrm>
        </p:spPr>
        <p:txBody>
          <a:bodyPr>
            <a:normAutofit fontScale="62500" lnSpcReduction="20000"/>
          </a:bodyPr>
          <a:lstStyle/>
          <a:p>
            <a:pPr marL="0" marR="0" indent="0" algn="just" fontAlgn="base">
              <a:lnSpc>
                <a:spcPct val="120000"/>
              </a:lnSpc>
              <a:spcBef>
                <a:spcPts val="0"/>
              </a:spcBef>
              <a:spcAft>
                <a:spcPts val="1200"/>
              </a:spcAft>
              <a:buNone/>
            </a:pPr>
            <a:r>
              <a:rPr lang="en-US" sz="3400" dirty="0" smtClean="0">
                <a:solidFill>
                  <a:srgbClr val="333333"/>
                </a:solidFill>
                <a:effectLst/>
                <a:latin typeface="Times New Roman"/>
                <a:ea typeface="Times New Roman"/>
                <a:cs typeface="Arial"/>
              </a:rPr>
              <a:t>Some eminent Nigerians on Saturday in Lagos identified bad leadership, greed, oppression and corruption as major causes of conflicts and other crises afflicting Africa. In an article on</a:t>
            </a:r>
            <a:r>
              <a:rPr lang="en-US" sz="3400" b="1" dirty="0" smtClean="0">
                <a:solidFill>
                  <a:srgbClr val="000000"/>
                </a:solidFill>
                <a:effectLst/>
                <a:latin typeface="Times New Roman"/>
                <a:ea typeface="Times New Roman"/>
                <a:cs typeface="Arial"/>
              </a:rPr>
              <a:t> </a:t>
            </a:r>
            <a:r>
              <a:rPr lang="en-US" sz="3400" dirty="0" smtClean="0">
                <a:solidFill>
                  <a:srgbClr val="000000"/>
                </a:solidFill>
                <a:effectLst/>
                <a:latin typeface="Times New Roman"/>
                <a:ea typeface="Times New Roman"/>
                <a:cs typeface="Arial"/>
              </a:rPr>
              <a:t>“Why fighting corruption in Africa fails” William </a:t>
            </a:r>
            <a:r>
              <a:rPr lang="en-US" sz="3400" dirty="0" err="1" smtClean="0">
                <a:solidFill>
                  <a:srgbClr val="000000"/>
                </a:solidFill>
                <a:effectLst/>
                <a:latin typeface="Times New Roman"/>
                <a:ea typeface="Times New Roman"/>
                <a:cs typeface="Arial"/>
              </a:rPr>
              <a:t>Gumede</a:t>
            </a:r>
            <a:r>
              <a:rPr lang="en-US" sz="3400" b="1" dirty="0" smtClean="0">
                <a:solidFill>
                  <a:srgbClr val="000000"/>
                </a:solidFill>
                <a:effectLst/>
                <a:latin typeface="Times New Roman"/>
                <a:ea typeface="Times New Roman"/>
                <a:cs typeface="Arial"/>
              </a:rPr>
              <a:t> </a:t>
            </a:r>
            <a:r>
              <a:rPr lang="en-US" sz="3400" dirty="0" smtClean="0">
                <a:solidFill>
                  <a:srgbClr val="000000"/>
                </a:solidFill>
                <a:effectLst/>
                <a:latin typeface="Times New Roman"/>
                <a:ea typeface="Times New Roman"/>
                <a:cs typeface="Arial"/>
              </a:rPr>
              <a:t>explains:</a:t>
            </a:r>
            <a:r>
              <a:rPr lang="en-US" sz="3400" dirty="0" smtClean="0">
                <a:solidFill>
                  <a:srgbClr val="333333"/>
                </a:solidFill>
                <a:effectLst/>
                <a:latin typeface="Times New Roman"/>
                <a:ea typeface="Times New Roman"/>
                <a:cs typeface="Arial"/>
              </a:rPr>
              <a:t> </a:t>
            </a:r>
            <a:endParaRPr lang="en-US" sz="3400" dirty="0">
              <a:ea typeface="Calibri"/>
              <a:cs typeface="Arial"/>
            </a:endParaRPr>
          </a:p>
          <a:p>
            <a:pPr marL="182880" marR="0" indent="0" algn="ctr" fontAlgn="base">
              <a:lnSpc>
                <a:spcPct val="115000"/>
              </a:lnSpc>
              <a:spcBef>
                <a:spcPts val="0"/>
              </a:spcBef>
              <a:spcAft>
                <a:spcPts val="1200"/>
              </a:spcAft>
              <a:buNone/>
            </a:pPr>
            <a:r>
              <a:rPr lang="en-US" sz="3400" b="1" dirty="0" smtClean="0">
                <a:solidFill>
                  <a:srgbClr val="333333"/>
                </a:solidFill>
                <a:effectLst/>
                <a:latin typeface="Times New Roman"/>
                <a:ea typeface="Times New Roman"/>
                <a:cs typeface="Arial"/>
              </a:rPr>
              <a:t>“THE UPRISINGS THAT TOOK PLACE IN SOME AFRICAN COUNTRIES WERE PROTESTS AGAINST MASSIVE CORRUPTION AND OPPRESSION," AGBAKOBA, A FORMER PRESIDENT OF THE NIGERIAN BAR ASSOCIATION, SAID. HE DECRIED THE SIT-TIGHT SYNDROME AMONG SOME AFRICAN LEADERS, AND URGED AN END TO THAT. "AN AFRICAN LEADER FINDS IT DIFFICULT TO RELINQUISH POWER; IN AN ATTEMPT TO PERPETUATE HIMSELF IN POWER, HE GETS SO MANY PEOPLE INVOLVED IN CORRUPT PRACTICES,” AGBAKOBA SAID.</a:t>
            </a:r>
            <a:endParaRPr lang="en-US" sz="3400" b="1" dirty="0" smtClean="0">
              <a:ea typeface="Calibri"/>
              <a:cs typeface="Arial"/>
            </a:endParaRPr>
          </a:p>
          <a:p>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5993450"/>
            <a:ext cx="1066800" cy="86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599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fontScale="92500" lnSpcReduction="20000"/>
          </a:bodyPr>
          <a:lstStyle/>
          <a:p>
            <a:pPr marL="114300" marR="0" indent="0" algn="ctr">
              <a:lnSpc>
                <a:spcPct val="115000"/>
              </a:lnSpc>
              <a:spcBef>
                <a:spcPts val="0"/>
              </a:spcBef>
              <a:spcAft>
                <a:spcPts val="1500"/>
              </a:spcAft>
              <a:buNone/>
            </a:pPr>
            <a:r>
              <a:rPr lang="en-US" sz="4200" dirty="0" smtClean="0">
                <a:solidFill>
                  <a:srgbClr val="444444"/>
                </a:solidFill>
                <a:effectLst/>
                <a:latin typeface="Times New Roman"/>
                <a:ea typeface="Calibri"/>
                <a:cs typeface="Arial"/>
              </a:rPr>
              <a:t>“</a:t>
            </a:r>
            <a:r>
              <a:rPr lang="en-US" sz="4200" b="1" dirty="0" smtClean="0">
                <a:solidFill>
                  <a:srgbClr val="444444"/>
                </a:solidFill>
                <a:effectLst/>
                <a:latin typeface="Times New Roman"/>
                <a:ea typeface="Calibri"/>
                <a:cs typeface="Arial"/>
              </a:rPr>
              <a:t>You can always do your best to alleviate the symptoms but you have to tackle the root of the problem.  The heart of the human problem is the problem of the human heart. Out of the human heart comes the seed to destroy the world”.</a:t>
            </a:r>
          </a:p>
          <a:p>
            <a:pPr marL="114300" marR="0" indent="0" algn="ctr">
              <a:lnSpc>
                <a:spcPct val="115000"/>
              </a:lnSpc>
              <a:spcBef>
                <a:spcPts val="0"/>
              </a:spcBef>
              <a:spcAft>
                <a:spcPts val="1500"/>
              </a:spcAft>
              <a:buNone/>
            </a:pPr>
            <a:r>
              <a:rPr lang="en-US" sz="4000" b="1" dirty="0" smtClean="0">
                <a:solidFill>
                  <a:srgbClr val="444444"/>
                </a:solidFill>
                <a:effectLst/>
                <a:latin typeface="Times New Roman"/>
                <a:ea typeface="Calibri"/>
                <a:cs typeface="Arial"/>
              </a:rPr>
              <a:t> </a:t>
            </a:r>
            <a:r>
              <a:rPr lang="en-US" sz="2800" b="1" dirty="0" smtClean="0">
                <a:solidFill>
                  <a:srgbClr val="444444"/>
                </a:solidFill>
                <a:effectLst/>
                <a:latin typeface="Times New Roman"/>
                <a:ea typeface="Calibri"/>
                <a:cs typeface="Arial"/>
              </a:rPr>
              <a:t>Rev. Pastor </a:t>
            </a:r>
            <a:r>
              <a:rPr lang="en-US" sz="2800" b="1" dirty="0" err="1" smtClean="0">
                <a:solidFill>
                  <a:srgbClr val="444444"/>
                </a:solidFill>
                <a:effectLst/>
                <a:latin typeface="Times New Roman"/>
                <a:ea typeface="Calibri"/>
                <a:cs typeface="Arial"/>
              </a:rPr>
              <a:t>J.John</a:t>
            </a:r>
            <a:r>
              <a:rPr lang="en-US" sz="4000" b="1" dirty="0" smtClean="0">
                <a:solidFill>
                  <a:srgbClr val="444444"/>
                </a:solidFill>
                <a:effectLst/>
                <a:latin typeface="Times New Roman"/>
                <a:ea typeface="Calibri"/>
                <a:cs typeface="Arial"/>
              </a:rPr>
              <a:t>.</a:t>
            </a:r>
            <a:endParaRPr lang="en-US" sz="4000" b="1" dirty="0">
              <a:solidFill>
                <a:srgbClr val="444444"/>
              </a:solidFill>
              <a:latin typeface="Times New Roman"/>
              <a:ea typeface="Calibri"/>
              <a:cs typeface="Arial"/>
            </a:endParaRPr>
          </a:p>
          <a:p>
            <a:pPr marL="114300" marR="0" indent="0" algn="ctr">
              <a:lnSpc>
                <a:spcPct val="115000"/>
              </a:lnSpc>
              <a:spcBef>
                <a:spcPts val="0"/>
              </a:spcBef>
              <a:spcAft>
                <a:spcPts val="1500"/>
              </a:spcAft>
              <a:buNone/>
            </a:pPr>
            <a:r>
              <a:rPr lang="en-US" dirty="0" smtClean="0">
                <a:solidFill>
                  <a:srgbClr val="444444"/>
                </a:solidFill>
                <a:effectLst/>
                <a:latin typeface="Times New Roman"/>
                <a:ea typeface="Calibri"/>
                <a:cs typeface="Arial"/>
              </a:rPr>
              <a:t> </a:t>
            </a:r>
            <a:r>
              <a:rPr lang="en-US" sz="2000" dirty="0" smtClean="0">
                <a:solidFill>
                  <a:srgbClr val="444444"/>
                </a:solidFill>
                <a:effectLst/>
                <a:latin typeface="Times New Roman"/>
                <a:ea typeface="Calibri"/>
                <a:cs typeface="Arial"/>
              </a:rPr>
              <a:t>(Retrieved October 6, 2013, from </a:t>
            </a:r>
            <a:r>
              <a:rPr lang="en-US" sz="2000" u="sng" dirty="0" smtClean="0">
                <a:solidFill>
                  <a:srgbClr val="0000FF"/>
                </a:solidFill>
                <a:effectLst/>
                <a:latin typeface="Times New Roman"/>
                <a:ea typeface="Calibri"/>
                <a:cs typeface="Arial"/>
                <a:hlinkClick r:id="rId2"/>
              </a:rPr>
              <a:t>www.bible.com/notes/12144540</a:t>
            </a:r>
            <a:r>
              <a:rPr lang="en-US" sz="2000" dirty="0" smtClean="0">
                <a:solidFill>
                  <a:srgbClr val="444444"/>
                </a:solidFill>
                <a:effectLst/>
                <a:latin typeface="Times New Roman"/>
                <a:ea typeface="Calibri"/>
                <a:cs typeface="Arial"/>
              </a:rPr>
              <a:t>.) </a:t>
            </a:r>
            <a:endParaRPr lang="en-US" sz="2000" dirty="0">
              <a:ea typeface="Calibri"/>
              <a:cs typeface="Arial"/>
            </a:endParaRPr>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1474" y="5943600"/>
            <a:ext cx="112252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411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92500" lnSpcReduction="20000"/>
          </a:bodyPr>
          <a:lstStyle/>
          <a:p>
            <a:pPr marL="0" indent="0" algn="ctr">
              <a:buNone/>
            </a:pPr>
            <a:r>
              <a:rPr lang="en-US" sz="6000" b="1" dirty="0" smtClean="0">
                <a:effectLst/>
                <a:latin typeface="Times New Roman" panose="02020603050405020304" pitchFamily="18" charset="0"/>
                <a:ea typeface="Times New Roman"/>
                <a:cs typeface="Times New Roman" panose="02020603050405020304" pitchFamily="18" charset="0"/>
              </a:rPr>
              <a:t>THE DISEASE </a:t>
            </a:r>
          </a:p>
          <a:p>
            <a:pPr marL="0" indent="0" algn="ctr">
              <a:buNone/>
            </a:pPr>
            <a:r>
              <a:rPr lang="en-US" sz="6000" b="1" dirty="0" smtClean="0">
                <a:effectLst/>
                <a:latin typeface="Times New Roman" panose="02020603050405020304" pitchFamily="18" charset="0"/>
                <a:ea typeface="Times New Roman"/>
                <a:cs typeface="Times New Roman" panose="02020603050405020304" pitchFamily="18" charset="0"/>
              </a:rPr>
              <a:t>OF </a:t>
            </a:r>
          </a:p>
          <a:p>
            <a:pPr marL="0" indent="0" algn="ctr">
              <a:buNone/>
            </a:pPr>
            <a:r>
              <a:rPr lang="en-US" sz="6000" b="1" dirty="0" smtClean="0">
                <a:effectLst/>
                <a:latin typeface="Times New Roman" panose="02020603050405020304" pitchFamily="18" charset="0"/>
                <a:ea typeface="Times New Roman"/>
                <a:cs typeface="Times New Roman" panose="02020603050405020304" pitchFamily="18" charset="0"/>
              </a:rPr>
              <a:t>CORRUPTION</a:t>
            </a:r>
          </a:p>
          <a:p>
            <a:pPr marL="0" indent="0" algn="ctr">
              <a:buNone/>
            </a:pPr>
            <a:r>
              <a:rPr lang="en-US" sz="6000" b="1" dirty="0" smtClean="0">
                <a:effectLst/>
                <a:latin typeface="Times New Roman" panose="02020603050405020304" pitchFamily="18" charset="0"/>
                <a:ea typeface="Times New Roman"/>
                <a:cs typeface="Times New Roman" panose="02020603050405020304" pitchFamily="18" charset="0"/>
              </a:rPr>
              <a:t> AND </a:t>
            </a:r>
          </a:p>
          <a:p>
            <a:pPr marL="0" indent="0" algn="ctr">
              <a:buNone/>
            </a:pPr>
            <a:r>
              <a:rPr lang="en-US" sz="6000" b="1" dirty="0" smtClean="0">
                <a:effectLst/>
                <a:latin typeface="Times New Roman" panose="02020603050405020304" pitchFamily="18" charset="0"/>
                <a:ea typeface="Times New Roman"/>
                <a:cs typeface="Times New Roman" panose="02020603050405020304" pitchFamily="18" charset="0"/>
              </a:rPr>
              <a:t>ABUSE OF POWER IN THE MUSLIM WORLD</a:t>
            </a:r>
            <a:endParaRPr lang="en-US" sz="6000" dirty="0" smtClean="0">
              <a:effectLst/>
              <a:latin typeface="Times New Roman" panose="02020603050405020304" pitchFamily="18" charset="0"/>
              <a:cs typeface="Times New Roman" panose="02020603050405020304" pitchFamily="18" charset="0"/>
            </a:endParaRPr>
          </a:p>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8137" y="5892006"/>
            <a:ext cx="1185863" cy="96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641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Autofit/>
          </a:bodyPr>
          <a:lstStyle/>
          <a:p>
            <a:pPr marL="0" indent="0" algn="just">
              <a:buNone/>
            </a:pPr>
            <a:r>
              <a:rPr lang="en-US" sz="3200" dirty="0" smtClean="0">
                <a:solidFill>
                  <a:srgbClr val="000000"/>
                </a:solidFill>
                <a:effectLst/>
                <a:latin typeface="Times New Roman"/>
                <a:ea typeface="Times New Roman"/>
              </a:rPr>
              <a:t>One of the major causes of the ongoing uprising and unrest in the Middle East today is entrenched political and economic corruption in the power structure and social system of several nation states. The pretensions and deception of autocratic regimes which have been enriching the cronies and sycophants of power at the expense of the people and the country have been exposed, and the need for political and moral reform of the corrupt system is indeed urgent. </a:t>
            </a:r>
            <a:endParaRPr lang="en-US" sz="32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873" y="5868229"/>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778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609600"/>
            <a:ext cx="8229600" cy="5715000"/>
          </a:xfrm>
        </p:spPr>
        <p:txBody>
          <a:bodyPr/>
          <a:lstStyle/>
          <a:p>
            <a:pPr marL="0" marR="0" indent="0" algn="ctr">
              <a:spcBef>
                <a:spcPts val="0"/>
              </a:spcBef>
              <a:spcAft>
                <a:spcPts val="0"/>
              </a:spcAft>
              <a:buNone/>
            </a:pPr>
            <a:endParaRPr lang="en-US" sz="6000" b="1" dirty="0" smtClean="0">
              <a:solidFill>
                <a:srgbClr val="000000"/>
              </a:solidFill>
              <a:latin typeface="Times New Roman"/>
              <a:ea typeface="+mj-ea"/>
              <a:cs typeface="Arial"/>
            </a:endParaRPr>
          </a:p>
          <a:p>
            <a:pPr marL="0" marR="0" indent="0" algn="ctr">
              <a:spcBef>
                <a:spcPts val="0"/>
              </a:spcBef>
              <a:spcAft>
                <a:spcPts val="0"/>
              </a:spcAft>
              <a:buNone/>
            </a:pPr>
            <a:r>
              <a:rPr lang="en-US" sz="6000" b="1" dirty="0" smtClean="0">
                <a:latin typeface="Times New Roman"/>
                <a:ea typeface="+mj-ea"/>
                <a:cs typeface="Arial"/>
              </a:rPr>
              <a:t>TOP </a:t>
            </a:r>
            <a:r>
              <a:rPr lang="en-US" sz="6000" b="1" dirty="0">
                <a:latin typeface="Times New Roman"/>
                <a:ea typeface="+mj-ea"/>
                <a:cs typeface="Arial"/>
              </a:rPr>
              <a:t>20 MOST CORRUPT COUNTRIES</a:t>
            </a:r>
            <a:endParaRPr lang="en-US" sz="6000" dirty="0">
              <a:ea typeface="Calibri"/>
              <a:cs typeface="Arial"/>
            </a:endParaRPr>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8137" y="5892006"/>
            <a:ext cx="1185863" cy="96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02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62198323"/>
              </p:ext>
            </p:extLst>
          </p:nvPr>
        </p:nvGraphicFramePr>
        <p:xfrm>
          <a:off x="990600" y="999617"/>
          <a:ext cx="3143251" cy="5705856"/>
        </p:xfrm>
        <a:graphic>
          <a:graphicData uri="http://schemas.openxmlformats.org/drawingml/2006/table">
            <a:tbl>
              <a:tblPr/>
              <a:tblGrid>
                <a:gridCol w="748393"/>
                <a:gridCol w="1609046"/>
                <a:gridCol w="785812"/>
              </a:tblGrid>
              <a:tr h="249487">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RANK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74">
                <a:tc>
                  <a:txBody>
                    <a:bodyPr/>
                    <a:lstStyle/>
                    <a:p>
                      <a:pPr marL="0" marR="0" algn="ctr"/>
                      <a:r>
                        <a:rPr lang="en-US" sz="1600" b="1" dirty="0">
                          <a:latin typeface="Arial Narrow" pitchFamily="34" charset="0"/>
                          <a:ea typeface="Times New Roman"/>
                        </a:rPr>
                        <a:t>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Bolivia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16">
                <a:tc>
                  <a:txBody>
                    <a:bodyPr/>
                    <a:lstStyle/>
                    <a:p>
                      <a:pPr marL="0" marR="0" algn="ctr">
                        <a:lnSpc>
                          <a:spcPct val="115000"/>
                        </a:lnSpc>
                        <a:spcBef>
                          <a:spcPts val="0"/>
                        </a:spcBef>
                        <a:spcAft>
                          <a:spcPts val="0"/>
                        </a:spcAft>
                      </a:pP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Côte-d'Ivoire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4316">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Venezuela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74">
                <a:tc>
                  <a:txBody>
                    <a:bodyPr/>
                    <a:lstStyle/>
                    <a:p>
                      <a:pPr marL="0" marR="0" algn="ctr"/>
                      <a:r>
                        <a:rPr lang="en-US" sz="1600" b="1">
                          <a:latin typeface="Arial Narrow" pitchFamily="34" charset="0"/>
                          <a:ea typeface="Times New Roman"/>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Ecuador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16">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r>
                        <a:rPr lang="en-US" sz="1600" b="1" dirty="0">
                          <a:latin typeface="Arial Narrow" pitchFamily="34" charset="0"/>
                          <a:ea typeface="Times New Roman"/>
                        </a:rPr>
                        <a:t>Moldova </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74">
                <a:tc>
                  <a:txBody>
                    <a:bodyPr/>
                    <a:lstStyle/>
                    <a:p>
                      <a:pPr marL="0" marR="0" algn="ctr"/>
                      <a:r>
                        <a:rPr lang="en-US" sz="1600" b="1">
                          <a:latin typeface="Arial Narrow" pitchFamily="34" charset="0"/>
                          <a:ea typeface="Times New Roman"/>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Armenia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16">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Tanzania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dirty="0">
                          <a:latin typeface="Arial Narrow" pitchFamily="34" charset="0"/>
                          <a:ea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16">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Vietnam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74">
                <a:tc>
                  <a:txBody>
                    <a:bodyPr/>
                    <a:lstStyle/>
                    <a:p>
                      <a:pPr marL="0" marR="0" algn="ctr"/>
                      <a:r>
                        <a:rPr lang="en-US" sz="1600" b="1" dirty="0">
                          <a:latin typeface="Arial Narrow" pitchFamily="34" charset="0"/>
                          <a:ea typeface="Times New Roman"/>
                        </a:rPr>
                        <a:t>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Uzbekistan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8374">
                <a:tc>
                  <a:txBody>
                    <a:bodyPr/>
                    <a:lstStyle/>
                    <a:p>
                      <a:pPr marL="0" marR="0" algn="ctr"/>
                      <a:r>
                        <a:rPr lang="en-US" sz="1600" b="1">
                          <a:latin typeface="Arial Narrow" pitchFamily="34" charset="0"/>
                          <a:ea typeface="Times New Roman"/>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Uganda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49487">
                <a:tc>
                  <a:txBody>
                    <a:bodyPr/>
                    <a:lstStyle/>
                    <a:p>
                      <a:pPr marL="0" marR="0" algn="ctr">
                        <a:lnSpc>
                          <a:spcPct val="115000"/>
                        </a:lnSpc>
                        <a:spcBef>
                          <a:spcPts val="0"/>
                        </a:spcBef>
                        <a:spcAft>
                          <a:spcPts val="0"/>
                        </a:spcAft>
                      </a:pPr>
                      <a:r>
                        <a:rPr lang="en-US" sz="1600" b="1">
                          <a:latin typeface="Arial Narrow" pitchFamily="34" charset="0"/>
                          <a:ea typeface="Calibri"/>
                          <a:cs typeface="Arial"/>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MOZAMBIQUE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87">
                <a:tc>
                  <a:txBody>
                    <a:bodyPr/>
                    <a:lstStyle/>
                    <a:p>
                      <a:pPr marL="0" marR="0" algn="ctr">
                        <a:lnSpc>
                          <a:spcPct val="115000"/>
                        </a:lnSpc>
                        <a:spcBef>
                          <a:spcPts val="0"/>
                        </a:spcBef>
                        <a:spcAft>
                          <a:spcPts val="0"/>
                        </a:spcAft>
                      </a:pPr>
                      <a:r>
                        <a:rPr lang="en-US" sz="1600" b="1">
                          <a:latin typeface="Arial Narrow" pitchFamily="34" charset="0"/>
                          <a:ea typeface="Calibri"/>
                          <a:cs typeface="Arial"/>
                        </a:rPr>
                        <a:t>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KENYA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87">
                <a:tc>
                  <a:txBody>
                    <a:bodyPr/>
                    <a:lstStyle/>
                    <a:p>
                      <a:pPr marL="0" marR="0" algn="ctr">
                        <a:lnSpc>
                          <a:spcPct val="115000"/>
                        </a:lnSpc>
                        <a:spcBef>
                          <a:spcPts val="0"/>
                        </a:spcBef>
                        <a:spcAft>
                          <a:spcPts val="0"/>
                        </a:spcAft>
                      </a:pPr>
                      <a:r>
                        <a:rPr lang="en-US" sz="1600" b="1">
                          <a:latin typeface="Arial Narrow" pitchFamily="34" charset="0"/>
                          <a:ea typeface="Calibri"/>
                          <a:cs typeface="Arial"/>
                        </a:rPr>
                        <a:t>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RUSSIA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87">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CAMEROON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49487">
                <a:tc>
                  <a:txBody>
                    <a:bodyPr/>
                    <a:lstStyle/>
                    <a:p>
                      <a:pPr marL="0" marR="0" algn="ctr">
                        <a:lnSpc>
                          <a:spcPct val="115000"/>
                        </a:lnSpc>
                        <a:spcBef>
                          <a:spcPts val="0"/>
                        </a:spcBef>
                        <a:spcAft>
                          <a:spcPts val="0"/>
                        </a:spcAft>
                      </a:pPr>
                      <a:r>
                        <a:rPr lang="en-US" sz="1600" b="1">
                          <a:latin typeface="Arial Narrow" pitchFamily="34" charset="0"/>
                          <a:ea typeface="Calibri"/>
                          <a:cs typeface="Arial"/>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ANGOLA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87">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INDONESIA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49487">
                <a:tc>
                  <a:txBody>
                    <a:bodyPr/>
                    <a:lstStyle/>
                    <a:p>
                      <a:pPr marL="0" marR="0" algn="ctr">
                        <a:lnSpc>
                          <a:spcPct val="115000"/>
                        </a:lnSpc>
                        <a:spcBef>
                          <a:spcPts val="0"/>
                        </a:spcBef>
                        <a:spcAft>
                          <a:spcPts val="0"/>
                        </a:spcAft>
                      </a:pPr>
                      <a:r>
                        <a:rPr lang="en-US" sz="1600" b="1">
                          <a:latin typeface="Arial Narrow" pitchFamily="34" charset="0"/>
                          <a:ea typeface="Calibri"/>
                          <a:cs typeface="Arial"/>
                        </a:rPr>
                        <a:t>87</a:t>
                      </a: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AZERBAIJAN</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49487">
                <a:tc>
                  <a:txBody>
                    <a:bodyPr/>
                    <a:lstStyle/>
                    <a:p>
                      <a:pPr marL="0" marR="0" algn="ctr">
                        <a:lnSpc>
                          <a:spcPct val="115000"/>
                        </a:lnSpc>
                        <a:spcBef>
                          <a:spcPts val="0"/>
                        </a:spcBef>
                        <a:spcAft>
                          <a:spcPts val="0"/>
                        </a:spcAft>
                      </a:pPr>
                      <a:r>
                        <a:rPr lang="en-US" sz="1600" b="1">
                          <a:latin typeface="Arial Narrow" pitchFamily="34" charset="0"/>
                          <a:ea typeface="Calibri"/>
                          <a:cs typeface="Arial"/>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UKRAINE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87">
                <a:tc>
                  <a:txBody>
                    <a:bodyPr/>
                    <a:lstStyle/>
                    <a:p>
                      <a:pPr marL="0" marR="0" algn="ctr">
                        <a:lnSpc>
                          <a:spcPct val="115000"/>
                        </a:lnSpc>
                        <a:spcBef>
                          <a:spcPts val="0"/>
                        </a:spcBef>
                        <a:spcAft>
                          <a:spcPts val="0"/>
                        </a:spcAft>
                      </a:pPr>
                      <a:r>
                        <a:rPr lang="en-US" sz="1600" b="1">
                          <a:latin typeface="Arial Narrow" pitchFamily="34" charset="0"/>
                          <a:ea typeface="Calibri"/>
                          <a:cs typeface="Arial"/>
                        </a:rPr>
                        <a:t>89</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YUGOSLAVIA</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87">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NIGERIA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66302798"/>
              </p:ext>
            </p:extLst>
          </p:nvPr>
        </p:nvGraphicFramePr>
        <p:xfrm>
          <a:off x="5181600" y="958059"/>
          <a:ext cx="3000375" cy="5858412"/>
        </p:xfrm>
        <a:graphic>
          <a:graphicData uri="http://schemas.openxmlformats.org/drawingml/2006/table">
            <a:tbl>
              <a:tblPr/>
              <a:tblGrid>
                <a:gridCol w="642938"/>
                <a:gridCol w="1608137"/>
                <a:gridCol w="749300"/>
              </a:tblGrid>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ea typeface="Calibri" pitchFamily="34" charset="0"/>
                          <a:cs typeface="Arial" charset="0"/>
                        </a:rPr>
                        <a:t>RANK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COUNTRY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ea typeface="Calibri" pitchFamily="34" charset="0"/>
                          <a:cs typeface="Arial" charset="0"/>
                        </a:rPr>
                        <a:t>SCORE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71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cs typeface="Times New Roman" pitchFamily="18" charset="0"/>
                        </a:rPr>
                        <a:t>India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6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Kazakhstan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96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Uzbekistan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51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75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Vietnam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6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Zambia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77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Cote d´Ivoire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6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Nicaragua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79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Ecuador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6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Pakistan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96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Russia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82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Tanzania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2.2</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83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Ukraine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2.1</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84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cs typeface="Times New Roman" pitchFamily="18" charset="0"/>
                        </a:rPr>
                        <a:t>Azerbaijan </a:t>
                      </a:r>
                      <a:endParaRPr kumimoji="0" lang="en-US" sz="1600" b="1" i="0" u="none" strike="noStrike" cap="none" normalizeH="0" baseline="0" dirty="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84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Bolivia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84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Cameroon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84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Kenya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88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Indonesia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1.9</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88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Uganda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1.9</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90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Nigeria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636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91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cs typeface="Times New Roman" pitchFamily="18" charset="0"/>
                        </a:rPr>
                        <a:t>Bangladesh </a:t>
                      </a:r>
                      <a:endParaRPr kumimoji="0" lang="en-US" sz="1600" b="1" i="0" u="none" strike="noStrike" cap="none" normalizeH="0" baseline="0" dirty="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cs typeface="Times New Roman" pitchFamily="18" charset="0"/>
                        </a:rPr>
                        <a:t>0.4</a:t>
                      </a:r>
                      <a:endParaRPr kumimoji="0" lang="en-US" sz="1600" b="1" i="0" u="none" strike="noStrike" cap="none" normalizeH="0" baseline="0" dirty="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bl>
          </a:graphicData>
        </a:graphic>
      </p:graphicFrame>
      <p:sp>
        <p:nvSpPr>
          <p:cNvPr id="39110" name="Rectangle 4"/>
          <p:cNvSpPr>
            <a:spLocks noChangeArrowheads="1"/>
          </p:cNvSpPr>
          <p:nvPr/>
        </p:nvSpPr>
        <p:spPr bwMode="auto">
          <a:xfrm>
            <a:off x="6231340" y="588169"/>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latin typeface="Calibri" pitchFamily="34" charset="0"/>
              </a:rPr>
              <a:t>YEAR 2001</a:t>
            </a:r>
          </a:p>
        </p:txBody>
      </p:sp>
      <p:sp>
        <p:nvSpPr>
          <p:cNvPr id="39111" name="Rectangle 5"/>
          <p:cNvSpPr>
            <a:spLocks noChangeArrowheads="1"/>
          </p:cNvSpPr>
          <p:nvPr/>
        </p:nvSpPr>
        <p:spPr bwMode="auto">
          <a:xfrm>
            <a:off x="2133600" y="588169"/>
            <a:ext cx="14287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latin typeface="Calibri" pitchFamily="34" charset="0"/>
              </a:rPr>
              <a:t>YEAR 2000</a:t>
            </a:r>
          </a:p>
        </p:txBody>
      </p:sp>
    </p:spTree>
    <p:extLst>
      <p:ext uri="{BB962C8B-B14F-4D97-AF65-F5344CB8AC3E}">
        <p14:creationId xmlns:p14="http://schemas.microsoft.com/office/powerpoint/2010/main" val="3162018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82988709"/>
              </p:ext>
            </p:extLst>
          </p:nvPr>
        </p:nvGraphicFramePr>
        <p:xfrm>
          <a:off x="1357313" y="564704"/>
          <a:ext cx="3000375" cy="6156160"/>
        </p:xfrm>
        <a:graphic>
          <a:graphicData uri="http://schemas.openxmlformats.org/drawingml/2006/table">
            <a:tbl>
              <a:tblPr/>
              <a:tblGrid>
                <a:gridCol w="714375"/>
                <a:gridCol w="1535906"/>
                <a:gridCol w="750094"/>
              </a:tblGrid>
              <a:tr h="277168">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RANK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Nicaragua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Venezuela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r>
                        <a:rPr lang="en-US" sz="1600" b="1">
                          <a:latin typeface="Arial Narrow" pitchFamily="34" charset="0"/>
                          <a:ea typeface="Times New Roman"/>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Georgia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Ukraine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Vietnam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r>
                        <a:rPr lang="en-US" sz="1600" b="1" dirty="0">
                          <a:latin typeface="Arial Narrow" pitchFamily="34" charset="0"/>
                          <a:ea typeface="Times New Roman"/>
                        </a:rPr>
                        <a:t>88</a:t>
                      </a: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r>
                        <a:rPr lang="en-US" sz="1600" b="1" dirty="0">
                          <a:latin typeface="Arial Narrow" pitchFamily="34" charset="0"/>
                          <a:ea typeface="Times New Roman"/>
                        </a:rPr>
                        <a:t>Kazakhstan </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7168">
                <a:tc>
                  <a:txBody>
                    <a:bodyPr/>
                    <a:lstStyle/>
                    <a:p>
                      <a:pPr marL="0" marR="0" algn="ctr"/>
                      <a:r>
                        <a:rPr lang="en-US" sz="1600" b="1">
                          <a:latin typeface="Arial Narrow" pitchFamily="34" charset="0"/>
                          <a:ea typeface="Times New Roman"/>
                        </a:rPr>
                        <a:t>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Bolivia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Cameroon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Ecuador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Haiti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r>
                        <a:rPr lang="en-US" sz="1600" b="1">
                          <a:latin typeface="Arial Narrow" pitchFamily="34" charset="0"/>
                          <a:ea typeface="Times New Roman"/>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Albania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r>
                        <a:rPr lang="en-US" sz="1600" b="1">
                          <a:latin typeface="Arial Narrow" pitchFamily="34" charset="0"/>
                          <a:ea typeface="Calibri"/>
                          <a:cs typeface="Arial"/>
                        </a:rPr>
                        <a:t>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MOLDOVA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r>
                        <a:rPr lang="en-US" sz="1600" b="1">
                          <a:latin typeface="Arial Narrow" pitchFamily="34" charset="0"/>
                          <a:ea typeface="Calibri"/>
                          <a:cs typeface="Arial"/>
                        </a:rPr>
                        <a:t>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UGANDA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AZERBAIJAN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7168">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INDONESIA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7168">
                <a:tc>
                  <a:txBody>
                    <a:bodyPr/>
                    <a:lstStyle/>
                    <a:p>
                      <a:pPr marL="0" marR="0" algn="ctr">
                        <a:lnSpc>
                          <a:spcPct val="115000"/>
                        </a:lnSpc>
                        <a:spcBef>
                          <a:spcPts val="0"/>
                        </a:spcBef>
                        <a:spcAft>
                          <a:spcPts val="0"/>
                        </a:spcAft>
                      </a:pPr>
                      <a:r>
                        <a:rPr lang="en-US" sz="1600" b="1">
                          <a:latin typeface="Arial Narrow" pitchFamily="34" charset="0"/>
                          <a:ea typeface="Calibri"/>
                          <a:cs typeface="Arial"/>
                        </a:rPr>
                        <a:t>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KENYA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r>
                        <a:rPr lang="en-US" sz="1600" b="1">
                          <a:latin typeface="Arial Narrow" pitchFamily="34" charset="0"/>
                          <a:ea typeface="Calibri"/>
                          <a:cs typeface="Arial"/>
                        </a:rPr>
                        <a:t>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ANGOLA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r>
                        <a:rPr lang="en-US" sz="1600" b="1">
                          <a:latin typeface="Arial Narrow" pitchFamily="34" charset="0"/>
                          <a:ea typeface="Calibri"/>
                          <a:cs typeface="Arial"/>
                        </a:rPr>
                        <a:t>98</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MADAGASCAR</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r>
                        <a:rPr lang="en-US" sz="1600" b="1">
                          <a:latin typeface="Arial Narrow" pitchFamily="34" charset="0"/>
                          <a:ea typeface="Calibri"/>
                          <a:cs typeface="Arial"/>
                        </a:rPr>
                        <a:t>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PARAGUAY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68">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101</a:t>
                      </a: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NIGERIA</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4372">
                <a:tc>
                  <a:txBody>
                    <a:bodyPr/>
                    <a:lstStyle/>
                    <a:p>
                      <a:pPr marL="0" marR="0" algn="ctr">
                        <a:lnSpc>
                          <a:spcPct val="115000"/>
                        </a:lnSpc>
                        <a:spcBef>
                          <a:spcPts val="0"/>
                        </a:spcBef>
                        <a:spcAft>
                          <a:spcPts val="0"/>
                        </a:spcAft>
                      </a:pPr>
                      <a:r>
                        <a:rPr lang="en-US" sz="1600" b="1">
                          <a:latin typeface="Arial Narrow" pitchFamily="34" charset="0"/>
                          <a:ea typeface="Calibri"/>
                          <a:cs typeface="Arial"/>
                        </a:rPr>
                        <a:t>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BANGLADESH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88114632"/>
              </p:ext>
            </p:extLst>
          </p:nvPr>
        </p:nvGraphicFramePr>
        <p:xfrm>
          <a:off x="5715000" y="301228"/>
          <a:ext cx="3071813" cy="6449568"/>
        </p:xfrm>
        <a:graphic>
          <a:graphicData uri="http://schemas.openxmlformats.org/drawingml/2006/table">
            <a:tbl>
              <a:tblPr/>
              <a:tblGrid>
                <a:gridCol w="731384"/>
                <a:gridCol w="1572475"/>
                <a:gridCol w="767954"/>
              </a:tblGrid>
              <a:tr h="233449">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RANK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339">
                <a:tc>
                  <a:txBody>
                    <a:bodyPr/>
                    <a:lstStyle/>
                    <a:p>
                      <a:pPr marL="0" marR="0" algn="ctr"/>
                      <a:r>
                        <a:rPr lang="en-US" sz="1400" b="1" dirty="0">
                          <a:latin typeface="Arial Narrow" pitchFamily="34" charset="0"/>
                          <a:ea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400" b="1" dirty="0">
                          <a:latin typeface="Arial Narrow" pitchFamily="34" charset="0"/>
                          <a:ea typeface="Times New Roman"/>
                        </a:rPr>
                        <a:t>Congo, </a:t>
                      </a:r>
                      <a:r>
                        <a:rPr lang="en-US" sz="1400" b="1" dirty="0" smtClean="0">
                          <a:latin typeface="Arial Narrow" pitchFamily="34" charset="0"/>
                          <a:ea typeface="Times New Roman"/>
                        </a:rPr>
                        <a:t>Democratic Republic</a:t>
                      </a:r>
                      <a:endParaRPr lang="en-US" sz="1400" b="1" dirty="0">
                        <a:latin typeface="Arial Narrow" pitchFamily="34"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400" b="1" dirty="0">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09">
                <a:tc>
                  <a:txBody>
                    <a:bodyPr/>
                    <a:lstStyle/>
                    <a:p>
                      <a:pPr marL="0" marR="0" algn="ctr">
                        <a:lnSpc>
                          <a:spcPct val="115000"/>
                        </a:lnSpc>
                        <a:spcBef>
                          <a:spcPts val="0"/>
                        </a:spcBef>
                        <a:spcAft>
                          <a:spcPts val="0"/>
                        </a:spcAft>
                      </a:pP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Ecuador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09">
                <a:tc>
                  <a:txBody>
                    <a:bodyPr/>
                    <a:lstStyle/>
                    <a:p>
                      <a:pPr marL="0" marR="0" algn="ctr">
                        <a:lnSpc>
                          <a:spcPct val="115000"/>
                        </a:lnSpc>
                        <a:spcBef>
                          <a:spcPts val="0"/>
                        </a:spcBef>
                        <a:spcAft>
                          <a:spcPts val="0"/>
                        </a:spcAft>
                      </a:pP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Iraq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6509">
                <a:tc>
                  <a:txBody>
                    <a:bodyPr/>
                    <a:lstStyle/>
                    <a:p>
                      <a:pPr marL="0" marR="0" algn="ctr">
                        <a:lnSpc>
                          <a:spcPct val="115000"/>
                        </a:lnSpc>
                        <a:spcBef>
                          <a:spcPts val="0"/>
                        </a:spcBef>
                        <a:spcAft>
                          <a:spcPts val="0"/>
                        </a:spcAft>
                      </a:pP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Sierra Leone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09">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Uganda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051">
                <a:tc>
                  <a:txBody>
                    <a:bodyPr/>
                    <a:lstStyle/>
                    <a:p>
                      <a:pPr marL="0" marR="0" algn="ctr"/>
                      <a:r>
                        <a:rPr lang="en-US" sz="1600" b="1" dirty="0">
                          <a:latin typeface="Arial Narrow" pitchFamily="34" charset="0"/>
                          <a:ea typeface="Times New Roman"/>
                        </a:rPr>
                        <a:t>118</a:t>
                      </a: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r>
                        <a:rPr lang="en-US" sz="1600" b="1" dirty="0">
                          <a:latin typeface="Arial Narrow" pitchFamily="34" charset="0"/>
                          <a:ea typeface="Times New Roman"/>
                        </a:rPr>
                        <a:t>Cote d'Ivoire </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6509">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Kyrgyzstan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6509">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Libya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6102">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Papua New Guinea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051">
                <a:tc>
                  <a:txBody>
                    <a:bodyPr/>
                    <a:lstStyle/>
                    <a:p>
                      <a:pPr marL="0" marR="0" algn="ctr"/>
                      <a:r>
                        <a:rPr lang="en-US" sz="1600" b="1" dirty="0">
                          <a:latin typeface="Arial Narrow" pitchFamily="34" charset="0"/>
                          <a:ea typeface="Times New Roman"/>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Indonesia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6509">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Kenya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49">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124</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Angola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09">
                <a:tc>
                  <a:txBody>
                    <a:bodyPr/>
                    <a:lstStyle/>
                    <a:p>
                      <a:pPr marL="0" marR="0" algn="ctr">
                        <a:lnSpc>
                          <a:spcPct val="115000"/>
                        </a:lnSpc>
                        <a:spcBef>
                          <a:spcPts val="0"/>
                        </a:spcBef>
                        <a:spcAft>
                          <a:spcPts val="0"/>
                        </a:spcAft>
                      </a:pPr>
                      <a:endParaRPr lang="en-US" sz="16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Azerbaijan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1.8</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6509">
                <a:tc>
                  <a:txBody>
                    <a:bodyPr/>
                    <a:lstStyle/>
                    <a:p>
                      <a:pPr marL="0" marR="0" algn="ctr">
                        <a:lnSpc>
                          <a:spcPct val="115000"/>
                        </a:lnSpc>
                        <a:spcBef>
                          <a:spcPts val="0"/>
                        </a:spcBef>
                        <a:spcAft>
                          <a:spcPts val="0"/>
                        </a:spcAft>
                      </a:pPr>
                      <a:endParaRPr lang="en-US" sz="1600" b="1">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Cameroon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09">
                <a:tc>
                  <a:txBody>
                    <a:bodyPr/>
                    <a:lstStyle/>
                    <a:p>
                      <a:pPr marL="0" marR="0" algn="ctr">
                        <a:lnSpc>
                          <a:spcPct val="115000"/>
                        </a:lnSpc>
                        <a:spcBef>
                          <a:spcPts val="0"/>
                        </a:spcBef>
                        <a:spcAft>
                          <a:spcPts val="0"/>
                        </a:spcAft>
                      </a:pPr>
                      <a:endParaRPr lang="en-US" sz="1600" b="1">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Georgia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09">
                <a:tc>
                  <a:txBody>
                    <a:bodyPr/>
                    <a:lstStyle/>
                    <a:p>
                      <a:pPr marL="0" marR="0" algn="ctr">
                        <a:lnSpc>
                          <a:spcPct val="115000"/>
                        </a:lnSpc>
                        <a:spcBef>
                          <a:spcPts val="0"/>
                        </a:spcBef>
                        <a:spcAft>
                          <a:spcPts val="0"/>
                        </a:spcAft>
                      </a:pPr>
                      <a:endParaRPr lang="en-US" sz="16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Tajikistan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1.8</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3449">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129</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Myanmar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1.6</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09">
                <a:tc>
                  <a:txBody>
                    <a:bodyPr/>
                    <a:lstStyle/>
                    <a:p>
                      <a:pPr marL="0" marR="0" algn="ctr">
                        <a:lnSpc>
                          <a:spcPct val="115000"/>
                        </a:lnSpc>
                        <a:spcBef>
                          <a:spcPts val="0"/>
                        </a:spcBef>
                        <a:spcAft>
                          <a:spcPts val="0"/>
                        </a:spcAft>
                      </a:pPr>
                      <a:endParaRPr lang="en-US" sz="1600" b="1">
                        <a:latin typeface="Arial Narrow" pitchFamily="34" charset="0"/>
                        <a:ea typeface="Times New Roman"/>
                        <a:cs typeface="Times New Roman"/>
                      </a:endParaRP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Paraguay </a:t>
                      </a:r>
                      <a:endParaRPr lang="en-US" sz="1600" b="1" dirty="0">
                        <a:latin typeface="Arial Narrow" pitchFamily="34" charset="0"/>
                        <a:ea typeface="Calibri"/>
                        <a:cs typeface="Arial"/>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1.6</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49">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131</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Haiti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1.5</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49">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132</a:t>
                      </a:r>
                      <a:endParaRPr lang="en-US" sz="1600" b="1" dirty="0">
                        <a:latin typeface="Arial Narrow" pitchFamily="34" charset="0"/>
                        <a:ea typeface="Calibri"/>
                        <a:cs typeface="Arial"/>
                      </a:endParaRP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Nigeria </a:t>
                      </a:r>
                      <a:endParaRPr lang="en-US" sz="1600" b="1" dirty="0">
                        <a:latin typeface="Arial Narrow" pitchFamily="34" charset="0"/>
                        <a:ea typeface="Calibri"/>
                        <a:cs typeface="Arial"/>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1.4</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3449">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133</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Bangladesh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1.3</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0156" name="Rectangle 4"/>
          <p:cNvSpPr>
            <a:spLocks noChangeArrowheads="1"/>
          </p:cNvSpPr>
          <p:nvPr/>
        </p:nvSpPr>
        <p:spPr bwMode="auto">
          <a:xfrm>
            <a:off x="-71438" y="214313"/>
            <a:ext cx="14287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2002</a:t>
            </a:r>
          </a:p>
        </p:txBody>
      </p:sp>
      <p:sp>
        <p:nvSpPr>
          <p:cNvPr id="40157" name="Rectangle 5"/>
          <p:cNvSpPr>
            <a:spLocks noChangeArrowheads="1"/>
          </p:cNvSpPr>
          <p:nvPr/>
        </p:nvSpPr>
        <p:spPr bwMode="auto">
          <a:xfrm>
            <a:off x="4357688" y="2143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2003</a:t>
            </a:r>
          </a:p>
        </p:txBody>
      </p:sp>
    </p:spTree>
    <p:extLst>
      <p:ext uri="{BB962C8B-B14F-4D97-AF65-F5344CB8AC3E}">
        <p14:creationId xmlns:p14="http://schemas.microsoft.com/office/powerpoint/2010/main" val="1453830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4438" y="214313"/>
          <a:ext cx="3071812" cy="6435721"/>
        </p:xfrm>
        <a:graphic>
          <a:graphicData uri="http://schemas.openxmlformats.org/drawingml/2006/table">
            <a:tbl>
              <a:tblPr/>
              <a:tblGrid>
                <a:gridCol w="731837"/>
                <a:gridCol w="1571625"/>
                <a:gridCol w="768350"/>
              </a:tblGrid>
              <a:tr h="30005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RANK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COUNTRY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SCORE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122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Ukraine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Cameroon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Iraq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0005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Kenya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Pakistan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1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133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Angola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5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Congo, Democratic Republic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Cote d´Ivoire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0005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Georgia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5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133</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Indonesia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0005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133</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Tajikistan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0005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133</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Turkmenistan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0005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Azerbaijan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1,9</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0005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Paraguay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1,9</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5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142</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Chad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1,7</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0005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142</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Myanmar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1,7</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5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144</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Nigeria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1,6</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0005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145</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Bangladesh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0005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145</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Haiti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Table 2"/>
          <p:cNvGraphicFramePr>
            <a:graphicFrameLocks noGrp="1"/>
          </p:cNvGraphicFramePr>
          <p:nvPr/>
        </p:nvGraphicFramePr>
        <p:xfrm>
          <a:off x="5572125" y="214313"/>
          <a:ext cx="3143251" cy="6648455"/>
        </p:xfrm>
        <a:graphic>
          <a:graphicData uri="http://schemas.openxmlformats.org/drawingml/2006/table">
            <a:tbl>
              <a:tblPr/>
              <a:tblGrid>
                <a:gridCol w="748393"/>
                <a:gridCol w="1609046"/>
                <a:gridCol w="785812"/>
              </a:tblGrid>
              <a:tr h="280443">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RANK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43">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Indonesia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34">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Iraq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34">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Liberia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43">
                <a:tc>
                  <a:txBody>
                    <a:bodyPr/>
                    <a:lstStyle/>
                    <a:p>
                      <a:pPr marL="0" marR="0" algn="ctr">
                        <a:lnSpc>
                          <a:spcPct val="115000"/>
                        </a:lnSpc>
                        <a:spcBef>
                          <a:spcPts val="0"/>
                        </a:spcBef>
                        <a:spcAft>
                          <a:spcPts val="0"/>
                        </a:spcAft>
                      </a:pP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Uzbekistan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31589">
                <a:tc>
                  <a:txBody>
                    <a:bodyPr/>
                    <a:lstStyle/>
                    <a:p>
                      <a:pPr marL="0" marR="0" algn="ctr"/>
                      <a:r>
                        <a:rPr lang="en-US" sz="1600" b="1">
                          <a:latin typeface="Arial Narrow" pitchFamily="34" charset="0"/>
                          <a:ea typeface="Times New Roman"/>
                        </a:rPr>
                        <a:t>144</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r>
                        <a:rPr lang="en-US" sz="1600" b="1" dirty="0">
                          <a:latin typeface="Arial Narrow" pitchFamily="34" charset="0"/>
                          <a:ea typeface="Times New Roman"/>
                        </a:rPr>
                        <a:t>Congo, Democratic Republic </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43">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Kenya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334">
                <a:tc>
                  <a:txBody>
                    <a:bodyPr/>
                    <a:lstStyle/>
                    <a:p>
                      <a:pPr marL="0" marR="0" algn="ctr">
                        <a:lnSpc>
                          <a:spcPct val="115000"/>
                        </a:lnSpc>
                        <a:spcBef>
                          <a:spcPts val="0"/>
                        </a:spcBef>
                        <a:spcAft>
                          <a:spcPts val="0"/>
                        </a:spcAft>
                      </a:pP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Pakistan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34">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Paraguay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43">
                <a:tc>
                  <a:txBody>
                    <a:bodyPr/>
                    <a:lstStyle/>
                    <a:p>
                      <a:pPr marL="0" marR="0" algn="ctr">
                        <a:lnSpc>
                          <a:spcPct val="115000"/>
                        </a:lnSpc>
                        <a:spcBef>
                          <a:spcPts val="0"/>
                        </a:spcBef>
                        <a:spcAft>
                          <a:spcPts val="0"/>
                        </a:spcAft>
                      </a:pP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Somalia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43">
                <a:tc>
                  <a:txBody>
                    <a:bodyPr/>
                    <a:lstStyle/>
                    <a:p>
                      <a:pPr marL="0" marR="0" algn="ctr">
                        <a:lnSpc>
                          <a:spcPct val="115000"/>
                        </a:lnSpc>
                        <a:spcBef>
                          <a:spcPts val="0"/>
                        </a:spcBef>
                        <a:spcAft>
                          <a:spcPts val="0"/>
                        </a:spcAft>
                      </a:pP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Sudan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43">
                <a:tc>
                  <a:txBody>
                    <a:bodyPr/>
                    <a:lstStyle/>
                    <a:p>
                      <a:pPr marL="0" marR="0" algn="ctr">
                        <a:lnSpc>
                          <a:spcPct val="115000"/>
                        </a:lnSpc>
                        <a:spcBef>
                          <a:spcPts val="0"/>
                        </a:spcBef>
                        <a:spcAft>
                          <a:spcPts val="0"/>
                        </a:spcAft>
                      </a:pPr>
                      <a:r>
                        <a:rPr lang="en-US" sz="1600" b="1">
                          <a:latin typeface="Arial Narrow" pitchFamily="34" charset="0"/>
                          <a:ea typeface="Calibri"/>
                          <a:cs typeface="Arial"/>
                        </a:rPr>
                        <a:t>144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TAJIKISTAN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43">
                <a:tc>
                  <a:txBody>
                    <a:bodyPr/>
                    <a:lstStyle/>
                    <a:p>
                      <a:pPr marL="0" marR="0" algn="ctr">
                        <a:lnSpc>
                          <a:spcPct val="115000"/>
                        </a:lnSpc>
                        <a:spcBef>
                          <a:spcPts val="0"/>
                        </a:spcBef>
                        <a:spcAft>
                          <a:spcPts val="0"/>
                        </a:spcAft>
                      </a:pPr>
                      <a:r>
                        <a:rPr lang="en-US" sz="1600" b="1">
                          <a:latin typeface="Arial Narrow" pitchFamily="34" charset="0"/>
                          <a:ea typeface="Calibri"/>
                          <a:cs typeface="Arial"/>
                        </a:rPr>
                        <a:t>151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Arial Narrow" pitchFamily="34" charset="0"/>
                          <a:ea typeface="Calibri"/>
                          <a:cs typeface="Arial"/>
                        </a:rPr>
                        <a:t>ANGOLA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43">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COTED’IVOIRE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60885">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EQUATORIAL GUINEA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43">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NIGERIA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43">
                <a:tc>
                  <a:txBody>
                    <a:bodyPr/>
                    <a:lstStyle/>
                    <a:p>
                      <a:pPr marL="0" marR="0" algn="ctr">
                        <a:lnSpc>
                          <a:spcPct val="115000"/>
                        </a:lnSpc>
                        <a:spcBef>
                          <a:spcPts val="0"/>
                        </a:spcBef>
                        <a:spcAft>
                          <a:spcPts val="0"/>
                        </a:spcAft>
                      </a:pPr>
                      <a:r>
                        <a:rPr lang="en-US" sz="1600" b="1">
                          <a:latin typeface="Arial Narrow" pitchFamily="34" charset="0"/>
                          <a:ea typeface="Calibri"/>
                          <a:cs typeface="Arial"/>
                        </a:rPr>
                        <a:t>155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HAITI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43">
                <a:tc>
                  <a:txBody>
                    <a:bodyPr/>
                    <a:lstStyle/>
                    <a:p>
                      <a:pPr marL="0" marR="0" algn="ctr">
                        <a:lnSpc>
                          <a:spcPct val="115000"/>
                        </a:lnSpc>
                        <a:spcBef>
                          <a:spcPts val="0"/>
                        </a:spcBef>
                        <a:spcAft>
                          <a:spcPts val="0"/>
                        </a:spcAft>
                      </a:pPr>
                      <a:r>
                        <a:rPr lang="en-US" sz="1600" b="1">
                          <a:latin typeface="Arial Narrow" pitchFamily="34" charset="0"/>
                          <a:ea typeface="Calibri"/>
                          <a:cs typeface="Arial"/>
                        </a:rPr>
                        <a:t>155</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MYANMAR</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43">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TURKNENISTAN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43">
                <a:tc>
                  <a:txBody>
                    <a:bodyPr/>
                    <a:lstStyle/>
                    <a:p>
                      <a:pPr marL="0" marR="0" algn="ctr">
                        <a:lnSpc>
                          <a:spcPct val="115000"/>
                        </a:lnSpc>
                        <a:spcBef>
                          <a:spcPts val="0"/>
                        </a:spcBef>
                        <a:spcAft>
                          <a:spcPts val="0"/>
                        </a:spcAft>
                      </a:pPr>
                      <a:r>
                        <a:rPr lang="en-US" sz="1600" b="1">
                          <a:latin typeface="Arial Narrow" pitchFamily="34" charset="0"/>
                          <a:ea typeface="Calibri"/>
                          <a:cs typeface="Arial"/>
                        </a:rPr>
                        <a:t>158</a:t>
                      </a: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BANGLADESH</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43">
                <a:tc>
                  <a:txBody>
                    <a:bodyPr/>
                    <a:lstStyle/>
                    <a:p>
                      <a:pPr marL="0" marR="0" algn="ctr">
                        <a:lnSpc>
                          <a:spcPct val="115000"/>
                        </a:lnSpc>
                        <a:spcBef>
                          <a:spcPts val="0"/>
                        </a:spcBef>
                        <a:spcAft>
                          <a:spcPts val="0"/>
                        </a:spcAft>
                      </a:pPr>
                      <a:r>
                        <a:rPr lang="en-US" sz="1600" b="1">
                          <a:latin typeface="Arial Narrow" pitchFamily="34" charset="0"/>
                          <a:ea typeface="Calibri"/>
                          <a:cs typeface="Arial"/>
                        </a:rPr>
                        <a:t>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CHAD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1153" name="Rectangle 3"/>
          <p:cNvSpPr>
            <a:spLocks noChangeArrowheads="1"/>
          </p:cNvSpPr>
          <p:nvPr/>
        </p:nvSpPr>
        <p:spPr bwMode="auto">
          <a:xfrm>
            <a:off x="-71438" y="214313"/>
            <a:ext cx="14287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2004</a:t>
            </a:r>
          </a:p>
        </p:txBody>
      </p:sp>
      <p:sp>
        <p:nvSpPr>
          <p:cNvPr id="41154" name="Rectangle 4"/>
          <p:cNvSpPr>
            <a:spLocks noChangeArrowheads="1"/>
          </p:cNvSpPr>
          <p:nvPr/>
        </p:nvSpPr>
        <p:spPr bwMode="auto">
          <a:xfrm>
            <a:off x="4286250" y="2143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2005</a:t>
            </a:r>
          </a:p>
        </p:txBody>
      </p:sp>
    </p:spTree>
    <p:extLst>
      <p:ext uri="{BB962C8B-B14F-4D97-AF65-F5344CB8AC3E}">
        <p14:creationId xmlns:p14="http://schemas.microsoft.com/office/powerpoint/2010/main" val="1424161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4438" y="209550"/>
          <a:ext cx="3143250" cy="6399503"/>
        </p:xfrm>
        <a:graphic>
          <a:graphicData uri="http://schemas.openxmlformats.org/drawingml/2006/table">
            <a:tbl>
              <a:tblPr/>
              <a:tblGrid>
                <a:gridCol w="747712"/>
                <a:gridCol w="1609725"/>
                <a:gridCol w="785813"/>
              </a:tblGrid>
              <a:tr h="28039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RANK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COUNTRY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rPr>
                        <a:t>SCORE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Kenya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Kyrgyzstan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7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Nigeria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635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Pakistan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7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Sierra Leone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Tajikistan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7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142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Turkmenistan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7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Belarus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Cambodia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Côte d´Ivoire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9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151</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Equatorial Guinea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2.1</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9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151</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Uzbekistan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2.1</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039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156</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Bangladesh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039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156</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Chad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841181">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156</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Congo, Democratic Republic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9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156</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Sudan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2.0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039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160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Guinea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1.9</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039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160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Iraq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1.9</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8039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160</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Myanmar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1.9</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9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163</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Haiti </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Times New Roman" pitchFamily="18" charset="0"/>
                        </a:rPr>
                        <a:t>1.8</a:t>
                      </a:r>
                      <a:endParaRPr kumimoji="0" lang="en-US" sz="1600" b="1" i="0" u="none" strike="noStrike" cap="none" normalizeH="0" baseline="0" smtClean="0">
                        <a:ln>
                          <a:noFill/>
                        </a:ln>
                        <a:solidFill>
                          <a:schemeClr val="tx1"/>
                        </a:solidFill>
                        <a:effectLst/>
                        <a:latin typeface="Arial Narrow" pitchFamily="34" charset="0"/>
                        <a:ea typeface="Calibri" pitchFamily="34"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Table 2"/>
          <p:cNvGraphicFramePr>
            <a:graphicFrameLocks noGrp="1"/>
          </p:cNvGraphicFramePr>
          <p:nvPr/>
        </p:nvGraphicFramePr>
        <p:xfrm>
          <a:off x="5715000" y="209550"/>
          <a:ext cx="3143251" cy="6705604"/>
        </p:xfrm>
        <a:graphic>
          <a:graphicData uri="http://schemas.openxmlformats.org/drawingml/2006/table">
            <a:tbl>
              <a:tblPr/>
              <a:tblGrid>
                <a:gridCol w="748393"/>
                <a:gridCol w="1609046"/>
                <a:gridCol w="785812"/>
              </a:tblGrid>
              <a:tr h="280419">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RANK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42">
                <a:tc>
                  <a:txBody>
                    <a:bodyPr/>
                    <a:lstStyle/>
                    <a:p>
                      <a:pPr marL="0" marR="0" algn="ctr"/>
                      <a:r>
                        <a:rPr lang="en-US" sz="1600" b="1" dirty="0">
                          <a:latin typeface="Arial Narrow" pitchFamily="34" charset="0"/>
                          <a:ea typeface="Times New Roman"/>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Zimbabwe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310">
                <a:tc>
                  <a:txBody>
                    <a:bodyPr/>
                    <a:lstStyle/>
                    <a:p>
                      <a:pPr marL="0" marR="0" algn="ctr"/>
                      <a:r>
                        <a:rPr lang="en-US" sz="1600" b="1" dirty="0">
                          <a:latin typeface="Arial Narrow" pitchFamily="34" charset="0"/>
                          <a:ea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Bangladesh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10">
                <a:tc>
                  <a:txBody>
                    <a:bodyPr/>
                    <a:lstStyle/>
                    <a:p>
                      <a:pPr marL="0" marR="0" algn="ctr"/>
                      <a:r>
                        <a:rPr lang="en-US" sz="1600" b="1" dirty="0">
                          <a:latin typeface="Arial Narrow" pitchFamily="34" charset="0"/>
                          <a:ea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Cambodia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5">
                <a:tc>
                  <a:txBody>
                    <a:bodyPr/>
                    <a:lstStyle/>
                    <a:p>
                      <a:pPr marL="0" marR="0" algn="ctr"/>
                      <a:r>
                        <a:rPr lang="en-US" sz="1600" b="1">
                          <a:latin typeface="Arial Narrow" pitchFamily="34" charset="0"/>
                          <a:ea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Central African Republic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5">
                <a:tc>
                  <a:txBody>
                    <a:bodyPr/>
                    <a:lstStyle/>
                    <a:p>
                      <a:pPr marL="0" marR="0" algn="ctr"/>
                      <a:r>
                        <a:rPr lang="en-US" sz="1600" b="1">
                          <a:latin typeface="Arial Narrow" pitchFamily="34" charset="0"/>
                          <a:ea typeface="Times New Roman"/>
                        </a:rPr>
                        <a:t>162</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r>
                        <a:rPr lang="en-US" sz="1600" b="1" dirty="0">
                          <a:latin typeface="Arial Narrow" pitchFamily="34" charset="0"/>
                          <a:ea typeface="Times New Roman"/>
                        </a:rPr>
                        <a:t>Papua New Guinea </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42">
                <a:tc>
                  <a:txBody>
                    <a:bodyPr/>
                    <a:lstStyle/>
                    <a:p>
                      <a:pPr marL="0" marR="0" algn="ctr"/>
                      <a:r>
                        <a:rPr lang="en-US" sz="1600" b="1" dirty="0">
                          <a:latin typeface="Arial Narrow" pitchFamily="34" charset="0"/>
                          <a:ea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Turkmenistan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10">
                <a:tc>
                  <a:txBody>
                    <a:bodyPr/>
                    <a:lstStyle/>
                    <a:p>
                      <a:pPr marL="0" marR="0" algn="ctr"/>
                      <a:r>
                        <a:rPr lang="en-US" sz="1600" b="1">
                          <a:latin typeface="Arial Narrow" pitchFamily="34" charset="0"/>
                          <a:ea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Venezuela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7">
                <a:tc>
                  <a:txBody>
                    <a:bodyPr/>
                    <a:lstStyle/>
                    <a:p>
                      <a:pPr marL="0" marR="0" algn="ctr"/>
                      <a:r>
                        <a:rPr lang="en-US" sz="1600" b="1">
                          <a:latin typeface="Arial Narrow" pitchFamily="34" charset="0"/>
                          <a:ea typeface="Times New Roman"/>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Congo, Democratic Republic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42">
                <a:tc>
                  <a:txBody>
                    <a:bodyPr/>
                    <a:lstStyle/>
                    <a:p>
                      <a:pPr marL="0" marR="0" algn="ctr"/>
                      <a:r>
                        <a:rPr lang="en-US" sz="1600" b="1" dirty="0">
                          <a:latin typeface="Arial Narrow" pitchFamily="34" charset="0"/>
                          <a:ea typeface="Times New Roman"/>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Equatorial Guinea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042">
                <a:tc>
                  <a:txBody>
                    <a:bodyPr/>
                    <a:lstStyle/>
                    <a:p>
                      <a:pPr marL="0" marR="0" algn="ctr"/>
                      <a:r>
                        <a:rPr lang="en-US" sz="1600" b="1">
                          <a:latin typeface="Arial Narrow" pitchFamily="34" charset="0"/>
                          <a:ea typeface="Times New Roman"/>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Guinea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9">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168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Laos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1.9</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9">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172</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Afghanistan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9">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172</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Chad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1.8</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9">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172</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Sudan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1.8</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9">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175</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Tonga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1.7</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9">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175</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Uzbekistan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1.7</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9">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177</a:t>
                      </a:r>
                      <a:endParaRPr lang="en-US" sz="1600" b="1">
                        <a:latin typeface="Arial Narrow" pitchFamily="34" charset="0"/>
                        <a:ea typeface="Calibri"/>
                        <a:cs typeface="Arial"/>
                      </a:endParaRP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Haiti </a:t>
                      </a:r>
                      <a:endParaRPr lang="en-US" sz="1600" b="1" dirty="0">
                        <a:latin typeface="Arial Narrow" pitchFamily="34" charset="0"/>
                        <a:ea typeface="Calibri"/>
                        <a:cs typeface="Arial"/>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1.6</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9">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178</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Iraq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1.5</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9">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179</a:t>
                      </a:r>
                      <a:endParaRPr lang="en-US" sz="1600" b="1">
                        <a:latin typeface="Arial Narrow" pitchFamily="34" charset="0"/>
                        <a:ea typeface="Calibri"/>
                        <a:cs typeface="Arial"/>
                      </a:endParaRP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Myanmar </a:t>
                      </a:r>
                      <a:endParaRPr lang="en-US" sz="1600" b="1" dirty="0">
                        <a:latin typeface="Arial Narrow" pitchFamily="34" charset="0"/>
                        <a:ea typeface="Calibri"/>
                        <a:cs typeface="Arial"/>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1.4</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9">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179</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Somalia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1.4</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2181" name="Rectangle 3"/>
          <p:cNvSpPr>
            <a:spLocks noChangeArrowheads="1"/>
          </p:cNvSpPr>
          <p:nvPr/>
        </p:nvSpPr>
        <p:spPr bwMode="auto">
          <a:xfrm>
            <a:off x="-71438" y="214313"/>
            <a:ext cx="14287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2006</a:t>
            </a:r>
          </a:p>
        </p:txBody>
      </p:sp>
      <p:sp>
        <p:nvSpPr>
          <p:cNvPr id="42182" name="Rectangle 4"/>
          <p:cNvSpPr>
            <a:spLocks noChangeArrowheads="1"/>
          </p:cNvSpPr>
          <p:nvPr/>
        </p:nvSpPr>
        <p:spPr bwMode="auto">
          <a:xfrm>
            <a:off x="4286250" y="2143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2007</a:t>
            </a:r>
          </a:p>
        </p:txBody>
      </p:sp>
    </p:spTree>
    <p:extLst>
      <p:ext uri="{BB962C8B-B14F-4D97-AF65-F5344CB8AC3E}">
        <p14:creationId xmlns:p14="http://schemas.microsoft.com/office/powerpoint/2010/main" val="1181961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85875" y="174625"/>
          <a:ext cx="3143251" cy="6105518"/>
        </p:xfrm>
        <a:graphic>
          <a:graphicData uri="http://schemas.openxmlformats.org/drawingml/2006/table">
            <a:tbl>
              <a:tblPr/>
              <a:tblGrid>
                <a:gridCol w="748393"/>
                <a:gridCol w="1609046"/>
                <a:gridCol w="785812"/>
              </a:tblGrid>
              <a:tr h="280431">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RANK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53">
                <a:tc>
                  <a:txBody>
                    <a:bodyPr/>
                    <a:lstStyle/>
                    <a:p>
                      <a:pPr marL="0" marR="0" algn="ctr"/>
                      <a:r>
                        <a:rPr lang="en-US" sz="1600" b="1" dirty="0">
                          <a:latin typeface="Arial Narrow" pitchFamily="34" charset="0"/>
                          <a:ea typeface="Times New Roman"/>
                        </a:rPr>
                        <a:t>166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Kyrgyzstan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a:latin typeface="Arial Narrow" pitchFamily="34" charset="0"/>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23">
                <a:tc>
                  <a:txBody>
                    <a:bodyPr/>
                    <a:lstStyle/>
                    <a:p>
                      <a:pPr marL="0" marR="0" algn="ctr"/>
                      <a:r>
                        <a:rPr lang="en-US" sz="1600" b="1" dirty="0">
                          <a:latin typeface="Arial Narrow" pitchFamily="34" charset="0"/>
                          <a:ea typeface="Times New Roman"/>
                        </a:rPr>
                        <a:t>166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Turkmenistan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23">
                <a:tc>
                  <a:txBody>
                    <a:bodyPr/>
                    <a:lstStyle/>
                    <a:p>
                      <a:pPr marL="0" marR="0" algn="ctr"/>
                      <a:r>
                        <a:rPr lang="en-US" sz="1600" b="1">
                          <a:latin typeface="Arial Narrow" pitchFamily="34" charset="0"/>
                          <a:ea typeface="Times New Roman"/>
                        </a:rPr>
                        <a:t>166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Uzbekistan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053">
                <a:tc>
                  <a:txBody>
                    <a:bodyPr/>
                    <a:lstStyle/>
                    <a:p>
                      <a:pPr marL="0" marR="0" algn="ctr"/>
                      <a:r>
                        <a:rPr lang="en-US" sz="1600" b="1">
                          <a:latin typeface="Arial Narrow" pitchFamily="34" charset="0"/>
                          <a:ea typeface="Times New Roman"/>
                        </a:rPr>
                        <a:t>166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Zimbabwe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60">
                <a:tc>
                  <a:txBody>
                    <a:bodyPr/>
                    <a:lstStyle/>
                    <a:p>
                      <a:pPr marL="0" marR="0" algn="ctr"/>
                      <a:r>
                        <a:rPr lang="en-US" sz="1600" b="1">
                          <a:latin typeface="Arial Narrow" pitchFamily="34" charset="0"/>
                          <a:ea typeface="Times New Roman"/>
                        </a:rPr>
                        <a:t>171</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r>
                        <a:rPr lang="en-US" sz="1600" b="1" dirty="0">
                          <a:latin typeface="Arial Narrow" pitchFamily="34" charset="0"/>
                          <a:ea typeface="Times New Roman"/>
                        </a:rPr>
                        <a:t>Congo, Democratic Republic </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53">
                <a:tc>
                  <a:txBody>
                    <a:bodyPr/>
                    <a:lstStyle/>
                    <a:p>
                      <a:pPr marL="0" marR="0" algn="ctr"/>
                      <a:r>
                        <a:rPr lang="en-US" sz="1600" b="1" dirty="0">
                          <a:latin typeface="Arial Narrow" pitchFamily="34" charset="0"/>
                          <a:ea typeface="Times New Roman"/>
                        </a:rPr>
                        <a:t>171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Equatorial Guinea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a:latin typeface="Arial Narrow" pitchFamily="34" charset="0"/>
                          <a:ea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23">
                <a:tc>
                  <a:txBody>
                    <a:bodyPr/>
                    <a:lstStyle/>
                    <a:p>
                      <a:pPr marL="0" marR="0" algn="ctr"/>
                      <a:r>
                        <a:rPr lang="en-US" sz="1600" b="1" dirty="0">
                          <a:latin typeface="Arial Narrow" pitchFamily="34" charset="0"/>
                          <a:ea typeface="Times New Roman"/>
                        </a:rPr>
                        <a:t>173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Chad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a:latin typeface="Arial Narrow" pitchFamily="34" charset="0"/>
                          <a:ea typeface="Times New Roman"/>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23">
                <a:tc>
                  <a:txBody>
                    <a:bodyPr/>
                    <a:lstStyle/>
                    <a:p>
                      <a:pPr marL="0" marR="0" algn="ctr"/>
                      <a:r>
                        <a:rPr lang="en-US" sz="1600" b="1">
                          <a:latin typeface="Arial Narrow" pitchFamily="34" charset="0"/>
                          <a:ea typeface="Times New Roman"/>
                        </a:rPr>
                        <a:t>173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Guinea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a:latin typeface="Arial Narrow" pitchFamily="34" charset="0"/>
                          <a:ea typeface="Times New Roman"/>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053">
                <a:tc>
                  <a:txBody>
                    <a:bodyPr/>
                    <a:lstStyle/>
                    <a:p>
                      <a:pPr marL="0" marR="0" algn="ctr"/>
                      <a:r>
                        <a:rPr lang="en-US" sz="1600" b="1">
                          <a:latin typeface="Arial Narrow" pitchFamily="34" charset="0"/>
                          <a:ea typeface="Times New Roman"/>
                        </a:rPr>
                        <a:t>173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Sudan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a:latin typeface="Arial Narrow" pitchFamily="34" charset="0"/>
                          <a:ea typeface="Times New Roman"/>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053">
                <a:tc>
                  <a:txBody>
                    <a:bodyPr/>
                    <a:lstStyle/>
                    <a:p>
                      <a:pPr marL="0" marR="0" algn="ctr"/>
                      <a:r>
                        <a:rPr lang="en-US" sz="1600" b="1">
                          <a:latin typeface="Arial Narrow" pitchFamily="34" charset="0"/>
                          <a:ea typeface="Times New Roman"/>
                        </a:rPr>
                        <a:t>176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Afghanistan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053">
                <a:tc>
                  <a:txBody>
                    <a:bodyPr/>
                    <a:lstStyle/>
                    <a:p>
                      <a:pPr marL="0" marR="0" algn="ctr"/>
                      <a:r>
                        <a:rPr lang="en-US" sz="1600" b="1">
                          <a:latin typeface="Arial Narrow" pitchFamily="34" charset="0"/>
                          <a:ea typeface="Times New Roman"/>
                        </a:rPr>
                        <a:t>177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Haiti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dirty="0">
                          <a:latin typeface="Arial Narrow" pitchFamily="34" charset="0"/>
                          <a:ea typeface="Times New Roman"/>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53">
                <a:tc>
                  <a:txBody>
                    <a:bodyPr/>
                    <a:lstStyle/>
                    <a:p>
                      <a:pPr marL="0" marR="0" algn="ctr"/>
                      <a:r>
                        <a:rPr lang="en-US" sz="1600" b="1" dirty="0">
                          <a:latin typeface="Arial Narrow" pitchFamily="34" charset="0"/>
                          <a:ea typeface="Times New Roman"/>
                        </a:rPr>
                        <a:t>178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Iraq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053">
                <a:tc>
                  <a:txBody>
                    <a:bodyPr/>
                    <a:lstStyle/>
                    <a:p>
                      <a:pPr marL="0" marR="0" algn="ctr"/>
                      <a:r>
                        <a:rPr lang="en-US" sz="1600" b="1">
                          <a:latin typeface="Arial Narrow" pitchFamily="34" charset="0"/>
                          <a:ea typeface="Times New Roman"/>
                        </a:rPr>
                        <a:t>178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a:latin typeface="Arial Narrow" pitchFamily="34" charset="0"/>
                          <a:ea typeface="Times New Roman"/>
                        </a:rPr>
                        <a:t>Myanmar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dirty="0">
                          <a:latin typeface="Arial Narrow" pitchFamily="34" charset="0"/>
                          <a:ea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53">
                <a:tc>
                  <a:txBody>
                    <a:bodyPr/>
                    <a:lstStyle/>
                    <a:p>
                      <a:pPr marL="0" marR="0" algn="ctr"/>
                      <a:r>
                        <a:rPr lang="en-US" sz="1600" b="1" dirty="0">
                          <a:latin typeface="Arial Narrow" pitchFamily="34" charset="0"/>
                          <a:ea typeface="Times New Roman"/>
                        </a:rPr>
                        <a:t>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Somalia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053">
                <a:tc>
                  <a:txBody>
                    <a:bodyPr/>
                    <a:lstStyle/>
                    <a:p>
                      <a:pPr marL="0" marR="0" algn="ctr"/>
                      <a:r>
                        <a:rPr lang="en-US" sz="1600" b="1">
                          <a:latin typeface="Arial Narrow" pitchFamily="34" charset="0"/>
                          <a:ea typeface="Times New Roman"/>
                        </a:rPr>
                        <a:t>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Congo, Republic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53">
                <a:tc>
                  <a:txBody>
                    <a:bodyPr/>
                    <a:lstStyle/>
                    <a:p>
                      <a:pPr marL="0" marR="0" algn="ctr"/>
                      <a:r>
                        <a:rPr lang="en-US" sz="1600" b="1">
                          <a:latin typeface="Arial Narrow" pitchFamily="34" charset="0"/>
                          <a:ea typeface="Times New Roman"/>
                        </a:rPr>
                        <a:t>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Gambia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dirty="0">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53">
                <a:tc>
                  <a:txBody>
                    <a:bodyPr/>
                    <a:lstStyle/>
                    <a:p>
                      <a:pPr marL="0" marR="0" algn="ctr"/>
                      <a:r>
                        <a:rPr lang="en-US" sz="1600" b="1">
                          <a:latin typeface="Arial Narrow" pitchFamily="34" charset="0"/>
                          <a:ea typeface="Times New Roman"/>
                        </a:rPr>
                        <a:t>158</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r>
                        <a:rPr lang="en-US" sz="1600" b="1">
                          <a:latin typeface="Arial Narrow" pitchFamily="34" charset="0"/>
                          <a:ea typeface="Times New Roman"/>
                        </a:rPr>
                        <a:t>Guinea-Bissau </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dirty="0">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53">
                <a:tc>
                  <a:txBody>
                    <a:bodyPr/>
                    <a:lstStyle/>
                    <a:p>
                      <a:pPr marL="0" marR="0" algn="ctr"/>
                      <a:r>
                        <a:rPr lang="en-US" sz="1600" b="1">
                          <a:latin typeface="Arial Narrow" pitchFamily="34" charset="0"/>
                          <a:ea typeface="Times New Roman"/>
                        </a:rPr>
                        <a:t>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Sierra Leone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dirty="0">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53">
                <a:tc>
                  <a:txBody>
                    <a:bodyPr/>
                    <a:lstStyle/>
                    <a:p>
                      <a:pPr marL="0" marR="0" algn="ctr"/>
                      <a:r>
                        <a:rPr lang="en-US" sz="1600" b="1">
                          <a:latin typeface="Arial Narrow" pitchFamily="34" charset="0"/>
                          <a:ea typeface="Times New Roman"/>
                        </a:rPr>
                        <a:t>158</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r>
                        <a:rPr lang="en-US" sz="1600" b="1" dirty="0">
                          <a:latin typeface="Arial Narrow" pitchFamily="34" charset="0"/>
                          <a:ea typeface="Times New Roman"/>
                        </a:rPr>
                        <a:t>Venezuela </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dirty="0">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93">
                <a:tc>
                  <a:txBody>
                    <a:bodyPr/>
                    <a:lstStyle/>
                    <a:p>
                      <a:pPr marL="0" marR="0" algn="ctr"/>
                      <a:r>
                        <a:rPr lang="en-US" sz="1600" b="1">
                          <a:latin typeface="Arial Narrow" pitchFamily="34" charset="0"/>
                          <a:ea typeface="Times New Roman"/>
                        </a:rPr>
                        <a:t>166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Cambodia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dirty="0">
                          <a:latin typeface="Arial Narrow" pitchFamily="34" charset="0"/>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5786438" y="214313"/>
          <a:ext cx="3143251" cy="6305553"/>
        </p:xfrm>
        <a:graphic>
          <a:graphicData uri="http://schemas.openxmlformats.org/drawingml/2006/table">
            <a:tbl>
              <a:tblPr/>
              <a:tblGrid>
                <a:gridCol w="748393"/>
                <a:gridCol w="1609046"/>
                <a:gridCol w="785812"/>
              </a:tblGrid>
              <a:tr h="28045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RANK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71">
                <a:tc>
                  <a:txBody>
                    <a:bodyPr/>
                    <a:lstStyle/>
                    <a:p>
                      <a:pPr marL="0" marR="0" algn="ctr"/>
                      <a:r>
                        <a:rPr lang="en-US" sz="1600" b="1" dirty="0">
                          <a:latin typeface="Arial Narrow" pitchFamily="34" charset="0"/>
                          <a:ea typeface="Times New Roman"/>
                        </a:rPr>
                        <a:t>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Tajikistan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42">
                <a:tc>
                  <a:txBody>
                    <a:bodyPr/>
                    <a:lstStyle/>
                    <a:p>
                      <a:pPr marL="0" marR="0" algn="ctr"/>
                      <a:r>
                        <a:rPr lang="en-US" sz="1600" b="1" dirty="0">
                          <a:latin typeface="Arial Narrow" pitchFamily="34" charset="0"/>
                          <a:ea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Angola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342">
                <a:tc>
                  <a:txBody>
                    <a:bodyPr/>
                    <a:lstStyle/>
                    <a:p>
                      <a:pPr marL="0" marR="0" algn="ctr"/>
                      <a:r>
                        <a:rPr lang="en-US" sz="1600" b="1" dirty="0">
                          <a:latin typeface="Arial Narrow" pitchFamily="34" charset="0"/>
                          <a:ea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Congo Brazzaville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609">
                <a:tc>
                  <a:txBody>
                    <a:bodyPr/>
                    <a:lstStyle/>
                    <a:p>
                      <a:pPr marL="0" marR="0" algn="ctr"/>
                      <a:r>
                        <a:rPr lang="en-US" sz="1600" b="1" dirty="0">
                          <a:latin typeface="Arial Narrow" pitchFamily="34" charset="0"/>
                          <a:ea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Democratic Republic of Congo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342">
                <a:tc>
                  <a:txBody>
                    <a:bodyPr/>
                    <a:lstStyle/>
                    <a:p>
                      <a:pPr marL="0" marR="0" algn="ctr"/>
                      <a:r>
                        <a:rPr lang="en-US" sz="1600" b="1" dirty="0">
                          <a:latin typeface="Arial Narrow" pitchFamily="34" charset="0"/>
                          <a:ea typeface="Times New Roman"/>
                        </a:rPr>
                        <a:t>162</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r>
                        <a:rPr lang="en-US" sz="1600" b="1" dirty="0">
                          <a:latin typeface="Arial Narrow" pitchFamily="34" charset="0"/>
                          <a:ea typeface="Times New Roman"/>
                        </a:rPr>
                        <a:t>Guinea-Bissau </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71">
                <a:tc>
                  <a:txBody>
                    <a:bodyPr/>
                    <a:lstStyle/>
                    <a:p>
                      <a:pPr marL="0" marR="0" algn="ctr"/>
                      <a:r>
                        <a:rPr lang="en-US" sz="1600" b="1" dirty="0">
                          <a:latin typeface="Arial Narrow" pitchFamily="34" charset="0"/>
                          <a:ea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Kyrgyzstan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42">
                <a:tc>
                  <a:txBody>
                    <a:bodyPr/>
                    <a:lstStyle/>
                    <a:p>
                      <a:pPr marL="0" marR="0" algn="ctr"/>
                      <a:r>
                        <a:rPr lang="en-US" sz="1600" b="1" dirty="0">
                          <a:latin typeface="Arial Narrow" pitchFamily="34" charset="0"/>
                          <a:ea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Venezuela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342">
                <a:tc>
                  <a:txBody>
                    <a:bodyPr/>
                    <a:lstStyle/>
                    <a:p>
                      <a:pPr marL="0" marR="0" algn="ctr"/>
                      <a:r>
                        <a:rPr lang="en-US" sz="1600" b="1">
                          <a:latin typeface="Arial Narrow" pitchFamily="34" charset="0"/>
                          <a:ea typeface="Times New Roman"/>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r>
                        <a:rPr lang="en-US" sz="1600" b="1" dirty="0">
                          <a:latin typeface="Arial Narrow" pitchFamily="34" charset="0"/>
                          <a:ea typeface="Times New Roman"/>
                        </a:rPr>
                        <a:t>Burundi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en-US" sz="1600" b="1">
                          <a:latin typeface="Arial Narrow" pitchFamily="34" charset="0"/>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71">
                <a:tc>
                  <a:txBody>
                    <a:bodyPr/>
                    <a:lstStyle/>
                    <a:p>
                      <a:pPr marL="0" marR="0" algn="ctr"/>
                      <a:r>
                        <a:rPr lang="en-US" sz="1600" b="1" dirty="0">
                          <a:latin typeface="Arial Narrow" pitchFamily="34" charset="0"/>
                          <a:ea typeface="Times New Roman"/>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Equatorial Guinea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071">
                <a:tc>
                  <a:txBody>
                    <a:bodyPr/>
                    <a:lstStyle/>
                    <a:p>
                      <a:pPr marL="0" marR="0" algn="ctr"/>
                      <a:r>
                        <a:rPr lang="en-US" sz="1600" b="1" dirty="0">
                          <a:latin typeface="Arial Narrow" pitchFamily="34" charset="0"/>
                          <a:ea typeface="Times New Roman"/>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r>
                        <a:rPr lang="en-US" sz="1600" b="1" dirty="0">
                          <a:latin typeface="Arial Narrow" pitchFamily="34" charset="0"/>
                          <a:ea typeface="Times New Roman"/>
                        </a:rPr>
                        <a:t>Guinea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r>
                        <a:rPr lang="en-US" sz="1600" b="1" dirty="0">
                          <a:latin typeface="Arial Narrow" pitchFamily="34" charset="0"/>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50">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168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Haiti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50">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168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Iran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50">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168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Turkmenistan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50">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174</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Uzbekistan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1.7</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50">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175</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Chad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1.6</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50">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176</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Iraq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1.5</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50">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176</a:t>
                      </a:r>
                      <a:endParaRPr lang="en-US" sz="1600" b="1" dirty="0">
                        <a:latin typeface="Arial Narrow" pitchFamily="34" charset="0"/>
                        <a:ea typeface="Calibri"/>
                        <a:cs typeface="Arial"/>
                      </a:endParaRP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Sudan </a:t>
                      </a:r>
                      <a:endParaRPr lang="en-US" sz="1600" b="1" dirty="0">
                        <a:latin typeface="Arial Narrow" pitchFamily="34" charset="0"/>
                        <a:ea typeface="Calibri"/>
                        <a:cs typeface="Arial"/>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1.5</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50">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178</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Myanmar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1.4</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50">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179</a:t>
                      </a:r>
                      <a:endParaRPr lang="en-US" sz="1600" b="1" dirty="0">
                        <a:latin typeface="Arial Narrow" pitchFamily="34" charset="0"/>
                        <a:ea typeface="Calibri"/>
                        <a:cs typeface="Arial"/>
                      </a:endParaRP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Afghanistan </a:t>
                      </a:r>
                      <a:endParaRPr lang="en-US" sz="1600" b="1" dirty="0">
                        <a:latin typeface="Arial Narrow" pitchFamily="34" charset="0"/>
                        <a:ea typeface="Calibri"/>
                        <a:cs typeface="Arial"/>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1.3</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50">
                <a:tc>
                  <a:txBody>
                    <a:bodyPr/>
                    <a:lstStyle/>
                    <a:p>
                      <a:pPr marL="0" marR="0" algn="ctr">
                        <a:lnSpc>
                          <a:spcPct val="115000"/>
                        </a:lnSpc>
                        <a:spcBef>
                          <a:spcPts val="0"/>
                        </a:spcBef>
                        <a:spcAft>
                          <a:spcPts val="1000"/>
                        </a:spcAft>
                      </a:pPr>
                      <a:r>
                        <a:rPr lang="en-US" sz="1600" b="1">
                          <a:latin typeface="Arial Narrow" pitchFamily="34" charset="0"/>
                          <a:ea typeface="Times New Roman"/>
                          <a:cs typeface="Times New Roman"/>
                        </a:rPr>
                        <a:t>180</a:t>
                      </a:r>
                      <a:endParaRPr lang="en-US" sz="1600" b="1">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1000"/>
                        </a:spcAft>
                      </a:pPr>
                      <a:r>
                        <a:rPr lang="en-US" sz="1600" b="1" dirty="0">
                          <a:latin typeface="Arial Narrow" pitchFamily="34" charset="0"/>
                          <a:ea typeface="Times New Roman"/>
                          <a:cs typeface="Times New Roman"/>
                        </a:rPr>
                        <a:t>Somalia </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b="1" dirty="0">
                          <a:latin typeface="Arial Narrow" pitchFamily="34" charset="0"/>
                          <a:ea typeface="Times New Roman"/>
                          <a:cs typeface="Times New Roman"/>
                        </a:rPr>
                        <a:t>1.1</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3220" name="Rectangle 3"/>
          <p:cNvSpPr>
            <a:spLocks noChangeArrowheads="1"/>
          </p:cNvSpPr>
          <p:nvPr/>
        </p:nvSpPr>
        <p:spPr bwMode="auto">
          <a:xfrm>
            <a:off x="-71438" y="214313"/>
            <a:ext cx="14287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2008</a:t>
            </a:r>
          </a:p>
        </p:txBody>
      </p:sp>
      <p:sp>
        <p:nvSpPr>
          <p:cNvPr id="43221" name="Rectangle 4"/>
          <p:cNvSpPr>
            <a:spLocks noChangeArrowheads="1"/>
          </p:cNvSpPr>
          <p:nvPr/>
        </p:nvSpPr>
        <p:spPr bwMode="auto">
          <a:xfrm>
            <a:off x="4429125" y="2143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2009</a:t>
            </a:r>
          </a:p>
        </p:txBody>
      </p:sp>
    </p:spTree>
    <p:extLst>
      <p:ext uri="{BB962C8B-B14F-4D97-AF65-F5344CB8AC3E}">
        <p14:creationId xmlns:p14="http://schemas.microsoft.com/office/powerpoint/2010/main" val="391721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4438" y="285750"/>
          <a:ext cx="3214687" cy="6215066"/>
        </p:xfrm>
        <a:graphic>
          <a:graphicData uri="http://schemas.openxmlformats.org/drawingml/2006/table">
            <a:tbl>
              <a:tblPr/>
              <a:tblGrid>
                <a:gridCol w="765402"/>
                <a:gridCol w="1645615"/>
                <a:gridCol w="803670"/>
              </a:tblGrid>
              <a:tr h="289786">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RANK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86">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Nicaragua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698">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Syria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15698">
                <a:tc>
                  <a:txBody>
                    <a:bodyPr/>
                    <a:lstStyle/>
                    <a:p>
                      <a:pPr marL="0" marR="0" algn="ctr">
                        <a:lnSpc>
                          <a:spcPct val="115000"/>
                        </a:lnSpc>
                        <a:spcBef>
                          <a:spcPts val="0"/>
                        </a:spcBef>
                        <a:spcAft>
                          <a:spcPts val="0"/>
                        </a:spcAft>
                      </a:pPr>
                      <a:r>
                        <a:rPr lang="en-US" sz="1600" b="1">
                          <a:latin typeface="Arial Narrow" pitchFamily="34" charset="0"/>
                          <a:ea typeface="Calibri"/>
                          <a:cs typeface="Arial"/>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err="1">
                          <a:latin typeface="Arial Narrow" pitchFamily="34" charset="0"/>
                          <a:ea typeface="Calibri"/>
                          <a:cs typeface="Arial"/>
                        </a:rPr>
                        <a:t>Timo-Laste</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86">
                <a:tc>
                  <a:txBody>
                    <a:bodyPr/>
                    <a:lstStyle/>
                    <a:p>
                      <a:pPr marL="0" marR="0" algn="ctr">
                        <a:lnSpc>
                          <a:spcPct val="115000"/>
                        </a:lnSpc>
                        <a:spcBef>
                          <a:spcPts val="0"/>
                        </a:spcBef>
                        <a:spcAft>
                          <a:spcPts val="0"/>
                        </a:spcAft>
                      </a:pPr>
                      <a:r>
                        <a:rPr lang="en-US" sz="1600" b="1">
                          <a:latin typeface="Arial Narrow" pitchFamily="34" charset="0"/>
                          <a:ea typeface="Calibri"/>
                          <a:cs typeface="Arial"/>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Uganda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698">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134</a:t>
                      </a: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Azerbaijan</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9786">
                <a:tc>
                  <a:txBody>
                    <a:bodyPr/>
                    <a:lstStyle/>
                    <a:p>
                      <a:pPr marL="0" marR="0" algn="ctr">
                        <a:lnSpc>
                          <a:spcPct val="115000"/>
                        </a:lnSpc>
                        <a:spcBef>
                          <a:spcPts val="0"/>
                        </a:spcBef>
                        <a:spcAft>
                          <a:spcPts val="0"/>
                        </a:spcAft>
                      </a:pPr>
                      <a:r>
                        <a:rPr lang="en-US" sz="1600" b="1">
                          <a:latin typeface="Arial Narrow" pitchFamily="34" charset="0"/>
                          <a:ea typeface="Calibri"/>
                          <a:cs typeface="Arial"/>
                        </a:rPr>
                        <a:t>134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Bangladesh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15698">
                <a:tc>
                  <a:txBody>
                    <a:bodyPr/>
                    <a:lstStyle/>
                    <a:p>
                      <a:pPr marL="0" marR="0" algn="ctr">
                        <a:lnSpc>
                          <a:spcPct val="115000"/>
                        </a:lnSpc>
                        <a:spcBef>
                          <a:spcPts val="0"/>
                        </a:spcBef>
                        <a:spcAft>
                          <a:spcPts val="0"/>
                        </a:spcAft>
                      </a:pPr>
                      <a:r>
                        <a:rPr lang="en-US" sz="1600" b="1">
                          <a:latin typeface="Arial Narrow" pitchFamily="34" charset="0"/>
                          <a:ea typeface="Calibri"/>
                          <a:cs typeface="Arial"/>
                        </a:rPr>
                        <a:t>134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Honduras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698">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Nigeria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9786">
                <a:tc>
                  <a:txBody>
                    <a:bodyPr/>
                    <a:lstStyle/>
                    <a:p>
                      <a:pPr marL="0" marR="0" algn="ctr">
                        <a:lnSpc>
                          <a:spcPct val="115000"/>
                        </a:lnSpc>
                        <a:spcBef>
                          <a:spcPts val="0"/>
                        </a:spcBef>
                        <a:spcAft>
                          <a:spcPts val="0"/>
                        </a:spcAft>
                      </a:pPr>
                      <a:r>
                        <a:rPr lang="en-US" sz="1600" b="1">
                          <a:latin typeface="Arial Narrow" pitchFamily="34" charset="0"/>
                          <a:ea typeface="Calibri"/>
                          <a:cs typeface="Arial"/>
                        </a:rPr>
                        <a:t>134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Arial Narrow" pitchFamily="34" charset="0"/>
                          <a:ea typeface="Calibri"/>
                          <a:cs typeface="Arial"/>
                        </a:rPr>
                        <a:t>Philippines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86">
                <a:tc>
                  <a:txBody>
                    <a:bodyPr/>
                    <a:lstStyle/>
                    <a:p>
                      <a:pPr marL="0" marR="0" algn="ctr">
                        <a:lnSpc>
                          <a:spcPct val="115000"/>
                        </a:lnSpc>
                        <a:spcBef>
                          <a:spcPts val="0"/>
                        </a:spcBef>
                        <a:spcAft>
                          <a:spcPts val="0"/>
                        </a:spcAft>
                      </a:pPr>
                      <a:r>
                        <a:rPr lang="en-US" sz="1600" b="1">
                          <a:latin typeface="Arial Narrow" pitchFamily="34" charset="0"/>
                          <a:ea typeface="Calibri"/>
                          <a:cs typeface="Arial"/>
                        </a:rPr>
                        <a:t>134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Sierra Leone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86">
                <a:tc>
                  <a:txBody>
                    <a:bodyPr/>
                    <a:lstStyle/>
                    <a:p>
                      <a:pPr marL="0" marR="0" algn="ctr">
                        <a:lnSpc>
                          <a:spcPct val="115000"/>
                        </a:lnSpc>
                        <a:spcBef>
                          <a:spcPts val="0"/>
                        </a:spcBef>
                        <a:spcAft>
                          <a:spcPts val="0"/>
                        </a:spcAft>
                      </a:pPr>
                      <a:r>
                        <a:rPr lang="en-US" sz="1600" b="1">
                          <a:latin typeface="Arial Narrow" pitchFamily="34" charset="0"/>
                          <a:ea typeface="Calibri"/>
                          <a:cs typeface="Arial"/>
                        </a:rPr>
                        <a:t>134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TOGO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86">
                <a:tc>
                  <a:txBody>
                    <a:bodyPr/>
                    <a:lstStyle/>
                    <a:p>
                      <a:pPr marL="0" marR="0" algn="ctr">
                        <a:lnSpc>
                          <a:spcPct val="115000"/>
                        </a:lnSpc>
                        <a:spcBef>
                          <a:spcPts val="0"/>
                        </a:spcBef>
                        <a:spcAft>
                          <a:spcPts val="0"/>
                        </a:spcAft>
                      </a:pPr>
                      <a:r>
                        <a:rPr lang="en-US" sz="1600" b="1">
                          <a:latin typeface="Arial Narrow" pitchFamily="34" charset="0"/>
                          <a:ea typeface="Calibri"/>
                          <a:cs typeface="Arial"/>
                        </a:rPr>
                        <a:t>134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Arial Narrow" pitchFamily="34" charset="0"/>
                          <a:ea typeface="Calibri"/>
                          <a:cs typeface="Arial"/>
                        </a:rPr>
                        <a:t>UKRAINE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86">
                <a:tc>
                  <a:txBody>
                    <a:bodyPr/>
                    <a:lstStyle/>
                    <a:p>
                      <a:pPr marL="0" marR="0" algn="ctr">
                        <a:lnSpc>
                          <a:spcPct val="115000"/>
                        </a:lnSpc>
                        <a:spcBef>
                          <a:spcPts val="0"/>
                        </a:spcBef>
                        <a:spcAft>
                          <a:spcPts val="0"/>
                        </a:spcAft>
                      </a:pPr>
                      <a:r>
                        <a:rPr lang="en-US" sz="1600" b="1">
                          <a:latin typeface="Arial Narrow" pitchFamily="34" charset="0"/>
                          <a:ea typeface="Calibri"/>
                          <a:cs typeface="Arial"/>
                        </a:rPr>
                        <a:t>134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ZIMBABWE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86">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a:latin typeface="Arial Narrow" pitchFamily="34" charset="0"/>
                          <a:ea typeface="Calibri"/>
                          <a:cs typeface="Arial"/>
                        </a:rPr>
                        <a:t>MALDVES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9786">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MAURITANIA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9786">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PAKISTAN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9786">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146</a:t>
                      </a: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CAMEROON</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9786">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COTED’IVOIRE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9786">
                <a:tc>
                  <a:txBody>
                    <a:bodyPr/>
                    <a:lstStyle/>
                    <a:p>
                      <a:pPr marL="0" marR="0" algn="ctr">
                        <a:lnSpc>
                          <a:spcPct val="115000"/>
                        </a:lnSpc>
                        <a:spcBef>
                          <a:spcPts val="0"/>
                        </a:spcBef>
                        <a:spcAft>
                          <a:spcPts val="0"/>
                        </a:spcAft>
                      </a:pPr>
                      <a:r>
                        <a:rPr lang="en-US" sz="1600" b="1">
                          <a:latin typeface="Arial Narrow" pitchFamily="34" charset="0"/>
                          <a:ea typeface="Calibri"/>
                          <a:cs typeface="Arial"/>
                        </a:rPr>
                        <a:t>148</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HAITI</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86">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IRAN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3" name="Table 2"/>
          <p:cNvGraphicFramePr>
            <a:graphicFrameLocks noGrp="1"/>
          </p:cNvGraphicFramePr>
          <p:nvPr/>
        </p:nvGraphicFramePr>
        <p:xfrm>
          <a:off x="5715000" y="166688"/>
          <a:ext cx="3143251" cy="6477108"/>
        </p:xfrm>
        <a:graphic>
          <a:graphicData uri="http://schemas.openxmlformats.org/drawingml/2006/table">
            <a:tbl>
              <a:tblPr/>
              <a:tblGrid>
                <a:gridCol w="748393"/>
                <a:gridCol w="1609046"/>
                <a:gridCol w="785812"/>
              </a:tblGrid>
              <a:tr h="280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RANK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Cambodia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301">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Guinea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301">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Kyrgyzstan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Yemen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7301">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168</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Angola</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Chad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41231">
                <a:tc>
                  <a:txBody>
                    <a:bodyPr/>
                    <a:lstStyle/>
                    <a:p>
                      <a:pPr marL="0" marR="0" algn="ctr">
                        <a:lnSpc>
                          <a:spcPct val="115000"/>
                        </a:lnSpc>
                        <a:spcBef>
                          <a:spcPts val="0"/>
                        </a:spcBef>
                        <a:spcAft>
                          <a:spcPts val="0"/>
                        </a:spcAft>
                      </a:pPr>
                      <a:r>
                        <a:rPr lang="en-US" sz="1600" b="1">
                          <a:latin typeface="Arial Narrow" pitchFamily="34" charset="0"/>
                          <a:ea typeface="Calibri"/>
                          <a:cs typeface="Arial"/>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Democratic republic of the </a:t>
                      </a:r>
                      <a:r>
                        <a:rPr lang="en-US" sz="1600" b="1" dirty="0" smtClean="0">
                          <a:latin typeface="Arial Narrow" pitchFamily="34" charset="0"/>
                          <a:ea typeface="Calibri"/>
                          <a:cs typeface="Arial"/>
                        </a:rPr>
                        <a:t>Congo</a:t>
                      </a:r>
                      <a:endParaRPr lang="en-US" sz="1600" b="1" dirty="0">
                        <a:latin typeface="Arial Narrow"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301">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Libya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0">
                <a:tc>
                  <a:txBody>
                    <a:bodyPr/>
                    <a:lstStyle/>
                    <a:p>
                      <a:pPr marL="0" marR="0" algn="ctr">
                        <a:lnSpc>
                          <a:spcPct val="115000"/>
                        </a:lnSpc>
                        <a:spcBef>
                          <a:spcPts val="0"/>
                        </a:spcBef>
                        <a:spcAft>
                          <a:spcPts val="0"/>
                        </a:spcAft>
                      </a:pPr>
                      <a:r>
                        <a:rPr lang="en-US" sz="1600" b="1">
                          <a:latin typeface="Arial Narrow" pitchFamily="34" charset="0"/>
                          <a:ea typeface="Calibri"/>
                          <a:cs typeface="Arial"/>
                        </a:rPr>
                        <a:t>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Burundi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0">
                <a:tc>
                  <a:txBody>
                    <a:bodyPr/>
                    <a:lstStyle/>
                    <a:p>
                      <a:pPr marL="0" marR="0" algn="ctr">
                        <a:lnSpc>
                          <a:spcPct val="115000"/>
                        </a:lnSpc>
                        <a:spcBef>
                          <a:spcPts val="0"/>
                        </a:spcBef>
                        <a:spcAft>
                          <a:spcPts val="0"/>
                        </a:spcAft>
                      </a:pPr>
                      <a:r>
                        <a:rPr lang="en-US" sz="1600" b="1">
                          <a:latin typeface="Arial Narrow" pitchFamily="34" charset="0"/>
                          <a:ea typeface="Calibri"/>
                          <a:cs typeface="Arial"/>
                        </a:rPr>
                        <a:t>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Equatorial guinea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0">
                <a:tc>
                  <a:txBody>
                    <a:bodyPr/>
                    <a:lstStyle/>
                    <a:p>
                      <a:pPr marL="0" marR="0" algn="ctr">
                        <a:lnSpc>
                          <a:spcPct val="115000"/>
                        </a:lnSpc>
                        <a:spcBef>
                          <a:spcPts val="0"/>
                        </a:spcBef>
                        <a:spcAft>
                          <a:spcPts val="0"/>
                        </a:spcAft>
                      </a:pPr>
                      <a:r>
                        <a:rPr lang="en-US" sz="1600" b="1">
                          <a:latin typeface="Arial Narrow" pitchFamily="34" charset="0"/>
                          <a:ea typeface="Calibri"/>
                          <a:cs typeface="Arial"/>
                        </a:rPr>
                        <a:t>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VENEZUELA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0">
                <a:tc>
                  <a:txBody>
                    <a:bodyPr/>
                    <a:lstStyle/>
                    <a:p>
                      <a:pPr marL="0" marR="0" algn="ctr">
                        <a:lnSpc>
                          <a:spcPct val="115000"/>
                        </a:lnSpc>
                        <a:spcBef>
                          <a:spcPts val="0"/>
                        </a:spcBef>
                        <a:spcAft>
                          <a:spcPts val="0"/>
                        </a:spcAft>
                      </a:pPr>
                      <a:r>
                        <a:rPr lang="en-US" sz="1600" b="1">
                          <a:latin typeface="Arial Narrow" pitchFamily="34" charset="0"/>
                          <a:ea typeface="Calibri"/>
                          <a:cs typeface="Arial"/>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HAITI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IRAQ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SUDAN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TURKEMISTAN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UZBEKISTAN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180</a:t>
                      </a: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AFGHANISTAN</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410">
                <a:tc>
                  <a:txBody>
                    <a:bodyPr/>
                    <a:lstStyle/>
                    <a:p>
                      <a:pPr marL="0" marR="0" algn="ctr">
                        <a:lnSpc>
                          <a:spcPct val="115000"/>
                        </a:lnSpc>
                        <a:spcBef>
                          <a:spcPts val="0"/>
                        </a:spcBef>
                        <a:spcAft>
                          <a:spcPts val="0"/>
                        </a:spcAft>
                      </a:pPr>
                      <a:r>
                        <a:rPr lang="en-US" sz="1600" b="1">
                          <a:latin typeface="Arial Narrow" pitchFamily="34" charset="0"/>
                          <a:ea typeface="Calibri"/>
                          <a:cs typeface="Arial"/>
                        </a:rPr>
                        <a:t>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MYANMAR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0">
                <a:tc>
                  <a:txBody>
                    <a:bodyPr/>
                    <a:lstStyle/>
                    <a:p>
                      <a:pPr marL="0" marR="0" algn="ctr">
                        <a:lnSpc>
                          <a:spcPct val="115000"/>
                        </a:lnSpc>
                        <a:spcBef>
                          <a:spcPts val="0"/>
                        </a:spcBef>
                        <a:spcAft>
                          <a:spcPts val="0"/>
                        </a:spcAft>
                      </a:pPr>
                      <a:r>
                        <a:rPr lang="en-US" sz="1600" b="1">
                          <a:latin typeface="Arial Narrow" pitchFamily="34" charset="0"/>
                          <a:ea typeface="Calibri"/>
                          <a:cs typeface="Arial"/>
                        </a:rPr>
                        <a:t>182</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KOREA (NORTH)</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SOMALIA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4244" name="Rectangle 3"/>
          <p:cNvSpPr>
            <a:spLocks noChangeArrowheads="1"/>
          </p:cNvSpPr>
          <p:nvPr/>
        </p:nvSpPr>
        <p:spPr bwMode="auto">
          <a:xfrm>
            <a:off x="-71438" y="214313"/>
            <a:ext cx="14287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2010</a:t>
            </a:r>
          </a:p>
        </p:txBody>
      </p:sp>
      <p:sp>
        <p:nvSpPr>
          <p:cNvPr id="44245" name="Rectangle 4"/>
          <p:cNvSpPr>
            <a:spLocks noChangeArrowheads="1"/>
          </p:cNvSpPr>
          <p:nvPr/>
        </p:nvSpPr>
        <p:spPr bwMode="auto">
          <a:xfrm>
            <a:off x="4357688" y="2143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2011</a:t>
            </a:r>
          </a:p>
        </p:txBody>
      </p:sp>
    </p:spTree>
    <p:extLst>
      <p:ext uri="{BB962C8B-B14F-4D97-AF65-F5344CB8AC3E}">
        <p14:creationId xmlns:p14="http://schemas.microsoft.com/office/powerpoint/2010/main" val="1715207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0313" y="142875"/>
          <a:ext cx="3214687" cy="6569538"/>
        </p:xfrm>
        <a:graphic>
          <a:graphicData uri="http://schemas.openxmlformats.org/drawingml/2006/table">
            <a:tbl>
              <a:tblPr/>
              <a:tblGrid>
                <a:gridCol w="765402"/>
                <a:gridCol w="1645615"/>
                <a:gridCol w="803670"/>
              </a:tblGrid>
              <a:tr h="28039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RANK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SCORE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marR="0" algn="ctr">
                        <a:lnSpc>
                          <a:spcPct val="115000"/>
                        </a:lnSpc>
                        <a:spcBef>
                          <a:spcPts val="0"/>
                        </a:spcBef>
                        <a:spcAft>
                          <a:spcPts val="0"/>
                        </a:spcAft>
                      </a:pPr>
                      <a:r>
                        <a:rPr lang="en-US" sz="1600" b="1">
                          <a:latin typeface="Arial Narrow" pitchFamily="34" charset="0"/>
                          <a:ea typeface="Calibri"/>
                          <a:cs typeface="Arial"/>
                        </a:rPr>
                        <a:t>157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Angola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10">
                <a:tc>
                  <a:txBody>
                    <a:bodyPr/>
                    <a:lstStyle/>
                    <a:p>
                      <a:pPr marL="0" marR="0" algn="ctr">
                        <a:lnSpc>
                          <a:spcPct val="115000"/>
                        </a:lnSpc>
                        <a:spcBef>
                          <a:spcPts val="0"/>
                        </a:spcBef>
                        <a:spcAft>
                          <a:spcPts val="0"/>
                        </a:spcAft>
                      </a:pPr>
                      <a:r>
                        <a:rPr lang="en-US" sz="1600" b="1">
                          <a:latin typeface="Arial Narrow" pitchFamily="34" charset="0"/>
                          <a:ea typeface="Calibri"/>
                          <a:cs typeface="Arial"/>
                        </a:rPr>
                        <a:t>157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Cambodia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Tajikistan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41171">
                <a:tc>
                  <a:txBody>
                    <a:bodyPr/>
                    <a:lstStyle/>
                    <a:p>
                      <a:pPr marL="0" marR="0" algn="ctr">
                        <a:lnSpc>
                          <a:spcPct val="115000"/>
                        </a:lnSpc>
                        <a:spcBef>
                          <a:spcPts val="0"/>
                        </a:spcBef>
                        <a:spcAft>
                          <a:spcPts val="0"/>
                        </a:spcAft>
                      </a:pPr>
                      <a:r>
                        <a:rPr lang="en-US" sz="1600" b="1">
                          <a:latin typeface="Arial Narrow" pitchFamily="34" charset="0"/>
                          <a:ea typeface="Calibri"/>
                          <a:cs typeface="Arial"/>
                        </a:rPr>
                        <a:t>160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Democratic Republic Of The Congo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10">
                <a:tc>
                  <a:txBody>
                    <a:bodyPr/>
                    <a:lstStyle/>
                    <a:p>
                      <a:pPr marL="0" marR="0" algn="ctr">
                        <a:lnSpc>
                          <a:spcPct val="115000"/>
                        </a:lnSpc>
                        <a:spcBef>
                          <a:spcPts val="0"/>
                        </a:spcBef>
                        <a:spcAft>
                          <a:spcPts val="0"/>
                        </a:spcAft>
                      </a:pPr>
                      <a:r>
                        <a:rPr lang="en-US" sz="1600" b="1">
                          <a:latin typeface="Arial Narrow" pitchFamily="34" charset="0"/>
                          <a:ea typeface="Calibri"/>
                          <a:cs typeface="Arial"/>
                        </a:rPr>
                        <a:t>160</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Laos</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Libya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441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Equatorial Guinea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4410">
                <a:tc>
                  <a:txBody>
                    <a:bodyPr/>
                    <a:lstStyle/>
                    <a:p>
                      <a:pPr marL="0" marR="0" algn="ctr">
                        <a:lnSpc>
                          <a:spcPct val="115000"/>
                        </a:lnSpc>
                        <a:spcBef>
                          <a:spcPts val="0"/>
                        </a:spcBef>
                        <a:spcAft>
                          <a:spcPts val="0"/>
                        </a:spcAft>
                      </a:pPr>
                      <a:r>
                        <a:rPr lang="en-US" sz="1600" b="1">
                          <a:latin typeface="Arial Narrow" pitchFamily="34" charset="0"/>
                          <a:ea typeface="Calibri"/>
                          <a:cs typeface="Arial"/>
                        </a:rPr>
                        <a:t>163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Zimbabwe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marR="0" algn="ctr">
                        <a:lnSpc>
                          <a:spcPct val="115000"/>
                        </a:lnSpc>
                        <a:spcBef>
                          <a:spcPts val="0"/>
                        </a:spcBef>
                        <a:spcAft>
                          <a:spcPts val="0"/>
                        </a:spcAft>
                      </a:pPr>
                      <a:r>
                        <a:rPr lang="en-US" sz="1600" b="1">
                          <a:latin typeface="Arial Narrow" pitchFamily="34" charset="0"/>
                          <a:ea typeface="Calibri"/>
                          <a:cs typeface="Arial"/>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Burundi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Chad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390">
                <a:tc>
                  <a:txBody>
                    <a:bodyPr/>
                    <a:lstStyle/>
                    <a:p>
                      <a:pPr marL="0" marR="0" algn="ctr">
                        <a:lnSpc>
                          <a:spcPct val="115000"/>
                        </a:lnSpc>
                        <a:spcBef>
                          <a:spcPts val="0"/>
                        </a:spcBef>
                        <a:spcAft>
                          <a:spcPts val="0"/>
                        </a:spcAft>
                      </a:pPr>
                      <a:r>
                        <a:rPr lang="en-US" sz="1600" b="1">
                          <a:latin typeface="Arial Narrow" pitchFamily="34" charset="0"/>
                          <a:ea typeface="Calibri"/>
                          <a:cs typeface="Arial"/>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HAITI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marR="0" algn="ctr">
                        <a:lnSpc>
                          <a:spcPct val="115000"/>
                        </a:lnSpc>
                        <a:spcBef>
                          <a:spcPts val="0"/>
                        </a:spcBef>
                        <a:spcAft>
                          <a:spcPts val="0"/>
                        </a:spcAft>
                      </a:pPr>
                      <a:r>
                        <a:rPr lang="en-US" sz="1600" b="1">
                          <a:latin typeface="Arial Narrow" pitchFamily="34" charset="0"/>
                          <a:ea typeface="Calibri"/>
                          <a:cs typeface="Arial"/>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VENEZUELA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IRAQ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39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TURKMENISTAN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a:latin typeface="Arial Narrow" pitchFamily="34" charset="0"/>
                          <a:ea typeface="Calibri"/>
                          <a:cs typeface="Arial"/>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390">
                <a:tc>
                  <a:txBody>
                    <a:bodyPr/>
                    <a:lstStyle/>
                    <a:p>
                      <a:pPr marL="0" marR="0" algn="ctr">
                        <a:lnSpc>
                          <a:spcPct val="115000"/>
                        </a:lnSpc>
                        <a:spcBef>
                          <a:spcPts val="0"/>
                        </a:spcBef>
                        <a:spcAft>
                          <a:spcPts val="0"/>
                        </a:spcAft>
                      </a:pPr>
                      <a:r>
                        <a:rPr lang="en-US" sz="1600" b="1">
                          <a:latin typeface="Arial Narrow" pitchFamily="34" charset="0"/>
                          <a:ea typeface="Calibri"/>
                          <a:cs typeface="Arial"/>
                        </a:rPr>
                        <a:t>170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UZBEKISTAN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39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MYANMAR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0390">
                <a:tc>
                  <a:txBody>
                    <a:bodyPr/>
                    <a:lstStyle/>
                    <a:p>
                      <a:pPr marL="0" marR="0" algn="ctr">
                        <a:lnSpc>
                          <a:spcPct val="115000"/>
                        </a:lnSpc>
                        <a:spcBef>
                          <a:spcPts val="0"/>
                        </a:spcBef>
                        <a:spcAft>
                          <a:spcPts val="0"/>
                        </a:spcAft>
                      </a:pPr>
                      <a:r>
                        <a:rPr lang="en-US" sz="1600" b="1">
                          <a:latin typeface="Arial Narrow" pitchFamily="34" charset="0"/>
                          <a:ea typeface="Calibri"/>
                          <a:cs typeface="Arial"/>
                        </a:rPr>
                        <a:t>173</a:t>
                      </a:r>
                    </a:p>
                  </a:txBody>
                  <a:tcPr marL="68580" marR="68580" marT="0" marB="0" anchor="ctr">
                    <a:lnT w="12700" cap="flat" cmpd="sng" algn="ctr">
                      <a:solidFill>
                        <a:srgbClr val="000000"/>
                      </a:solidFill>
                      <a:prstDash val="solid"/>
                      <a:round/>
                      <a:headEnd type="none" w="med" len="med"/>
                      <a:tailEnd type="none" w="med" len="med"/>
                    </a:lnT>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SUDAN</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39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AFGHANISTAN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0390">
                <a:tc>
                  <a:txBody>
                    <a:bodyPr/>
                    <a:lstStyle/>
                    <a:p>
                      <a:pPr marL="0" marR="0" algn="ctr">
                        <a:lnSpc>
                          <a:spcPct val="115000"/>
                        </a:lnSpc>
                        <a:spcBef>
                          <a:spcPts val="0"/>
                        </a:spcBef>
                        <a:spcAft>
                          <a:spcPts val="0"/>
                        </a:spcAft>
                      </a:pPr>
                      <a:r>
                        <a:rPr lang="en-US" sz="1600" b="1">
                          <a:latin typeface="Arial Narrow" pitchFamily="34" charset="0"/>
                          <a:ea typeface="Calibri"/>
                          <a:cs typeface="Arial"/>
                        </a:rPr>
                        <a:t>174</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KOREA (NORTH)</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174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algn="l">
                        <a:lnSpc>
                          <a:spcPct val="115000"/>
                        </a:lnSpc>
                        <a:spcBef>
                          <a:spcPts val="0"/>
                        </a:spcBef>
                        <a:spcAft>
                          <a:spcPts val="0"/>
                        </a:spcAft>
                      </a:pPr>
                      <a:r>
                        <a:rPr lang="en-US" sz="1600" b="1" dirty="0">
                          <a:latin typeface="Arial Narrow" pitchFamily="34" charset="0"/>
                          <a:ea typeface="Calibri"/>
                          <a:cs typeface="Arial"/>
                        </a:rPr>
                        <a:t>SOMALIA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b="1" dirty="0">
                          <a:latin typeface="Arial Narrow" pitchFamily="34" charset="0"/>
                          <a:ea typeface="Calibri"/>
                          <a:cs typeface="Arial"/>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5163" name="Rectangle 2"/>
          <p:cNvSpPr>
            <a:spLocks noChangeArrowheads="1"/>
          </p:cNvSpPr>
          <p:nvPr/>
        </p:nvSpPr>
        <p:spPr bwMode="auto">
          <a:xfrm>
            <a:off x="1071563" y="2143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latin typeface="Calibri" pitchFamily="34" charset="0"/>
              </a:rPr>
              <a:t>YEAR 2012</a:t>
            </a:r>
          </a:p>
        </p:txBody>
      </p:sp>
      <p:sp>
        <p:nvSpPr>
          <p:cNvPr id="45164" name="Rectangle 3"/>
          <p:cNvSpPr>
            <a:spLocks noChangeArrowheads="1"/>
          </p:cNvSpPr>
          <p:nvPr/>
        </p:nvSpPr>
        <p:spPr bwMode="auto">
          <a:xfrm>
            <a:off x="5572125" y="603885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200" b="1">
                <a:latin typeface="Calibri" pitchFamily="34" charset="0"/>
              </a:rPr>
              <a:t>(SOURCE: http://www.transparency.org/cpi2011/results/)</a:t>
            </a:r>
          </a:p>
        </p:txBody>
      </p:sp>
    </p:spTree>
    <p:extLst>
      <p:ext uri="{BB962C8B-B14F-4D97-AF65-F5344CB8AC3E}">
        <p14:creationId xmlns:p14="http://schemas.microsoft.com/office/powerpoint/2010/main" val="3724969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6248400"/>
          </a:xfrm>
        </p:spPr>
        <p:txBody>
          <a:bodyPr>
            <a:normAutofit fontScale="92500"/>
          </a:bodyPr>
          <a:lstStyle/>
          <a:p>
            <a:pPr marL="0" indent="0" algn="ctr">
              <a:buNone/>
            </a:pPr>
            <a:endParaRPr lang="en-US" sz="6600" b="1" dirty="0" smtClean="0">
              <a:solidFill>
                <a:prstClr val="black"/>
              </a:solidFill>
              <a:latin typeface="Times New Roman"/>
              <a:ea typeface="Calibri"/>
              <a:cs typeface="Arial"/>
            </a:endParaRPr>
          </a:p>
          <a:p>
            <a:pPr marL="0" indent="0" algn="ctr">
              <a:buNone/>
            </a:pPr>
            <a:r>
              <a:rPr lang="en-US" sz="6600" b="1" dirty="0" smtClean="0">
                <a:solidFill>
                  <a:prstClr val="black"/>
                </a:solidFill>
                <a:latin typeface="Times New Roman"/>
                <a:ea typeface="Calibri"/>
                <a:cs typeface="Arial"/>
              </a:rPr>
              <a:t>THE</a:t>
            </a:r>
          </a:p>
          <a:p>
            <a:pPr marL="0" indent="0" algn="ctr">
              <a:buNone/>
            </a:pPr>
            <a:r>
              <a:rPr lang="en-US" sz="6600" b="1" dirty="0" smtClean="0">
                <a:solidFill>
                  <a:prstClr val="black"/>
                </a:solidFill>
                <a:latin typeface="Times New Roman"/>
                <a:ea typeface="Calibri"/>
                <a:cs typeface="Arial"/>
              </a:rPr>
              <a:t> </a:t>
            </a:r>
            <a:r>
              <a:rPr lang="en-US" sz="6600" b="1" dirty="0">
                <a:solidFill>
                  <a:prstClr val="black"/>
                </a:solidFill>
                <a:latin typeface="Times New Roman"/>
                <a:ea typeface="Calibri"/>
                <a:cs typeface="Arial"/>
              </a:rPr>
              <a:t>DEEPENING CRISES </a:t>
            </a:r>
            <a:endParaRPr lang="en-US" sz="6600" b="1" dirty="0" smtClean="0">
              <a:solidFill>
                <a:prstClr val="black"/>
              </a:solidFill>
              <a:latin typeface="Times New Roman"/>
              <a:ea typeface="Calibri"/>
              <a:cs typeface="Arial"/>
            </a:endParaRPr>
          </a:p>
          <a:p>
            <a:pPr marL="0" indent="0" algn="ctr">
              <a:buNone/>
            </a:pPr>
            <a:r>
              <a:rPr lang="en-US" sz="6600" b="1" dirty="0" smtClean="0">
                <a:solidFill>
                  <a:prstClr val="black"/>
                </a:solidFill>
                <a:latin typeface="Times New Roman"/>
                <a:ea typeface="Calibri"/>
                <a:cs typeface="Arial"/>
              </a:rPr>
              <a:t>OF </a:t>
            </a:r>
            <a:r>
              <a:rPr lang="en-US" sz="6600" b="1" dirty="0">
                <a:solidFill>
                  <a:prstClr val="black"/>
                </a:solidFill>
                <a:latin typeface="Times New Roman"/>
                <a:ea typeface="Calibri"/>
                <a:cs typeface="Arial"/>
              </a:rPr>
              <a:t>THE 21</a:t>
            </a:r>
            <a:r>
              <a:rPr lang="en-US" sz="6600" b="1" baseline="30000" dirty="0">
                <a:solidFill>
                  <a:prstClr val="black"/>
                </a:solidFill>
                <a:latin typeface="Times New Roman"/>
                <a:ea typeface="Calibri"/>
                <a:cs typeface="Arial"/>
              </a:rPr>
              <a:t>ST</a:t>
            </a:r>
            <a:r>
              <a:rPr lang="en-US" sz="6600" b="1" dirty="0">
                <a:solidFill>
                  <a:prstClr val="black"/>
                </a:solidFill>
                <a:latin typeface="Times New Roman"/>
                <a:ea typeface="Calibri"/>
                <a:cs typeface="Arial"/>
              </a:rPr>
              <a:t> CENTURY </a:t>
            </a:r>
            <a:r>
              <a:rPr lang="en-US" sz="6600" dirty="0">
                <a:solidFill>
                  <a:prstClr val="black"/>
                </a:solidFill>
                <a:ea typeface="Calibri"/>
                <a:cs typeface="Arial"/>
              </a:rPr>
              <a:t/>
            </a:r>
            <a:br>
              <a:rPr lang="en-US" sz="6600" dirty="0">
                <a:solidFill>
                  <a:prstClr val="black"/>
                </a:solidFill>
                <a:ea typeface="Calibri"/>
                <a:cs typeface="Arial"/>
              </a:rPr>
            </a:br>
            <a:endParaRPr lang="en-US" sz="66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8137" y="5899967"/>
            <a:ext cx="1185863" cy="96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852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fontScale="92500"/>
          </a:bodyPr>
          <a:lstStyle/>
          <a:p>
            <a:pPr marL="0" marR="0" indent="0" algn="ctr">
              <a:lnSpc>
                <a:spcPct val="115000"/>
              </a:lnSpc>
              <a:spcBef>
                <a:spcPts val="0"/>
              </a:spcBef>
              <a:spcAft>
                <a:spcPts val="750"/>
              </a:spcAft>
              <a:buNone/>
            </a:pPr>
            <a:r>
              <a:rPr lang="en-US" sz="4000" b="1" dirty="0" smtClean="0">
                <a:solidFill>
                  <a:srgbClr val="000000"/>
                </a:solidFill>
                <a:effectLst/>
                <a:latin typeface="Times New Roman" panose="02020603050405020304" pitchFamily="18" charset="0"/>
                <a:ea typeface="Times New Roman"/>
                <a:cs typeface="Times New Roman" panose="02020603050405020304" pitchFamily="18" charset="0"/>
              </a:rPr>
              <a:t>A MAJORITY OF PEOPLE WORLDWIDE BELIEVES IN 2013 THAT CORRUPTION HAS WORSENED IN THE LAST TWO YEARS</a:t>
            </a:r>
            <a:r>
              <a:rPr lang="en-US" sz="400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en-US" sz="4000" b="1" dirty="0" smtClean="0">
                <a:solidFill>
                  <a:srgbClr val="000000"/>
                </a:solidFill>
                <a:effectLst/>
                <a:latin typeface="Times New Roman" panose="02020603050405020304" pitchFamily="18" charset="0"/>
                <a:ea typeface="Times New Roman"/>
                <a:cs typeface="Times New Roman" panose="02020603050405020304" pitchFamily="18" charset="0"/>
              </a:rPr>
              <a:t>AND THEY SEE GOVERNMENTS AS LESS EFFECTIVE AT FIGHTING IT SINCE THE 2008 FINANCIAL CRISIS</a:t>
            </a:r>
            <a:r>
              <a:rPr lang="en-US" sz="4000" dirty="0" smtClean="0">
                <a:solidFill>
                  <a:srgbClr val="000000"/>
                </a:solidFill>
                <a:effectLst/>
                <a:latin typeface="Times New Roman" panose="02020603050405020304" pitchFamily="18" charset="0"/>
                <a:ea typeface="Times New Roman"/>
                <a:cs typeface="Times New Roman" panose="02020603050405020304" pitchFamily="18" charset="0"/>
              </a:rPr>
              <a:t> </a:t>
            </a:r>
            <a:endParaRPr lang="en-US" sz="4000" dirty="0">
              <a:latin typeface="Times New Roman" panose="02020603050405020304" pitchFamily="18" charset="0"/>
              <a:ea typeface="Calibri"/>
              <a:cs typeface="Times New Roman" panose="02020603050405020304" pitchFamily="18" charset="0"/>
            </a:endParaRPr>
          </a:p>
          <a:p>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665" y="5892006"/>
            <a:ext cx="1185863" cy="96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082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562600"/>
          </a:xfrm>
        </p:spPr>
        <p:txBody>
          <a:bodyPr>
            <a:normAutofit/>
          </a:bodyPr>
          <a:lstStyle/>
          <a:p>
            <a:pPr marL="0" marR="0" indent="0" algn="ctr">
              <a:lnSpc>
                <a:spcPct val="110000"/>
              </a:lnSpc>
              <a:spcBef>
                <a:spcPts val="0"/>
              </a:spcBef>
              <a:spcAft>
                <a:spcPts val="1000"/>
              </a:spcAft>
              <a:buNone/>
            </a:pPr>
            <a:r>
              <a:rPr lang="en-MY" sz="6000" b="1" dirty="0" smtClean="0">
                <a:effectLst/>
                <a:latin typeface="Times New Roman" panose="02020603050405020304" pitchFamily="18" charset="0"/>
                <a:ea typeface="Times New Roman"/>
                <a:cs typeface="Times New Roman" panose="02020603050405020304" pitchFamily="18" charset="0"/>
              </a:rPr>
              <a:t>ABSOLUTISED REASON LEADING TO THE CRISIS OF CIVILISATION</a:t>
            </a:r>
            <a:endParaRPr lang="en-US" sz="6000" dirty="0">
              <a:latin typeface="Times New Roman" panose="02020603050405020304" pitchFamily="18" charset="0"/>
              <a:ea typeface="Calibri"/>
              <a:cs typeface="Times New Roman" panose="02020603050405020304" pitchFamily="18" charset="0"/>
            </a:endParaRPr>
          </a:p>
          <a:p>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8137" y="5892006"/>
            <a:ext cx="1185863" cy="96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141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92813"/>
          </a:xfrm>
        </p:spPr>
        <p:txBody>
          <a:bodyPr>
            <a:normAutofit fontScale="85000" lnSpcReduction="20000"/>
          </a:bodyPr>
          <a:lstStyle/>
          <a:p>
            <a:pPr marL="0" marR="0" indent="0" algn="just">
              <a:lnSpc>
                <a:spcPct val="110000"/>
              </a:lnSpc>
              <a:spcBef>
                <a:spcPts val="0"/>
              </a:spcBef>
              <a:spcAft>
                <a:spcPts val="1200"/>
              </a:spcAft>
              <a:buNone/>
            </a:pPr>
            <a:r>
              <a:rPr lang="en-MY" dirty="0" smtClean="0">
                <a:effectLst/>
                <a:latin typeface="Times New Roman"/>
                <a:ea typeface="Times New Roman"/>
                <a:cs typeface="Arial"/>
              </a:rPr>
              <a:t>According to the contemporary Christian theologian Hans Kung, President of the Foundation of Global Ethic who is regarded by the former Archbishop of Canterbury, Lord George Carey, as “our greatest living theologian”, the West has to pay a high price as a result of radical changes brought about in  values and norms in the age of late modernity:</a:t>
            </a:r>
            <a:endParaRPr lang="en-US" sz="2800" dirty="0">
              <a:ea typeface="Calibri"/>
              <a:cs typeface="Arial"/>
            </a:endParaRPr>
          </a:p>
          <a:p>
            <a:pPr marL="182880" marR="0" indent="0" algn="ctr">
              <a:lnSpc>
                <a:spcPct val="115000"/>
              </a:lnSpc>
              <a:spcBef>
                <a:spcPts val="0"/>
              </a:spcBef>
              <a:spcAft>
                <a:spcPts val="1200"/>
              </a:spcAft>
              <a:buNone/>
            </a:pPr>
            <a:r>
              <a:rPr lang="en-MY" b="1" dirty="0" smtClean="0">
                <a:solidFill>
                  <a:schemeClr val="tx1"/>
                </a:solidFill>
                <a:effectLst/>
                <a:latin typeface="Times New Roman"/>
                <a:ea typeface="Times New Roman"/>
                <a:cs typeface="Arial"/>
              </a:rPr>
              <a:t>“THE OTHER SPHERES OF LIFE WERE LEFT WITH NO RELIGIOUS AND INDEED LARGELY ALSO WITH NO MORAL BASIS AND ULTIMATE HORIZON OF MEANING.  IN THE LONG TERM, THE SELF-INTEREST OF INDIVIDUALS AND SOCIAL GROUPS, WHICH CAN EASILY DEGENERATE INTO NAKED EGOTISM, IS NOT A SUFFICIENT FOUNDATION FOR LIFE.  FROM THIS FOLLOWS A DEEP CRISIS OF ORIENTATION AND AN OFTEN ALMOST DESPERATE SEARCH FOR MEANING, CRITERIA AND A SHARED BASIS FOR VALUES.  LIKE ABSOLUTIZED FAITH, SO TOO ABSOLUTIZED REASON CAN SET FREE DESTRUCTIVE ENERGIES, WITH DEVASTATING EFFECTS IN THE FORM OF UNRELIGIOUS OR PSEUDO-RELIGIOUS IDEOLOGIES” </a:t>
            </a:r>
            <a:r>
              <a:rPr lang="en-MY" dirty="0" smtClean="0">
                <a:effectLst/>
                <a:latin typeface="Times New Roman"/>
                <a:ea typeface="Times New Roman"/>
                <a:cs typeface="Arial"/>
              </a:rPr>
              <a:t>(Hans Kung 2007: 650)</a:t>
            </a:r>
            <a:endParaRPr lang="en-US" sz="2800" dirty="0">
              <a:ea typeface="Calibri"/>
              <a:cs typeface="Arial"/>
            </a:endParaRPr>
          </a:p>
          <a:p>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2688" y="5791200"/>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347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10000"/>
          </a:bodyPr>
          <a:lstStyle/>
          <a:p>
            <a:pPr marL="0" marR="0" indent="457200" algn="just">
              <a:spcBef>
                <a:spcPts val="0"/>
              </a:spcBef>
              <a:spcAft>
                <a:spcPts val="1000"/>
              </a:spcAft>
            </a:pPr>
            <a:r>
              <a:rPr lang="en-US" dirty="0" err="1" smtClean="0">
                <a:effectLst/>
                <a:latin typeface="Times New Roman"/>
                <a:ea typeface="Calibri"/>
                <a:cs typeface="Arial"/>
              </a:rPr>
              <a:t>Nafeez</a:t>
            </a:r>
            <a:r>
              <a:rPr lang="en-US" dirty="0" smtClean="0">
                <a:effectLst/>
                <a:latin typeface="Times New Roman"/>
                <a:ea typeface="Calibri"/>
                <a:cs typeface="Arial"/>
              </a:rPr>
              <a:t> </a:t>
            </a:r>
            <a:r>
              <a:rPr lang="en-US" dirty="0" err="1" smtClean="0">
                <a:effectLst/>
                <a:latin typeface="Times New Roman"/>
                <a:ea typeface="Calibri"/>
                <a:cs typeface="Arial"/>
              </a:rPr>
              <a:t>Mosaddeq</a:t>
            </a:r>
            <a:r>
              <a:rPr lang="en-US" dirty="0" smtClean="0">
                <a:effectLst/>
                <a:latin typeface="Times New Roman"/>
                <a:ea typeface="Calibri"/>
                <a:cs typeface="Arial"/>
              </a:rPr>
              <a:t> Ahmed, </a:t>
            </a:r>
            <a:r>
              <a:rPr lang="en-US" dirty="0" smtClean="0">
                <a:effectLst/>
                <a:latin typeface="Times New Roman"/>
                <a:ea typeface="Times New Roman"/>
                <a:cs typeface="Arial"/>
              </a:rPr>
              <a:t>a bestselling author, investigative journalist for the Guardian and international security scholar as well as the executive director of the Institute for Policy Research and Development in U.K.</a:t>
            </a:r>
            <a:r>
              <a:rPr lang="en-US" dirty="0" smtClean="0">
                <a:effectLst/>
                <a:latin typeface="Times New Roman"/>
                <a:ea typeface="Calibri"/>
                <a:cs typeface="Arial"/>
              </a:rPr>
              <a:t> argues in his 2010 book</a:t>
            </a:r>
            <a:r>
              <a:rPr lang="en-US" i="1" dirty="0" smtClean="0">
                <a:effectLst/>
                <a:latin typeface="Times New Roman"/>
                <a:ea typeface="Calibri"/>
                <a:cs typeface="Arial"/>
              </a:rPr>
              <a:t> A User's Guide to the Crisis of </a:t>
            </a:r>
            <a:r>
              <a:rPr lang="en-US" i="1" dirty="0" err="1" smtClean="0">
                <a:effectLst/>
                <a:latin typeface="Times New Roman"/>
                <a:ea typeface="Calibri"/>
                <a:cs typeface="Arial"/>
              </a:rPr>
              <a:t>Civilisation</a:t>
            </a:r>
            <a:r>
              <a:rPr lang="en-US" i="1" dirty="0" smtClean="0">
                <a:effectLst/>
                <a:latin typeface="Times New Roman"/>
                <a:ea typeface="Calibri"/>
                <a:cs typeface="Arial"/>
              </a:rPr>
              <a:t>: And How to Save it</a:t>
            </a:r>
            <a:r>
              <a:rPr lang="en-US" dirty="0" smtClean="0">
                <a:effectLst/>
                <a:latin typeface="Times New Roman"/>
                <a:ea typeface="Calibri"/>
                <a:cs typeface="Arial"/>
              </a:rPr>
              <a:t>:</a:t>
            </a:r>
          </a:p>
          <a:p>
            <a:pPr marL="0" marR="0" indent="457200" algn="just">
              <a:spcBef>
                <a:spcPts val="0"/>
              </a:spcBef>
              <a:spcAft>
                <a:spcPts val="1000"/>
              </a:spcAft>
            </a:pPr>
            <a:endParaRPr lang="en-US" dirty="0" smtClean="0">
              <a:effectLst/>
              <a:latin typeface="Times New Roman"/>
              <a:ea typeface="Calibri"/>
              <a:cs typeface="Arial"/>
            </a:endParaRPr>
          </a:p>
          <a:p>
            <a:pPr marL="182880" marR="0" indent="0" algn="ctr">
              <a:lnSpc>
                <a:spcPct val="115000"/>
              </a:lnSpc>
              <a:spcBef>
                <a:spcPts val="0"/>
              </a:spcBef>
              <a:spcAft>
                <a:spcPts val="1000"/>
              </a:spcAft>
              <a:buNone/>
            </a:pPr>
            <a:r>
              <a:rPr lang="en-US" b="1" dirty="0" smtClean="0">
                <a:latin typeface="Times New Roman"/>
                <a:ea typeface="Calibri"/>
                <a:cs typeface="Arial"/>
              </a:rPr>
              <a:t>“</a:t>
            </a:r>
            <a:r>
              <a:rPr lang="en-US" b="1" dirty="0" smtClean="0">
                <a:effectLst/>
                <a:latin typeface="Times New Roman"/>
                <a:ea typeface="Calibri"/>
                <a:cs typeface="Arial"/>
              </a:rPr>
              <a:t>THAT THE SIX GLOBAL CRISES FACING MANKIND - CLIMATE CHANGE, FINANCIAL MELTDOWN, DWINDLING OIL RESERVES, TERRORISM, MILITARISATION AND FOOD SHORTAGES ARE IN FACT RELATED…AND THEY ARE ALL SYMPTOMS OF A GLOBAL ECONOMY THAT CANNOT SURVIVE THE 21</a:t>
            </a:r>
            <a:r>
              <a:rPr lang="en-US" b="1" baseline="30000" dirty="0" smtClean="0">
                <a:effectLst/>
                <a:latin typeface="Times New Roman"/>
                <a:ea typeface="Calibri"/>
                <a:cs typeface="Arial"/>
              </a:rPr>
              <a:t>ST</a:t>
            </a:r>
            <a:r>
              <a:rPr lang="en-US" b="1" dirty="0" smtClean="0">
                <a:effectLst/>
                <a:latin typeface="Times New Roman"/>
                <a:ea typeface="Calibri"/>
                <a:cs typeface="Arial"/>
              </a:rPr>
              <a:t>CENTURY”</a:t>
            </a:r>
          </a:p>
          <a:p>
            <a:pPr marL="182880" marR="0" indent="0" algn="just">
              <a:lnSpc>
                <a:spcPct val="115000"/>
              </a:lnSpc>
              <a:spcBef>
                <a:spcPts val="0"/>
              </a:spcBef>
              <a:spcAft>
                <a:spcPts val="1000"/>
              </a:spcAft>
              <a:buNone/>
            </a:pPr>
            <a:r>
              <a:rPr lang="en-US" sz="1600" dirty="0" smtClean="0">
                <a:effectLst/>
                <a:latin typeface="Times New Roman"/>
                <a:ea typeface="Calibri"/>
                <a:cs typeface="Arial"/>
              </a:rPr>
              <a:t>( Retrieved November 28, 2013, from </a:t>
            </a:r>
            <a:r>
              <a:rPr lang="en-US" sz="1600" u="sng" dirty="0" smtClean="0">
                <a:solidFill>
                  <a:srgbClr val="0000FF"/>
                </a:solidFill>
                <a:effectLst/>
                <a:latin typeface="Times New Roman"/>
                <a:ea typeface="Calibri"/>
                <a:cs typeface="Arial"/>
                <a:hlinkClick r:id="rId2"/>
              </a:rPr>
              <a:t>http://www.amazon.com/gp/product/b0080n6h8/</a:t>
            </a:r>
            <a:r>
              <a:rPr lang="en-US" sz="1600" dirty="0" smtClean="0">
                <a:effectLst/>
                <a:latin typeface="Times New Roman"/>
                <a:ea typeface="Calibri"/>
                <a:cs typeface="Arial"/>
              </a:rPr>
              <a:t> ) </a:t>
            </a:r>
            <a:endParaRPr lang="en-US" sz="1600" dirty="0">
              <a:ea typeface="Calibri"/>
              <a:cs typeface="Arial"/>
            </a:endParaRPr>
          </a:p>
          <a:p>
            <a:endParaRPr lang="en-US"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766"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1733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lstStyle/>
          <a:p>
            <a:pPr marL="0" marR="0" indent="0" algn="ctr">
              <a:lnSpc>
                <a:spcPct val="115000"/>
              </a:lnSpc>
              <a:spcBef>
                <a:spcPts val="0"/>
              </a:spcBef>
              <a:spcAft>
                <a:spcPts val="0"/>
              </a:spcAft>
              <a:buNone/>
            </a:pPr>
            <a:r>
              <a:rPr lang="en-US" sz="4800" b="1" dirty="0" smtClean="0">
                <a:effectLst/>
                <a:latin typeface="Times New Roman" panose="02020603050405020304" pitchFamily="18" charset="0"/>
                <a:ea typeface="Times New Roman"/>
                <a:cs typeface="Times New Roman" panose="02020603050405020304" pitchFamily="18" charset="0"/>
              </a:rPr>
              <a:t>SOLVING </a:t>
            </a:r>
          </a:p>
          <a:p>
            <a:pPr marL="0" marR="0" indent="0" algn="ctr">
              <a:lnSpc>
                <a:spcPct val="115000"/>
              </a:lnSpc>
              <a:spcBef>
                <a:spcPts val="0"/>
              </a:spcBef>
              <a:spcAft>
                <a:spcPts val="0"/>
              </a:spcAft>
              <a:buNone/>
            </a:pPr>
            <a:r>
              <a:rPr lang="en-US" sz="4800" b="1" dirty="0" smtClean="0">
                <a:effectLst/>
                <a:latin typeface="Times New Roman" panose="02020603050405020304" pitchFamily="18" charset="0"/>
                <a:ea typeface="Times New Roman"/>
                <a:cs typeface="Times New Roman" panose="02020603050405020304" pitchFamily="18" charset="0"/>
              </a:rPr>
              <a:t>THE FINANCIAL, ECONOMIC, POLITICAL, ECOLOGICAL, CORRUPTION AND CIVILISATIONAL CRISES</a:t>
            </a:r>
            <a:endParaRPr lang="en-US" sz="4800" dirty="0">
              <a:latin typeface="Times New Roman" panose="02020603050405020304" pitchFamily="18" charset="0"/>
              <a:ea typeface="Calibri"/>
              <a:cs typeface="Times New Roman" panose="02020603050405020304" pitchFamily="18" charset="0"/>
            </a:endParaRPr>
          </a:p>
          <a:p>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6292" y="5892006"/>
            <a:ext cx="1185863" cy="96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819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Autofit/>
          </a:bodyPr>
          <a:lstStyle/>
          <a:p>
            <a:pPr marL="0" indent="0" algn="just">
              <a:buNone/>
            </a:pPr>
            <a:r>
              <a:rPr lang="en-US" sz="3200" dirty="0" smtClean="0">
                <a:effectLst/>
                <a:latin typeface="Times New Roman"/>
                <a:ea typeface="Times New Roman"/>
              </a:rPr>
              <a:t>Different solutions, remedies and measures have been suggested by different thinkers and experts to overcome the disparate manifestations of “deep troubles”, “the collapse of core values”, “the irreversible setbacks”, “the deepening crisis”, “barbarians at the vault”, “corporate cannibals” and “monsters of financial markets” of our era of globalized turbulence, turmoil, and paradoxes portrayed in the above-quoted passages from a variety of sources. </a:t>
            </a:r>
            <a:endParaRPr lang="en-US" sz="3200"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4201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57318" cy="5867400"/>
          </a:xfrm>
        </p:spPr>
        <p:txBody>
          <a:bodyPr>
            <a:normAutofit/>
          </a:bodyPr>
          <a:lstStyle/>
          <a:p>
            <a:pPr marL="0" marR="0" indent="0" algn="just">
              <a:spcBef>
                <a:spcPts val="0"/>
              </a:spcBef>
              <a:spcAft>
                <a:spcPts val="0"/>
              </a:spcAft>
              <a:buNone/>
            </a:pPr>
            <a:r>
              <a:rPr lang="en-US" sz="2800" dirty="0" smtClean="0">
                <a:effectLst/>
                <a:latin typeface="Times New Roman"/>
                <a:ea typeface="Times New Roman"/>
                <a:cs typeface="Arial"/>
              </a:rPr>
              <a:t>We only wish to go deeper and beyond governmental, organizational,  institutional, legal, rational, regulatory, cultural, structural, or systemic reforms or transformations,  notwithstanding the legitimacy and worthiness of the proposed changes. We wish to address “the problems of the human heart” as being the most foundational of all problems insofar as the “the heart of the problems” are tied to the seven (or more) “deadly sins” discussed by </a:t>
            </a:r>
            <a:r>
              <a:rPr lang="en-US" sz="2800" dirty="0" err="1" smtClean="0">
                <a:effectLst/>
                <a:latin typeface="Times New Roman"/>
                <a:ea typeface="Times New Roman"/>
                <a:cs typeface="Arial"/>
              </a:rPr>
              <a:t>Mallock</a:t>
            </a:r>
            <a:r>
              <a:rPr lang="en-US" sz="2800" dirty="0" smtClean="0">
                <a:effectLst/>
                <a:latin typeface="Times New Roman"/>
                <a:ea typeface="Times New Roman"/>
                <a:cs typeface="Arial"/>
              </a:rPr>
              <a:t> and </a:t>
            </a:r>
            <a:r>
              <a:rPr lang="en-US" sz="2800" dirty="0" err="1" smtClean="0">
                <a:effectLst/>
                <a:latin typeface="Times New Roman"/>
                <a:ea typeface="Times New Roman"/>
                <a:cs typeface="Arial"/>
              </a:rPr>
              <a:t>Mamorsky</a:t>
            </a:r>
            <a:r>
              <a:rPr lang="en-US" sz="2800" dirty="0" smtClean="0">
                <a:effectLst/>
                <a:latin typeface="Times New Roman"/>
                <a:ea typeface="Times New Roman"/>
                <a:cs typeface="Arial"/>
              </a:rPr>
              <a:t> in their book, </a:t>
            </a:r>
            <a:r>
              <a:rPr lang="en-US" sz="2800" i="1" dirty="0" smtClean="0">
                <a:effectLst/>
                <a:latin typeface="Times New Roman"/>
                <a:ea typeface="Times New Roman"/>
                <a:cs typeface="Arial"/>
              </a:rPr>
              <a:t>The End of Ethics</a:t>
            </a:r>
            <a:r>
              <a:rPr lang="en-US" sz="2800" dirty="0" smtClean="0">
                <a:effectLst/>
                <a:latin typeface="Times New Roman"/>
                <a:ea typeface="Times New Roman"/>
                <a:cs typeface="Arial"/>
              </a:rPr>
              <a:t> (2013), namely being “rich” greedy, prideful, gluttonous, wrathful, envious, lazy, obsessed with lust.”</a:t>
            </a:r>
            <a:endParaRPr lang="en-US" sz="2800" dirty="0">
              <a:ea typeface="Calibri"/>
              <a:cs typeface="Arial"/>
            </a:endParaRPr>
          </a:p>
          <a:p>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715000"/>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653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34806"/>
          </a:xfrm>
        </p:spPr>
        <p:txBody>
          <a:bodyPr>
            <a:noAutofit/>
          </a:bodyPr>
          <a:lstStyle/>
          <a:p>
            <a:pPr marL="68580" indent="0" algn="just">
              <a:buNone/>
            </a:pPr>
            <a:r>
              <a:rPr lang="en-US" sz="2800" dirty="0" smtClean="0">
                <a:effectLst/>
                <a:latin typeface="Times New Roman"/>
                <a:ea typeface="Calibri"/>
              </a:rPr>
              <a:t>When we connect the global rising tide of corruption, bribery, fraud and abuse of power, with the unprecedented Malaysian phenomenon of political </a:t>
            </a:r>
            <a:r>
              <a:rPr lang="en-US" sz="2800" i="1" dirty="0" err="1" smtClean="0">
                <a:effectLst/>
                <a:latin typeface="Times New Roman"/>
                <a:ea typeface="Calibri"/>
              </a:rPr>
              <a:t>fitnah</a:t>
            </a:r>
            <a:r>
              <a:rPr lang="en-US" sz="2800" i="1" dirty="0" smtClean="0">
                <a:effectLst/>
                <a:latin typeface="Times New Roman"/>
                <a:ea typeface="Calibri"/>
              </a:rPr>
              <a:t> </a:t>
            </a:r>
            <a:r>
              <a:rPr lang="en-US" sz="2800" dirty="0" smtClean="0">
                <a:effectLst/>
                <a:latin typeface="Times New Roman"/>
                <a:ea typeface="Calibri"/>
              </a:rPr>
              <a:t>(political demonization, slander, libel, character assassination, backbiting, hate politics in cyber space and alternative media) and all kinds of unethical practices in the mainstream or social media, including the ugly face of heightened ethnic polarizations particularly when the country was facing the General Elections, we become more convinced that we have to address “the problems of the heart” in addition to addressing the structural, legal, political, economic or class-related problems of inequality or injustices. </a:t>
            </a:r>
            <a:endParaRPr lang="en-US" sz="28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1" y="6072441"/>
            <a:ext cx="973540" cy="78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276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15962"/>
          </a:xfrm>
        </p:spPr>
        <p:txBody>
          <a:bodyPr>
            <a:normAutofit fontScale="90000"/>
          </a:bodyPr>
          <a:lstStyle/>
          <a:p>
            <a:pPr lvl="0" indent="-342900">
              <a:lnSpc>
                <a:spcPct val="150000"/>
              </a:lnSpc>
              <a:spcBef>
                <a:spcPts val="0"/>
              </a:spcBef>
            </a:pPr>
            <a:r>
              <a:rPr lang="en-US" sz="3100" b="1" dirty="0" smtClean="0">
                <a:solidFill>
                  <a:prstClr val="black"/>
                </a:solidFill>
                <a:latin typeface="Times New Roman"/>
                <a:ea typeface="Calibri"/>
                <a:cs typeface="Arial"/>
              </a:rPr>
              <a:t>CHRISTIANITY  </a:t>
            </a:r>
            <a:r>
              <a:rPr lang="en-US" sz="1800" dirty="0" smtClean="0">
                <a:solidFill>
                  <a:prstClr val="black"/>
                </a:solidFill>
                <a:ea typeface="Calibri"/>
                <a:cs typeface="Arial"/>
              </a:rPr>
              <a:t/>
            </a:r>
            <a:br>
              <a:rPr lang="en-US" sz="1800" dirty="0" smtClean="0">
                <a:solidFill>
                  <a:prstClr val="black"/>
                </a:solidFill>
                <a:ea typeface="Calibri"/>
                <a:cs typeface="Arial"/>
              </a:rPr>
            </a:br>
            <a:endParaRPr lang="en-US" dirty="0"/>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pPr marL="0" marR="0" indent="0" algn="just">
              <a:lnSpc>
                <a:spcPct val="150000"/>
              </a:lnSpc>
              <a:spcBef>
                <a:spcPts val="0"/>
              </a:spcBef>
              <a:spcAft>
                <a:spcPts val="1000"/>
              </a:spcAft>
              <a:buNone/>
            </a:pPr>
            <a:r>
              <a:rPr lang="en-US" dirty="0" smtClean="0">
                <a:effectLst/>
                <a:latin typeface="Times New Roman"/>
                <a:ea typeface="Calibri"/>
                <a:cs typeface="Arial"/>
              </a:rPr>
              <a:t>According to the </a:t>
            </a:r>
            <a:r>
              <a:rPr lang="en-US" i="1" dirty="0" smtClean="0">
                <a:effectLst/>
                <a:latin typeface="Times New Roman"/>
                <a:ea typeface="Calibri"/>
                <a:cs typeface="Arial"/>
              </a:rPr>
              <a:t>Encyclopedia of Religion</a:t>
            </a:r>
            <a:r>
              <a:rPr lang="en-US" dirty="0" smtClean="0">
                <a:effectLst/>
                <a:latin typeface="Times New Roman"/>
                <a:ea typeface="Calibri"/>
                <a:cs typeface="Arial"/>
              </a:rPr>
              <a:t>: </a:t>
            </a:r>
            <a:endParaRPr lang="en-US" sz="2800" dirty="0">
              <a:ea typeface="Calibri"/>
              <a:cs typeface="Arial"/>
            </a:endParaRPr>
          </a:p>
          <a:p>
            <a:pPr marL="457200" marR="0" algn="just">
              <a:lnSpc>
                <a:spcPct val="115000"/>
              </a:lnSpc>
              <a:spcBef>
                <a:spcPts val="0"/>
              </a:spcBef>
              <a:spcAft>
                <a:spcPts val="1000"/>
              </a:spcAft>
            </a:pPr>
            <a:r>
              <a:rPr lang="en-US" dirty="0" smtClean="0">
                <a:effectLst/>
                <a:latin typeface="Times New Roman"/>
                <a:ea typeface="Calibri"/>
                <a:cs typeface="Arial"/>
              </a:rPr>
              <a:t>In the Bible, the word </a:t>
            </a:r>
            <a:r>
              <a:rPr lang="en-US" i="1" dirty="0" err="1" smtClean="0">
                <a:effectLst/>
                <a:latin typeface="Times New Roman"/>
                <a:ea typeface="Calibri"/>
                <a:cs typeface="Arial"/>
              </a:rPr>
              <a:t>lev</a:t>
            </a:r>
            <a:r>
              <a:rPr lang="en-US" dirty="0" smtClean="0">
                <a:effectLst/>
                <a:latin typeface="Times New Roman"/>
                <a:ea typeface="Calibri"/>
                <a:cs typeface="Arial"/>
              </a:rPr>
              <a:t> (heart) occurs 1,024 times, a frequency that testifies to the </a:t>
            </a:r>
            <a:r>
              <a:rPr lang="en-US" dirty="0" err="1" smtClean="0">
                <a:effectLst/>
                <a:latin typeface="Times New Roman"/>
                <a:ea typeface="Calibri"/>
                <a:cs typeface="Arial"/>
              </a:rPr>
              <a:t>multivalence</a:t>
            </a:r>
            <a:r>
              <a:rPr lang="en-US" dirty="0" smtClean="0">
                <a:effectLst/>
                <a:latin typeface="Times New Roman"/>
                <a:ea typeface="Calibri"/>
                <a:cs typeface="Arial"/>
              </a:rPr>
              <a:t> of a term common to the Hebrews and the ancient Semites, for whom the heart was an organ indispensable to life, the place for concentration of all the vital forces…The heart is the locus not only of the whole psychological and intellectual life but also of the moral life…This heart that permits understanding of divine things is, at first, recollection and remembrance of </a:t>
            </a:r>
            <a:r>
              <a:rPr lang="en-US" dirty="0" err="1" smtClean="0">
                <a:effectLst/>
                <a:latin typeface="Times New Roman"/>
                <a:ea typeface="Calibri"/>
                <a:cs typeface="Arial"/>
              </a:rPr>
              <a:t>Yahveh’s</a:t>
            </a:r>
            <a:r>
              <a:rPr lang="en-US" dirty="0" smtClean="0">
                <a:effectLst/>
                <a:latin typeface="Times New Roman"/>
                <a:ea typeface="Calibri"/>
                <a:cs typeface="Arial"/>
              </a:rPr>
              <a:t> goodness.</a:t>
            </a:r>
          </a:p>
          <a:p>
            <a:pPr marL="0" marR="0" indent="0" algn="just">
              <a:lnSpc>
                <a:spcPct val="120000"/>
              </a:lnSpc>
              <a:spcBef>
                <a:spcPts val="0"/>
              </a:spcBef>
              <a:spcAft>
                <a:spcPts val="1000"/>
              </a:spcAft>
              <a:buNone/>
            </a:pPr>
            <a:r>
              <a:rPr lang="en-US" sz="2800" dirty="0" smtClean="0">
                <a:solidFill>
                  <a:srgbClr val="000000"/>
                </a:solidFill>
                <a:effectLst/>
                <a:latin typeface="Times New Roman"/>
                <a:ea typeface="Times New Roman"/>
                <a:cs typeface="Arial"/>
              </a:rPr>
              <a:t>It is obvious that Jesus demands a pure heart which is the basis of genuine love of God, not mere rituals which have no power to check evil thoughts leading to “</a:t>
            </a:r>
            <a:r>
              <a:rPr lang="en-US" sz="2800" dirty="0" smtClean="0">
                <a:solidFill>
                  <a:srgbClr val="000000"/>
                </a:solidFill>
                <a:effectLst/>
                <a:latin typeface="Times New Roman"/>
                <a:ea typeface="Calibri"/>
                <a:cs typeface="Arial"/>
              </a:rPr>
              <a:t>murder, adultery, sexual immorality, theft, false testimony, slander”.</a:t>
            </a:r>
            <a:endParaRPr lang="en-US" sz="2400" dirty="0">
              <a:ea typeface="Calibri"/>
              <a:cs typeface="Arial"/>
            </a:endParaRPr>
          </a:p>
          <a:p>
            <a:pPr marL="457200" marR="0" algn="just">
              <a:lnSpc>
                <a:spcPct val="115000"/>
              </a:lnSpc>
              <a:spcBef>
                <a:spcPts val="0"/>
              </a:spcBef>
              <a:spcAft>
                <a:spcPts val="1000"/>
              </a:spcAft>
            </a:pPr>
            <a:endParaRPr lang="en-US" sz="2800" dirty="0">
              <a:ea typeface="Calibri"/>
              <a:cs typeface="Arial"/>
            </a:endParaRPr>
          </a:p>
          <a:p>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590" y="5859130"/>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7800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024744" cy="1143000"/>
          </a:xfrm>
        </p:spPr>
        <p:txBody>
          <a:bodyPr>
            <a:normAutofit fontScale="90000"/>
          </a:bodyPr>
          <a:lstStyle/>
          <a:p>
            <a:pPr lvl="0" indent="-342900">
              <a:lnSpc>
                <a:spcPct val="150000"/>
              </a:lnSpc>
              <a:spcBef>
                <a:spcPts val="0"/>
              </a:spcBef>
              <a:spcAft>
                <a:spcPts val="1000"/>
              </a:spcAft>
            </a:pPr>
            <a:r>
              <a:rPr lang="en-US" sz="3100" b="1" dirty="0" smtClean="0">
                <a:solidFill>
                  <a:srgbClr val="000000"/>
                </a:solidFill>
                <a:latin typeface="Times New Roman"/>
                <a:ea typeface="Calibri"/>
                <a:cs typeface="Arial"/>
              </a:rPr>
              <a:t>HINDUISM</a:t>
            </a:r>
            <a:r>
              <a:rPr lang="en-US" sz="1800" dirty="0">
                <a:solidFill>
                  <a:prstClr val="black"/>
                </a:solidFill>
                <a:ea typeface="Calibri"/>
                <a:cs typeface="Arial"/>
              </a:rPr>
              <a:t/>
            </a:r>
            <a:br>
              <a:rPr lang="en-US" sz="1800" dirty="0">
                <a:solidFill>
                  <a:prstClr val="black"/>
                </a:solidFill>
                <a:ea typeface="Calibri"/>
                <a:cs typeface="Arial"/>
              </a:rPr>
            </a:b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marL="0" marR="0" indent="0" algn="just">
              <a:lnSpc>
                <a:spcPct val="110000"/>
              </a:lnSpc>
              <a:spcBef>
                <a:spcPts val="1000"/>
              </a:spcBef>
              <a:spcAft>
                <a:spcPts val="0"/>
              </a:spcAft>
              <a:buNone/>
            </a:pPr>
            <a:r>
              <a:rPr lang="en-US" sz="2600" b="0" dirty="0" smtClean="0">
                <a:solidFill>
                  <a:srgbClr val="000000"/>
                </a:solidFill>
                <a:effectLst/>
                <a:latin typeface="Times New Roman"/>
                <a:ea typeface="Times New Roman"/>
                <a:cs typeface="Times New Roman"/>
              </a:rPr>
              <a:t>In the</a:t>
            </a:r>
            <a:r>
              <a:rPr lang="en-US" sz="2600" b="0" dirty="0" smtClean="0">
                <a:solidFill>
                  <a:srgbClr val="4F81BD"/>
                </a:solidFill>
                <a:effectLst/>
                <a:latin typeface="Times New Roman"/>
                <a:ea typeface="Times New Roman"/>
                <a:cs typeface="Times New Roman"/>
              </a:rPr>
              <a:t> </a:t>
            </a:r>
            <a:r>
              <a:rPr lang="en-US" sz="2600" b="0" dirty="0" smtClean="0">
                <a:effectLst/>
                <a:latin typeface="Times New Roman"/>
                <a:ea typeface="Times New Roman"/>
                <a:cs typeface="Times New Roman"/>
              </a:rPr>
              <a:t>sacred texts of Hinduism, particularly in the Upanishads, the heart occupies an important place to become “a polished mirror” because it is to reflect the vision of God involving the techniques of spiritual meditation.  </a:t>
            </a:r>
          </a:p>
          <a:p>
            <a:pPr marL="0" marR="0" indent="0" algn="just">
              <a:lnSpc>
                <a:spcPct val="110000"/>
              </a:lnSpc>
              <a:spcBef>
                <a:spcPts val="1000"/>
              </a:spcBef>
              <a:spcAft>
                <a:spcPts val="0"/>
              </a:spcAft>
              <a:buNone/>
            </a:pPr>
            <a:endParaRPr lang="en-US" sz="2800" b="1" dirty="0" smtClean="0">
              <a:solidFill>
                <a:srgbClr val="4F81BD"/>
              </a:solidFill>
              <a:effectLst/>
              <a:latin typeface="Cambria"/>
              <a:ea typeface="Times New Roman"/>
              <a:cs typeface="Times New Roman"/>
            </a:endParaRPr>
          </a:p>
          <a:p>
            <a:pPr algn="just"/>
            <a:r>
              <a:rPr lang="en-US" sz="2600" b="1" dirty="0" smtClean="0">
                <a:effectLst/>
                <a:latin typeface="Times New Roman"/>
                <a:ea typeface="Calibri"/>
                <a:cs typeface="Arial"/>
              </a:rPr>
              <a:t>The natural symbolism of the heart as the center of life and the psychological faculties appears in the </a:t>
            </a:r>
            <a:r>
              <a:rPr lang="en-US" sz="2600" b="1" i="1" dirty="0" err="1" smtClean="0">
                <a:effectLst/>
                <a:latin typeface="Times New Roman"/>
                <a:ea typeface="Calibri"/>
                <a:cs typeface="Arial"/>
              </a:rPr>
              <a:t>Brhadaranyaka</a:t>
            </a:r>
            <a:r>
              <a:rPr lang="en-US" sz="2600" b="1" i="1" dirty="0" smtClean="0">
                <a:effectLst/>
                <a:latin typeface="Times New Roman"/>
                <a:ea typeface="Calibri"/>
                <a:cs typeface="Arial"/>
              </a:rPr>
              <a:t> </a:t>
            </a:r>
            <a:r>
              <a:rPr lang="en-US" sz="2600" b="1" i="1" dirty="0" err="1" smtClean="0">
                <a:effectLst/>
                <a:latin typeface="Times New Roman"/>
                <a:ea typeface="Calibri"/>
                <a:cs typeface="Arial"/>
              </a:rPr>
              <a:t>Upanisad</a:t>
            </a:r>
            <a:r>
              <a:rPr lang="en-US" sz="2600" b="1" dirty="0" smtClean="0">
                <a:effectLst/>
                <a:latin typeface="Times New Roman"/>
                <a:ea typeface="Calibri"/>
                <a:cs typeface="Arial"/>
              </a:rPr>
              <a:t> (3.20-25). The heart is there described as the place where everything that exists takes shape: faith, </a:t>
            </a:r>
            <a:r>
              <a:rPr lang="en-US" sz="2600" b="1" dirty="0" err="1" smtClean="0">
                <a:effectLst/>
                <a:latin typeface="Times New Roman"/>
                <a:ea typeface="Calibri"/>
                <a:cs typeface="Arial"/>
              </a:rPr>
              <a:t>supraintellectual</a:t>
            </a:r>
            <a:r>
              <a:rPr lang="en-US" sz="2600" b="1" dirty="0" smtClean="0">
                <a:effectLst/>
                <a:latin typeface="Times New Roman"/>
                <a:ea typeface="Calibri"/>
                <a:cs typeface="Arial"/>
              </a:rPr>
              <a:t> knowledge, ontological truth, speech, and biological life…[In the oldest </a:t>
            </a:r>
            <a:r>
              <a:rPr lang="en-US" sz="2600" b="1" dirty="0" err="1" smtClean="0">
                <a:effectLst/>
                <a:latin typeface="Times New Roman"/>
                <a:ea typeface="Calibri"/>
                <a:cs typeface="Arial"/>
              </a:rPr>
              <a:t>Upanisads</a:t>
            </a:r>
            <a:r>
              <a:rPr lang="en-US" sz="2600" b="1" dirty="0" smtClean="0">
                <a:effectLst/>
                <a:latin typeface="Times New Roman"/>
                <a:ea typeface="Calibri"/>
                <a:cs typeface="Arial"/>
              </a:rPr>
              <a:t>] The heart thus becomes the place of divine vision, which is only given by grace to those who practice self-renunciation. </a:t>
            </a:r>
            <a:endParaRPr lang="en-US" sz="2600"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590" y="585923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51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077200" cy="5440363"/>
          </a:xfrm>
        </p:spPr>
        <p:txBody>
          <a:bodyPr>
            <a:noAutofit/>
          </a:bodyPr>
          <a:lstStyle/>
          <a:p>
            <a:pPr marL="0" marR="0" indent="0" algn="just">
              <a:lnSpc>
                <a:spcPct val="150000"/>
              </a:lnSpc>
              <a:spcBef>
                <a:spcPts val="480"/>
              </a:spcBef>
              <a:spcAft>
                <a:spcPts val="600"/>
              </a:spcAft>
              <a:buNone/>
            </a:pPr>
            <a:r>
              <a:rPr lang="en-US" sz="2000" b="1" dirty="0" smtClean="0">
                <a:effectLst/>
                <a:latin typeface="Times New Roman"/>
                <a:ea typeface="Calibri"/>
                <a:cs typeface="Times New Roman"/>
              </a:rPr>
              <a:t>I AM SURE WE ARE DEEPLY TROUBLED BY THE PROLIFERATION OF GLOBAL CRISES – FROM THE RECENT CRISIS OF GLOBAL ECONOMICS AND GLOBAL FINANCE OF 2008-2009 WHICH WAS REGARDED AS THE WORST SINCE THE LAST GREAT RECESSION, TO THE ETHICAL CRISIS OF LIBERAL DEMOCRACY AND SECULAR MODERNITY, AND THE WORSENING ECOLOGICAL CRISIS WITH GLOBAL WARMING AS THE MOST SERIOUS INDICATOR THAT PLANET EARTH IS HEADING TOWARD AN UNPRECEDENTED CATASTROPHE – ALL OF WHICH ARE DUE TO SYSTEMIC AND HUMAN FAILURES OF GRAVE PROPORTIONS.  </a:t>
            </a:r>
            <a:endParaRPr lang="en-US" sz="2000"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3873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024744" cy="1143000"/>
          </a:xfrm>
        </p:spPr>
        <p:txBody>
          <a:bodyPr>
            <a:noAutofit/>
          </a:bodyPr>
          <a:lstStyle/>
          <a:p>
            <a:pPr marL="342900" lvl="0" indent="-342900">
              <a:spcBef>
                <a:spcPct val="20000"/>
              </a:spcBef>
            </a:pPr>
            <a:r>
              <a:rPr lang="en-US" sz="2800" b="1" dirty="0" smtClean="0">
                <a:solidFill>
                  <a:schemeClr val="tx1"/>
                </a:solidFill>
              </a:rPr>
              <a:t>CHINESE RELIGION AND CONFUCIANIST PHILOSOPHY</a:t>
            </a:r>
            <a:br>
              <a:rPr lang="en-US" sz="2800" b="1" dirty="0" smtClean="0">
                <a:solidFill>
                  <a:schemeClr val="tx1"/>
                </a:solidFill>
              </a:rPr>
            </a:br>
            <a:endParaRPr lang="en-US" sz="2800" b="1" dirty="0">
              <a:solidFill>
                <a:schemeClr val="tx1"/>
              </a:solidFill>
            </a:endParaRPr>
          </a:p>
        </p:txBody>
      </p:sp>
      <p:sp>
        <p:nvSpPr>
          <p:cNvPr id="3" name="Content Placeholder 2"/>
          <p:cNvSpPr>
            <a:spLocks noGrp="1"/>
          </p:cNvSpPr>
          <p:nvPr>
            <p:ph idx="1"/>
          </p:nvPr>
        </p:nvSpPr>
        <p:spPr>
          <a:xfrm>
            <a:off x="457200" y="1828800"/>
            <a:ext cx="8229600" cy="4547393"/>
          </a:xfrm>
        </p:spPr>
        <p:txBody>
          <a:bodyPr>
            <a:normAutofit fontScale="92500" lnSpcReduction="20000"/>
          </a:bodyPr>
          <a:lstStyle/>
          <a:p>
            <a:pPr marL="0" indent="0" algn="ctr">
              <a:buNone/>
            </a:pPr>
            <a:r>
              <a:rPr lang="en-US" b="1" dirty="0" smtClean="0">
                <a:latin typeface="Times New Roman" panose="02020603050405020304" pitchFamily="18" charset="0"/>
                <a:cs typeface="Times New Roman" panose="02020603050405020304" pitchFamily="18" charset="0"/>
              </a:rPr>
              <a:t>“ACCORDING TO DR. SIN-YEE CHAN FROM THE DEPARTMENT OF PHILOSOPHY, UNIVERSITY OF   VERMONT, U.S.A., “FOR ANCIENT CHINESE PHILOSOPHY, HEART IS WHERE THE MIND IS.  IT IS WHERE EVERY MENTAL FACULTY, REASONING, EMOTION, PERCEPTION, ETC. ARE LOCATED.” ( E-MAIL COMMUNICATION FROM DR. SIN-YEE CHAN, </a:t>
            </a:r>
            <a:r>
              <a:rPr lang="en-US" b="1" u="sng" dirty="0" smtClean="0">
                <a:latin typeface="Times New Roman" panose="02020603050405020304" pitchFamily="18" charset="0"/>
                <a:cs typeface="Times New Roman" panose="02020603050405020304" pitchFamily="18" charset="0"/>
                <a:hlinkClick r:id="rId2"/>
              </a:rPr>
              <a:t>SCHAN@UVM.EDU</a:t>
            </a:r>
            <a:r>
              <a:rPr lang="en-US" b="1" u="sng"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ON AUGUST 29, 2013). CONFUCIUS IS REPORTED TO HAVE SAID:  “IF YOU LOOK INTO YOUR OWN HEART, AND YOU FIND NOTHING WRONG THERE, WHAT IS THERE TO WORRY ABOUT? WHAT IS THERE TO FEAR?” (QUOTATION OF </a:t>
            </a:r>
            <a:r>
              <a:rPr lang="en-US" b="1" dirty="0" smtClean="0">
                <a:latin typeface="Times New Roman" panose="02020603050405020304" pitchFamily="18" charset="0"/>
                <a:cs typeface="Times New Roman" panose="02020603050405020304" pitchFamily="18" charset="0"/>
                <a:hlinkClick r:id="rId3"/>
              </a:rPr>
              <a:t>CONFUCIUS</a:t>
            </a:r>
            <a:r>
              <a:rPr lang="en-US" b="1" dirty="0" smtClean="0">
                <a:latin typeface="Times New Roman" panose="02020603050405020304" pitchFamily="18" charset="0"/>
                <a:cs typeface="Times New Roman" panose="02020603050405020304" pitchFamily="18" charset="0"/>
              </a:rPr>
              <a:t>.” </a:t>
            </a:r>
          </a:p>
          <a:p>
            <a:pPr marL="0" indent="0" algn="ctr">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sz="1700" dirty="0" smtClean="0">
                <a:latin typeface="Times New Roman" panose="02020603050405020304" pitchFamily="18" charset="0"/>
                <a:cs typeface="Times New Roman" panose="02020603050405020304" pitchFamily="18" charset="0"/>
              </a:rPr>
              <a:t>RetrievedOctober10,2013</a:t>
            </a:r>
            <a:r>
              <a:rPr lang="en-US" sz="1700" dirty="0">
                <a:latin typeface="Times New Roman" panose="02020603050405020304" pitchFamily="18" charset="0"/>
                <a:cs typeface="Times New Roman" panose="02020603050405020304" pitchFamily="18" charset="0"/>
              </a:rPr>
              <a:t>,(from </a:t>
            </a:r>
            <a:r>
              <a:rPr lang="en-US" sz="1700" dirty="0">
                <a:latin typeface="Times New Roman" panose="02020603050405020304" pitchFamily="18" charset="0"/>
                <a:cs typeface="Times New Roman" panose="02020603050405020304" pitchFamily="18" charset="0"/>
                <a:hlinkClick r:id="rId4"/>
              </a:rPr>
              <a:t>http:/www.brainyquote.com/quotes/quotes/c/confucius163844.html#pChmukbh0BE3sMAQ.99</a:t>
            </a:r>
            <a:r>
              <a:rPr lang="en-US" sz="1700" dirty="0">
                <a:latin typeface="Times New Roman" panose="02020603050405020304" pitchFamily="18" charset="0"/>
                <a:cs typeface="Times New Roman" panose="02020603050405020304" pitchFamily="18" charset="0"/>
              </a:rPr>
              <a:t>)</a:t>
            </a:r>
          </a:p>
          <a:p>
            <a:endParaRPr lang="en-US" sz="1700" dirty="0">
              <a:latin typeface="Times New Roman" panose="02020603050405020304" pitchFamily="18" charset="0"/>
              <a:cs typeface="Times New Roman" panose="02020603050405020304" pitchFamily="18" charset="0"/>
            </a:endParaRPr>
          </a:p>
        </p:txBody>
      </p:sp>
      <p:pic>
        <p:nvPicPr>
          <p:cNvPr id="368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169"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774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a:bodyPr>
          <a:lstStyle/>
          <a:p>
            <a:pPr marL="0" marR="0" indent="0" algn="just">
              <a:spcBef>
                <a:spcPts val="0"/>
              </a:spcBef>
              <a:spcAft>
                <a:spcPts val="1000"/>
              </a:spcAft>
              <a:buNone/>
            </a:pPr>
            <a:r>
              <a:rPr lang="en-US" sz="2600" dirty="0" smtClean="0">
                <a:effectLst/>
                <a:latin typeface="Times New Roman"/>
                <a:ea typeface="Calibri"/>
                <a:cs typeface="Arial"/>
              </a:rPr>
              <a:t>On the early Chinese conception of the heart, the </a:t>
            </a:r>
            <a:r>
              <a:rPr lang="en-US" sz="2600" i="1" dirty="0" smtClean="0">
                <a:effectLst/>
                <a:latin typeface="Times New Roman"/>
                <a:ea typeface="Calibri"/>
                <a:cs typeface="Arial"/>
              </a:rPr>
              <a:t>Stanford Encyclopedia of Philosophy</a:t>
            </a:r>
            <a:r>
              <a:rPr lang="en-US" sz="2600" dirty="0" smtClean="0">
                <a:effectLst/>
                <a:latin typeface="Times New Roman"/>
                <a:ea typeface="Calibri"/>
                <a:cs typeface="Arial"/>
              </a:rPr>
              <a:t> explains thus:</a:t>
            </a:r>
            <a:endParaRPr lang="en-US" sz="2600" dirty="0">
              <a:ea typeface="Calibri"/>
              <a:cs typeface="Arial"/>
            </a:endParaRPr>
          </a:p>
          <a:p>
            <a:pPr algn="just"/>
            <a:r>
              <a:rPr lang="en-US" dirty="0" smtClean="0">
                <a:solidFill>
                  <a:srgbClr val="000000"/>
                </a:solidFill>
                <a:effectLst/>
                <a:latin typeface="Times New Roman"/>
                <a:ea typeface="Times New Roman"/>
              </a:rPr>
              <a:t>In early Chinese thought, </a:t>
            </a:r>
            <a:r>
              <a:rPr lang="en-US" i="1" dirty="0" err="1" smtClean="0">
                <a:solidFill>
                  <a:srgbClr val="000000"/>
                </a:solidFill>
                <a:effectLst/>
                <a:latin typeface="Times New Roman"/>
                <a:ea typeface="Times New Roman"/>
              </a:rPr>
              <a:t>xin</a:t>
            </a:r>
            <a:r>
              <a:rPr lang="en-US" dirty="0" smtClean="0">
                <a:solidFill>
                  <a:srgbClr val="000000"/>
                </a:solidFill>
                <a:effectLst/>
                <a:latin typeface="Times New Roman"/>
                <a:ea typeface="Times New Roman"/>
              </a:rPr>
              <a:t>, which refers to the physical heart, is regarded as the site of both cognitive and affective activities. It is translated sometimes as “heart”, sometimes as “mind”, and in recent literature often as “heart/mind” to highlight the different aspects of the activities of </a:t>
            </a:r>
            <a:r>
              <a:rPr lang="en-US" i="1" dirty="0" err="1" smtClean="0">
                <a:solidFill>
                  <a:srgbClr val="000000"/>
                </a:solidFill>
                <a:effectLst/>
                <a:latin typeface="Times New Roman"/>
                <a:ea typeface="Times New Roman"/>
              </a:rPr>
              <a:t>xin</a:t>
            </a:r>
            <a:r>
              <a:rPr lang="en-US" dirty="0" smtClean="0">
                <a:solidFill>
                  <a:srgbClr val="000000"/>
                </a:solidFill>
                <a:effectLst/>
                <a:latin typeface="Times New Roman"/>
                <a:ea typeface="Times New Roman"/>
              </a:rPr>
              <a:t>. </a:t>
            </a:r>
            <a:r>
              <a:rPr lang="en-US" i="1" dirty="0" err="1" smtClean="0">
                <a:solidFill>
                  <a:srgbClr val="000000"/>
                </a:solidFill>
                <a:effectLst/>
                <a:latin typeface="Times New Roman"/>
                <a:ea typeface="Times New Roman"/>
              </a:rPr>
              <a:t>Xin</a:t>
            </a:r>
            <a:r>
              <a:rPr lang="en-US" dirty="0" smtClean="0">
                <a:solidFill>
                  <a:srgbClr val="000000"/>
                </a:solidFill>
                <a:effectLst/>
                <a:latin typeface="Times New Roman"/>
                <a:ea typeface="Times New Roman"/>
              </a:rPr>
              <a:t> can form certain directions, which can take the form of long term goals in life or more specific intentions. The fourth ethical attribute, </a:t>
            </a:r>
            <a:r>
              <a:rPr lang="en-US" i="1" dirty="0" err="1" smtClean="0">
                <a:solidFill>
                  <a:srgbClr val="000000"/>
                </a:solidFill>
                <a:effectLst/>
                <a:latin typeface="Times New Roman"/>
                <a:ea typeface="Times New Roman"/>
              </a:rPr>
              <a:t>zhi</a:t>
            </a:r>
            <a:r>
              <a:rPr lang="en-US" dirty="0" smtClean="0">
                <a:solidFill>
                  <a:srgbClr val="000000"/>
                </a:solidFill>
                <a:effectLst/>
                <a:latin typeface="Times New Roman"/>
                <a:ea typeface="Times New Roman"/>
              </a:rPr>
              <a:t>, or wisdom, involves having proper directions of the heart/mind, which in turn requires an ability to assess situations without adhering to fixed rules of conduct. </a:t>
            </a:r>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930058"/>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7647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fontScale="92500" lnSpcReduction="20000"/>
          </a:bodyPr>
          <a:lstStyle/>
          <a:p>
            <a:pPr marL="0" marR="0">
              <a:lnSpc>
                <a:spcPts val="1440"/>
              </a:lnSpc>
              <a:spcBef>
                <a:spcPts val="480"/>
              </a:spcBef>
              <a:spcAft>
                <a:spcPts val="600"/>
              </a:spcAft>
            </a:pPr>
            <a:r>
              <a:rPr lang="en-US" dirty="0" smtClean="0">
                <a:effectLst/>
                <a:latin typeface="Times New Roman"/>
                <a:ea typeface="Calibri"/>
                <a:cs typeface="Arial"/>
              </a:rPr>
              <a:t>The man of sincerity in the thoughts of Confucius refers to:</a:t>
            </a:r>
          </a:p>
          <a:p>
            <a:pPr marL="0" marR="0" indent="0">
              <a:lnSpc>
                <a:spcPts val="1440"/>
              </a:lnSpc>
              <a:spcBef>
                <a:spcPts val="480"/>
              </a:spcBef>
              <a:spcAft>
                <a:spcPts val="600"/>
              </a:spcAft>
              <a:buNone/>
            </a:pPr>
            <a:endParaRPr lang="en-US" sz="2800" dirty="0">
              <a:ea typeface="Calibri"/>
              <a:cs typeface="Arial"/>
            </a:endParaRPr>
          </a:p>
          <a:p>
            <a:pPr marL="457200" marR="0" indent="0" algn="ctr">
              <a:lnSpc>
                <a:spcPct val="115000"/>
              </a:lnSpc>
              <a:spcBef>
                <a:spcPts val="0"/>
              </a:spcBef>
              <a:spcAft>
                <a:spcPts val="1000"/>
              </a:spcAft>
              <a:buNone/>
            </a:pPr>
            <a:r>
              <a:rPr lang="en-US" b="1" dirty="0" smtClean="0">
                <a:solidFill>
                  <a:srgbClr val="000000"/>
                </a:solidFill>
                <a:effectLst/>
                <a:latin typeface="Times New Roman"/>
                <a:ea typeface="Times New Roman"/>
                <a:cs typeface="Arial"/>
              </a:rPr>
              <a:t>“THE MAN WHOSE CONDUCT WAS BASED ON THE LOVE OF VIRTUE, AND WHO SOUGHT TO OBSERVE THE RULES OF RIGHT CONDUCT IN HIS HEART AS WELL AS IN OUTWARD ACTIONS. SHOWING A KINDLY REGARD FOR THE WELFARE OF OTHERS AND IN A READINESS TO HELP THEM IN TIMES OF NEED, WAS THREE DIMENSIONS OF THE HUMAN CONDITION--THE SELF, COMMUNITY, AND TRADITION--ARE EXPRESSED IN CONFUCIAN SPIRITUALITY….A HEALTHY BODY, MIND-AND-HEART ALERT, PURE SOUL AND BRILLIANT SPIRIT, ARE SEEN AS GOOD FOR THEIR OWN SAKE”</a:t>
            </a:r>
          </a:p>
          <a:p>
            <a:pPr marL="457200" marR="0" indent="0">
              <a:lnSpc>
                <a:spcPct val="115000"/>
              </a:lnSpc>
              <a:spcBef>
                <a:spcPts val="0"/>
              </a:spcBef>
              <a:spcAft>
                <a:spcPts val="1000"/>
              </a:spcAft>
              <a:buNone/>
            </a:pPr>
            <a:endParaRPr lang="en-US" dirty="0" smtClean="0">
              <a:solidFill>
                <a:srgbClr val="000000"/>
              </a:solidFill>
              <a:effectLst/>
              <a:latin typeface="Times New Roman"/>
              <a:ea typeface="Times New Roman"/>
              <a:cs typeface="Arial"/>
            </a:endParaRPr>
          </a:p>
          <a:p>
            <a:pPr marL="457200" marR="0" indent="0">
              <a:lnSpc>
                <a:spcPct val="115000"/>
              </a:lnSpc>
              <a:spcBef>
                <a:spcPts val="0"/>
              </a:spcBef>
              <a:spcAft>
                <a:spcPts val="1000"/>
              </a:spcAft>
              <a:buNone/>
            </a:pPr>
            <a:r>
              <a:rPr lang="en-US" dirty="0" smtClean="0">
                <a:solidFill>
                  <a:srgbClr val="000000"/>
                </a:solidFill>
                <a:effectLst/>
                <a:latin typeface="Times New Roman"/>
                <a:ea typeface="Times New Roman"/>
                <a:cs typeface="Arial"/>
              </a:rPr>
              <a:t> </a:t>
            </a:r>
            <a:r>
              <a:rPr lang="en-US" sz="1800" dirty="0" smtClean="0">
                <a:effectLst/>
                <a:latin typeface="Times New Roman"/>
                <a:ea typeface="Calibri"/>
                <a:cs typeface="Arial"/>
              </a:rPr>
              <a:t>(Retrieved October 10, from </a:t>
            </a:r>
            <a:r>
              <a:rPr lang="en-US" sz="1800" u="sng" dirty="0" smtClean="0">
                <a:solidFill>
                  <a:srgbClr val="0000FF"/>
                </a:solidFill>
                <a:effectLst/>
                <a:latin typeface="Times New Roman"/>
                <a:ea typeface="Times New Roman"/>
                <a:cs typeface="Arial"/>
                <a:hlinkClick r:id="rId2"/>
              </a:rPr>
              <a:t>http://confucianism.freehostingguru.com/</a:t>
            </a:r>
            <a:r>
              <a:rPr lang="en-US" sz="1800" dirty="0" smtClean="0">
                <a:effectLst/>
                <a:latin typeface="Times New Roman"/>
                <a:ea typeface="Times New Roman"/>
                <a:cs typeface="Arial"/>
              </a:rPr>
              <a:t>)</a:t>
            </a:r>
            <a:endParaRPr lang="en-US" sz="1800" dirty="0" smtClean="0">
              <a:ea typeface="Calibri"/>
              <a:cs typeface="Arial"/>
            </a:endParaRPr>
          </a:p>
          <a:p>
            <a:endParaRPr lang="en-US"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6101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1143000"/>
          </a:xfrm>
        </p:spPr>
        <p:txBody>
          <a:bodyPr>
            <a:noAutofit/>
          </a:bodyPr>
          <a:lstStyle/>
          <a:p>
            <a:pPr lvl="0" indent="-342900">
              <a:lnSpc>
                <a:spcPct val="115000"/>
              </a:lnSpc>
              <a:spcBef>
                <a:spcPts val="0"/>
              </a:spcBef>
              <a:spcAft>
                <a:spcPts val="1000"/>
              </a:spcAft>
            </a:pPr>
            <a:r>
              <a:rPr lang="en-US" sz="3200" b="1" dirty="0" smtClean="0">
                <a:solidFill>
                  <a:schemeClr val="tx1"/>
                </a:solidFill>
                <a:latin typeface="Times New Roman"/>
                <a:ea typeface="Times New Roman"/>
                <a:cs typeface="Arial"/>
              </a:rPr>
              <a:t>TAOISM/DAOISM</a:t>
            </a:r>
            <a:r>
              <a:rPr lang="en-US" sz="3200" dirty="0" smtClean="0">
                <a:solidFill>
                  <a:schemeClr val="tx1"/>
                </a:solidFill>
                <a:ea typeface="Calibri"/>
                <a:cs typeface="Arial"/>
              </a:rPr>
              <a:t/>
            </a:r>
            <a:br>
              <a:rPr lang="en-US" sz="3200" dirty="0" smtClean="0">
                <a:solidFill>
                  <a:schemeClr val="tx1"/>
                </a:solidFill>
                <a:ea typeface="Calibri"/>
                <a:cs typeface="Arial"/>
              </a:rPr>
            </a:br>
            <a:endParaRPr lang="en-US" sz="3200" dirty="0">
              <a:solidFill>
                <a:schemeClr val="tx1"/>
              </a:solidFill>
            </a:endParaRPr>
          </a:p>
        </p:txBody>
      </p:sp>
      <p:sp>
        <p:nvSpPr>
          <p:cNvPr id="3" name="Content Placeholder 2"/>
          <p:cNvSpPr>
            <a:spLocks noGrp="1"/>
          </p:cNvSpPr>
          <p:nvPr>
            <p:ph idx="1"/>
          </p:nvPr>
        </p:nvSpPr>
        <p:spPr>
          <a:xfrm>
            <a:off x="457200" y="1371600"/>
            <a:ext cx="8229600" cy="4754563"/>
          </a:xfrm>
        </p:spPr>
        <p:txBody>
          <a:bodyPr>
            <a:normAutofit/>
          </a:bodyPr>
          <a:lstStyle/>
          <a:p>
            <a:pPr marL="0" marR="0" indent="0" algn="just">
              <a:spcBef>
                <a:spcPts val="0"/>
              </a:spcBef>
              <a:spcAft>
                <a:spcPts val="1000"/>
              </a:spcAft>
              <a:buNone/>
            </a:pPr>
            <a:r>
              <a:rPr lang="en-US" dirty="0" smtClean="0">
                <a:effectLst/>
                <a:latin typeface="Times New Roman" panose="02020603050405020304" pitchFamily="18" charset="0"/>
                <a:ea typeface="Times New Roman"/>
                <a:cs typeface="Times New Roman" panose="02020603050405020304" pitchFamily="18" charset="0"/>
              </a:rPr>
              <a:t>The article by a Tai Chi Master, Bruce </a:t>
            </a:r>
            <a:r>
              <a:rPr lang="en-US" dirty="0" err="1" smtClean="0">
                <a:effectLst/>
                <a:latin typeface="Times New Roman" panose="02020603050405020304" pitchFamily="18" charset="0"/>
                <a:ea typeface="Times New Roman"/>
                <a:cs typeface="Times New Roman" panose="02020603050405020304" pitchFamily="18" charset="0"/>
              </a:rPr>
              <a:t>Frantzis</a:t>
            </a:r>
            <a:r>
              <a:rPr lang="en-US" dirty="0" smtClean="0">
                <a:effectLst/>
                <a:latin typeface="Times New Roman" panose="02020603050405020304" pitchFamily="18" charset="0"/>
                <a:ea typeface="Times New Roman"/>
                <a:cs typeface="Times New Roman" panose="02020603050405020304" pitchFamily="18" charset="0"/>
              </a:rPr>
              <a:t>, explains the importance of the heart in Taoism as follows:</a:t>
            </a:r>
          </a:p>
          <a:p>
            <a:pPr marL="0" marR="0" indent="457200" algn="just">
              <a:spcBef>
                <a:spcPts val="0"/>
              </a:spcBef>
              <a:spcAft>
                <a:spcPts val="1000"/>
              </a:spcAft>
            </a:pPr>
            <a:endParaRPr lang="en-US" sz="2800" dirty="0">
              <a:latin typeface="Times New Roman" panose="02020603050405020304" pitchFamily="18" charset="0"/>
              <a:ea typeface="Calibri"/>
              <a:cs typeface="Times New Roman" panose="02020603050405020304" pitchFamily="18" charset="0"/>
            </a:endParaRPr>
          </a:p>
          <a:p>
            <a:pPr marL="68580" indent="0" algn="ctr">
              <a:buNone/>
            </a:pPr>
            <a:r>
              <a:rPr lang="en-US" sz="3200" b="1" dirty="0" smtClean="0">
                <a:latin typeface="Times New Roman" panose="02020603050405020304" pitchFamily="18" charset="0"/>
                <a:cs typeface="Times New Roman" panose="02020603050405020304" pitchFamily="18" charset="0"/>
              </a:rPr>
              <a:t>“THE HEART-MIND IS AN IMPORTANT CONCEPT IN BOTH TAOISM AND IN BUDDHISM. TO UNDERSTAND THE HEART-MIND, WE MUST FIRST UNDERSTAND THE NATURE OF INTENT IN RELATION TO TAOISM.”</a:t>
            </a:r>
          </a:p>
          <a:p>
            <a:pPr algn="just"/>
            <a:endParaRPr lang="en-US" dirty="0">
              <a:latin typeface="Times New Roman" panose="02020603050405020304" pitchFamily="18" charset="0"/>
              <a:cs typeface="Times New Roman" panose="02020603050405020304" pitchFamily="18" charset="0"/>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5240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
            <a:ext cx="8229600" cy="1143000"/>
          </a:xfrm>
        </p:spPr>
        <p:txBody>
          <a:bodyPr/>
          <a:lstStyle/>
          <a:p>
            <a:r>
              <a:rPr lang="en-US" sz="3200" b="1" dirty="0" smtClean="0">
                <a:solidFill>
                  <a:srgbClr val="000000"/>
                </a:solidFill>
                <a:latin typeface="Times New Roman"/>
                <a:ea typeface="Times New Roman"/>
                <a:cs typeface="Arial"/>
              </a:rPr>
              <a:t>BUDDHISM</a:t>
            </a:r>
            <a:endParaRPr lang="en-US" dirty="0"/>
          </a:p>
        </p:txBody>
      </p:sp>
      <p:sp>
        <p:nvSpPr>
          <p:cNvPr id="3" name="Content Placeholder 2"/>
          <p:cNvSpPr>
            <a:spLocks noGrp="1"/>
          </p:cNvSpPr>
          <p:nvPr>
            <p:ph idx="1"/>
          </p:nvPr>
        </p:nvSpPr>
        <p:spPr>
          <a:xfrm>
            <a:off x="682388" y="1371599"/>
            <a:ext cx="7775812" cy="4419601"/>
          </a:xfrm>
        </p:spPr>
        <p:txBody>
          <a:bodyPr>
            <a:noAutofit/>
          </a:bodyPr>
          <a:lstStyle/>
          <a:p>
            <a:pPr marL="0" indent="0" algn="just">
              <a:buNone/>
            </a:pPr>
            <a:r>
              <a:rPr lang="en-US" sz="3600" dirty="0" smtClean="0">
                <a:latin typeface="Times New Roman" panose="02020603050405020304" pitchFamily="18" charset="0"/>
                <a:ea typeface="Calibri"/>
                <a:cs typeface="Times New Roman" panose="02020603050405020304" pitchFamily="18" charset="0"/>
              </a:rPr>
              <a:t>In </a:t>
            </a:r>
            <a:r>
              <a:rPr lang="en-US" sz="3600" dirty="0">
                <a:latin typeface="Times New Roman" panose="02020603050405020304" pitchFamily="18" charset="0"/>
                <a:ea typeface="Calibri"/>
                <a:cs typeface="Times New Roman" panose="02020603050405020304" pitchFamily="18" charset="0"/>
              </a:rPr>
              <a:t>the article on “The Path to Liberation: the Buddhist Way of Life”,  the author describes the core of Buddhist teachings as contained in the Noble Eightfold Path which focuses on ethical conduct, mental discipline and wisdom – all of which reflect the praiseworthy ethical qualities of the heart </a:t>
            </a:r>
            <a:endParaRPr lang="en-US" sz="3600" dirty="0">
              <a:latin typeface="Times New Roman" panose="02020603050405020304" pitchFamily="18" charset="0"/>
              <a:cs typeface="Times New Roman" panose="02020603050405020304" pitchFamily="18" charset="0"/>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037210"/>
            <a:ext cx="1003110" cy="81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2980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5029200"/>
          </a:xfrm>
        </p:spPr>
        <p:txBody>
          <a:bodyPr>
            <a:noAutofit/>
          </a:bodyPr>
          <a:lstStyle/>
          <a:p>
            <a:pPr marL="68580" indent="0" algn="just">
              <a:buNone/>
            </a:pPr>
            <a:r>
              <a:rPr lang="en-US" sz="3600" b="1" dirty="0" smtClean="0">
                <a:effectLst/>
                <a:latin typeface="Times New Roman"/>
                <a:ea typeface="Times New Roman"/>
              </a:rPr>
              <a:t>Right concentration</a:t>
            </a:r>
            <a:r>
              <a:rPr lang="en-US" sz="3600" dirty="0" smtClean="0">
                <a:effectLst/>
                <a:latin typeface="Times New Roman"/>
                <a:ea typeface="Times New Roman"/>
              </a:rPr>
              <a:t> refers to the progressive stages of </a:t>
            </a:r>
            <a:r>
              <a:rPr lang="en-US" sz="3600" i="1" dirty="0" err="1" smtClean="0">
                <a:effectLst/>
                <a:latin typeface="Times New Roman"/>
                <a:ea typeface="Times New Roman"/>
              </a:rPr>
              <a:t>dhyana</a:t>
            </a:r>
            <a:r>
              <a:rPr lang="en-US" sz="3600" dirty="0" smtClean="0">
                <a:effectLst/>
                <a:latin typeface="Times New Roman"/>
                <a:ea typeface="Times New Roman"/>
              </a:rPr>
              <a:t> (this is closer to what is called meditation in most Hindu traditions). In this discipline, the mind is gradually cleared of passionate desires, then thoughts, then finally even feelings of joy, until only pure awareness remains, in a state of perfect calm and equanimity. </a:t>
            </a:r>
            <a:endParaRPr lang="en-US" sz="3600"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45589"/>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7191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7696200" cy="5334000"/>
          </a:xfrm>
        </p:spPr>
        <p:txBody>
          <a:bodyPr>
            <a:noAutofit/>
          </a:bodyPr>
          <a:lstStyle/>
          <a:p>
            <a:pPr marL="0" indent="0" algn="ctr">
              <a:buNone/>
            </a:pPr>
            <a:r>
              <a:rPr lang="en-US" sz="2600" dirty="0" smtClean="0">
                <a:effectLst/>
                <a:latin typeface="Times New Roman"/>
                <a:ea typeface="Times New Roman"/>
              </a:rPr>
              <a:t>Other teachings speak of the </a:t>
            </a:r>
            <a:r>
              <a:rPr lang="en-US" sz="2600" b="1" dirty="0" smtClean="0">
                <a:effectLst/>
                <a:latin typeface="Times New Roman"/>
                <a:ea typeface="Times New Roman"/>
              </a:rPr>
              <a:t>Four Friends</a:t>
            </a:r>
            <a:r>
              <a:rPr lang="en-US" sz="2600" dirty="0" smtClean="0">
                <a:effectLst/>
                <a:latin typeface="Times New Roman"/>
                <a:ea typeface="Times New Roman"/>
              </a:rPr>
              <a:t> and the </a:t>
            </a:r>
            <a:r>
              <a:rPr lang="en-US" sz="2600" b="1" dirty="0" smtClean="0">
                <a:effectLst/>
                <a:latin typeface="Times New Roman"/>
                <a:ea typeface="Times New Roman"/>
              </a:rPr>
              <a:t>Five Hindrances</a:t>
            </a:r>
            <a:r>
              <a:rPr lang="en-US" sz="2600" dirty="0" smtClean="0">
                <a:effectLst/>
                <a:latin typeface="Times New Roman"/>
                <a:ea typeface="Times New Roman"/>
              </a:rPr>
              <a:t> that one encounters along the path; these are qualities in the heart which may aid or distract one from the process. The four friends are: loving kindness, compassion, sympathetic joy and equanimity. Loving kindness is universal love for all beings, without distinction. Compassion is the ability to empathize with others -- to feel what they are feeling. Sympathetic joy is the quality that takes delight in the happiness of others. Equanimity is a calm acceptance of all that happens, based on the insight of the impermanence of all things; in the end, the only thing that really matters is liberation, so the vicissitudes of life don’t really have much significance. </a:t>
            </a:r>
            <a:br>
              <a:rPr lang="en-US" sz="2600" dirty="0" smtClean="0">
                <a:effectLst/>
                <a:latin typeface="Times New Roman"/>
                <a:ea typeface="Times New Roman"/>
              </a:rPr>
            </a:br>
            <a:endParaRPr lang="en-US" sz="26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6668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marL="182880" marR="0" indent="0" algn="ctr">
              <a:lnSpc>
                <a:spcPct val="115000"/>
              </a:lnSpc>
              <a:spcBef>
                <a:spcPts val="0"/>
              </a:spcBef>
              <a:spcAft>
                <a:spcPts val="1000"/>
              </a:spcAft>
              <a:buNone/>
            </a:pPr>
            <a:r>
              <a:rPr lang="en-US" b="1" dirty="0" smtClean="0">
                <a:effectLst/>
                <a:latin typeface="Times New Roman"/>
                <a:ea typeface="Times New Roman"/>
                <a:cs typeface="Arial"/>
              </a:rPr>
              <a:t>“THE FIVE HINDRANCES ARE: SENSUAL DESIRE; ILL WILL; SLOTH AND TORPOR; RESTLESSNESS AND WORRY, OR DISTRACTION; AND SKEPTICAL DOUBT. EVERYONE HAS THESE HINDRANCES IN COMMON, SO IT IS IMPORTANT TO FIND WAYS OF ELIMINATING THEM; THEY ARE LIKE TOXINS OR WEEDS WHICH PREVENT THE CULTIVATION OF THOSE QUALITIES ESSENTIAL FOR SELF-DISCIPLINE AND STAND IN THE WAY OF OUR LIBERATION”</a:t>
            </a:r>
          </a:p>
          <a:p>
            <a:pPr marL="182880" marR="0" indent="0" algn="just">
              <a:lnSpc>
                <a:spcPct val="115000"/>
              </a:lnSpc>
              <a:spcBef>
                <a:spcPts val="0"/>
              </a:spcBef>
              <a:spcAft>
                <a:spcPts val="1000"/>
              </a:spcAft>
              <a:buNone/>
            </a:pPr>
            <a:r>
              <a:rPr lang="en-US" sz="1800" dirty="0" smtClean="0">
                <a:effectLst/>
                <a:latin typeface="Times New Roman"/>
                <a:ea typeface="Times New Roman"/>
                <a:cs typeface="Arial"/>
              </a:rPr>
              <a:t>(Retrieved October 11, 2013 from </a:t>
            </a:r>
            <a:r>
              <a:rPr lang="en-US" sz="1800" u="sng" dirty="0" smtClean="0">
                <a:solidFill>
                  <a:srgbClr val="0000FF"/>
                </a:solidFill>
                <a:effectLst/>
                <a:latin typeface="Times New Roman"/>
                <a:ea typeface="Times New Roman"/>
                <a:cs typeface="Arial"/>
                <a:hlinkClick r:id="rId2"/>
              </a:rPr>
              <a:t>http://www.age-of-the-sage.org/index.html</a:t>
            </a:r>
            <a:r>
              <a:rPr lang="en-US" sz="1800" dirty="0" smtClean="0">
                <a:solidFill>
                  <a:srgbClr val="000000"/>
                </a:solidFill>
                <a:effectLst/>
                <a:latin typeface="Times New Roman"/>
                <a:ea typeface="Times New Roman"/>
                <a:cs typeface="Arial"/>
              </a:rPr>
              <a:t>)</a:t>
            </a:r>
            <a:endParaRPr lang="en-US" sz="1800" dirty="0">
              <a:ea typeface="Calibri"/>
              <a:cs typeface="Arial"/>
            </a:endParaRPr>
          </a:p>
          <a:p>
            <a:pPr marL="0" marR="0" algn="just">
              <a:lnSpc>
                <a:spcPct val="115000"/>
              </a:lnSpc>
              <a:spcBef>
                <a:spcPts val="0"/>
              </a:spcBef>
              <a:spcAft>
                <a:spcPts val="1000"/>
              </a:spcAft>
            </a:pPr>
            <a:endParaRPr lang="en-US" sz="2800" dirty="0">
              <a:ea typeface="Calibri"/>
              <a:cs typeface="Arial"/>
            </a:endParaRPr>
          </a:p>
          <a:p>
            <a:endParaRPr lang="en-US"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5867091"/>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1788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24744" cy="1143000"/>
          </a:xfrm>
        </p:spPr>
        <p:txBody>
          <a:bodyPr>
            <a:normAutofit fontScale="90000"/>
          </a:bodyPr>
          <a:lstStyle/>
          <a:p>
            <a:pPr lvl="0" indent="-342900">
              <a:lnSpc>
                <a:spcPct val="115000"/>
              </a:lnSpc>
              <a:spcBef>
                <a:spcPts val="0"/>
              </a:spcBef>
              <a:spcAft>
                <a:spcPts val="1000"/>
              </a:spcAft>
            </a:pPr>
            <a:r>
              <a:rPr lang="en-US" sz="3600" b="1" dirty="0" smtClean="0">
                <a:solidFill>
                  <a:srgbClr val="000000"/>
                </a:solidFill>
                <a:latin typeface="Times New Roman"/>
                <a:ea typeface="Times New Roman"/>
                <a:cs typeface="Arial"/>
              </a:rPr>
              <a:t>SIKHISM</a:t>
            </a:r>
            <a:r>
              <a:rPr lang="en-US" sz="2000" dirty="0">
                <a:solidFill>
                  <a:prstClr val="black"/>
                </a:solidFill>
                <a:ea typeface="Calibri"/>
                <a:cs typeface="Arial"/>
              </a:rPr>
              <a:t/>
            </a:r>
            <a:br>
              <a:rPr lang="en-US" sz="2000" dirty="0">
                <a:solidFill>
                  <a:prstClr val="black"/>
                </a:solidFill>
                <a:ea typeface="Calibri"/>
                <a:cs typeface="Arial"/>
              </a:rPr>
            </a:br>
            <a:endParaRPr lang="en-US" dirty="0"/>
          </a:p>
        </p:txBody>
      </p:sp>
      <p:sp>
        <p:nvSpPr>
          <p:cNvPr id="3" name="Content Placeholder 2"/>
          <p:cNvSpPr>
            <a:spLocks noGrp="1"/>
          </p:cNvSpPr>
          <p:nvPr>
            <p:ph idx="1"/>
          </p:nvPr>
        </p:nvSpPr>
        <p:spPr>
          <a:xfrm>
            <a:off x="609600" y="1295400"/>
            <a:ext cx="7939881" cy="4830763"/>
          </a:xfrm>
        </p:spPr>
        <p:txBody>
          <a:bodyPr>
            <a:normAutofit lnSpcReduction="10000"/>
          </a:bodyPr>
          <a:lstStyle/>
          <a:p>
            <a:pPr marL="0" marR="0" indent="0" algn="just">
              <a:lnSpc>
                <a:spcPct val="120000"/>
              </a:lnSpc>
              <a:spcBef>
                <a:spcPts val="0"/>
              </a:spcBef>
              <a:spcAft>
                <a:spcPts val="1000"/>
              </a:spcAft>
              <a:buNone/>
            </a:pPr>
            <a:r>
              <a:rPr lang="en-US" dirty="0" smtClean="0">
                <a:solidFill>
                  <a:srgbClr val="000000"/>
                </a:solidFill>
                <a:effectLst/>
                <a:latin typeface="Times New Roman"/>
                <a:ea typeface="Times New Roman"/>
                <a:cs typeface="Arial"/>
              </a:rPr>
              <a:t>From the Sri Guru </a:t>
            </a:r>
            <a:r>
              <a:rPr lang="en-US" dirty="0" err="1" smtClean="0">
                <a:solidFill>
                  <a:srgbClr val="000000"/>
                </a:solidFill>
                <a:effectLst/>
                <a:latin typeface="Times New Roman"/>
                <a:ea typeface="Times New Roman"/>
                <a:cs typeface="Arial"/>
              </a:rPr>
              <a:t>Granth</a:t>
            </a:r>
            <a:r>
              <a:rPr lang="en-US" dirty="0" smtClean="0">
                <a:solidFill>
                  <a:srgbClr val="000000"/>
                </a:solidFill>
                <a:effectLst/>
                <a:latin typeface="Times New Roman"/>
                <a:ea typeface="Times New Roman"/>
                <a:cs typeface="Arial"/>
              </a:rPr>
              <a:t> Sahib, the Sikh’s Holy Book, we can get important insights into the importance of the heart as the primary spiritual vehicle to be filled with the consciousness of the one God: </a:t>
            </a:r>
          </a:p>
          <a:p>
            <a:pPr marL="0" marR="0" indent="0" algn="just">
              <a:lnSpc>
                <a:spcPct val="120000"/>
              </a:lnSpc>
              <a:spcBef>
                <a:spcPts val="0"/>
              </a:spcBef>
              <a:spcAft>
                <a:spcPts val="1000"/>
              </a:spcAft>
              <a:buNone/>
            </a:pPr>
            <a:endParaRPr lang="en-US" sz="2800" dirty="0">
              <a:ea typeface="Calibri"/>
              <a:cs typeface="Arial"/>
            </a:endParaRPr>
          </a:p>
          <a:p>
            <a:pPr lvl="0" algn="just">
              <a:lnSpc>
                <a:spcPct val="115000"/>
              </a:lnSpc>
              <a:spcBef>
                <a:spcPts val="0"/>
              </a:spcBef>
              <a:spcAft>
                <a:spcPts val="1200"/>
              </a:spcAft>
              <a:buFont typeface="Symbol"/>
              <a:buChar char=""/>
            </a:pPr>
            <a:r>
              <a:rPr lang="en-US" i="1" dirty="0" smtClean="0">
                <a:effectLst/>
                <a:latin typeface="Times New Roman"/>
                <a:ea typeface="Times New Roman"/>
                <a:cs typeface="Arial"/>
              </a:rPr>
              <a:t>Burnt offerings, sacred feasts, intense meditations with the body upside-down, </a:t>
            </a:r>
            <a:r>
              <a:rPr lang="en-US" i="1" dirty="0" err="1" smtClean="0">
                <a:effectLst/>
                <a:latin typeface="Times New Roman"/>
                <a:ea typeface="Times New Roman"/>
                <a:cs typeface="Arial"/>
              </a:rPr>
              <a:t>pooja</a:t>
            </a:r>
            <a:r>
              <a:rPr lang="en-US" i="1" dirty="0" smtClean="0">
                <a:effectLst/>
                <a:latin typeface="Times New Roman"/>
                <a:ea typeface="Times New Roman"/>
                <a:cs typeface="Arial"/>
              </a:rPr>
              <a:t>, and taking millions of cleansing baths at sacred shrines of pilgrimage: the merits of all these can be obtained by enshrining Lord within your heart for a fraction of a second</a:t>
            </a:r>
            <a:r>
              <a:rPr lang="en-US" dirty="0" smtClean="0">
                <a:effectLst/>
                <a:latin typeface="Times New Roman"/>
                <a:ea typeface="Times New Roman"/>
                <a:cs typeface="Arial"/>
              </a:rPr>
              <a:t> (</a:t>
            </a:r>
            <a:r>
              <a:rPr lang="en-US" u="none" strike="noStrike" dirty="0" smtClean="0">
                <a:solidFill>
                  <a:srgbClr val="0000FF"/>
                </a:solidFill>
                <a:effectLst/>
                <a:latin typeface="Times New Roman"/>
                <a:ea typeface="Times New Roman"/>
                <a:cs typeface="Arial"/>
              </a:rPr>
              <a:t>Guru </a:t>
            </a:r>
            <a:r>
              <a:rPr lang="en-US" u="none" strike="noStrike" dirty="0" err="1" smtClean="0">
                <a:solidFill>
                  <a:srgbClr val="0000FF"/>
                </a:solidFill>
                <a:effectLst/>
                <a:latin typeface="Times New Roman"/>
                <a:ea typeface="Times New Roman"/>
                <a:cs typeface="Arial"/>
              </a:rPr>
              <a:t>Granth</a:t>
            </a:r>
            <a:r>
              <a:rPr lang="en-US" u="none" strike="noStrike" dirty="0" smtClean="0">
                <a:solidFill>
                  <a:srgbClr val="0000FF"/>
                </a:solidFill>
                <a:effectLst/>
                <a:latin typeface="Times New Roman"/>
                <a:ea typeface="Times New Roman"/>
                <a:cs typeface="Arial"/>
              </a:rPr>
              <a:t> Sahib </a:t>
            </a:r>
            <a:r>
              <a:rPr lang="en-US" u="none" strike="noStrike" dirty="0" err="1" smtClean="0">
                <a:solidFill>
                  <a:srgbClr val="0000FF"/>
                </a:solidFill>
                <a:effectLst/>
                <a:latin typeface="Times New Roman"/>
                <a:ea typeface="Times New Roman"/>
                <a:cs typeface="Arial"/>
              </a:rPr>
              <a:t>Ji</a:t>
            </a:r>
            <a:r>
              <a:rPr lang="en-US" u="none" strike="noStrike" dirty="0" smtClean="0">
                <a:solidFill>
                  <a:srgbClr val="0000FF"/>
                </a:solidFill>
                <a:effectLst/>
                <a:latin typeface="Times New Roman"/>
                <a:ea typeface="Times New Roman"/>
                <a:cs typeface="Arial"/>
              </a:rPr>
              <a:t>, 1349</a:t>
            </a:r>
            <a:r>
              <a:rPr lang="en-US" dirty="0" smtClean="0">
                <a:effectLst/>
                <a:latin typeface="Times New Roman"/>
                <a:ea typeface="Times New Roman"/>
                <a:cs typeface="Arial"/>
              </a:rPr>
              <a:t>).</a:t>
            </a:r>
            <a:endParaRPr lang="en-US" sz="2800" dirty="0">
              <a:ea typeface="Calibri"/>
              <a:cs typeface="Arial"/>
            </a:endParaRPr>
          </a:p>
          <a:p>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59130"/>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333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fontScale="40000" lnSpcReduction="20000"/>
          </a:bodyPr>
          <a:lstStyle/>
          <a:p>
            <a:pPr marL="0" marR="0" indent="0" algn="ctr">
              <a:lnSpc>
                <a:spcPct val="115000"/>
              </a:lnSpc>
              <a:spcBef>
                <a:spcPts val="0"/>
              </a:spcBef>
              <a:spcAft>
                <a:spcPts val="1000"/>
              </a:spcAft>
              <a:buNone/>
            </a:pPr>
            <a:r>
              <a:rPr lang="en-US" sz="6000" b="1" dirty="0" smtClean="0">
                <a:effectLst/>
                <a:latin typeface="Times New Roman"/>
                <a:ea typeface="Times New Roman"/>
                <a:cs typeface="Arial"/>
              </a:rPr>
              <a:t>“Purity of Heart”</a:t>
            </a:r>
            <a:endParaRPr lang="en-US" sz="6000" b="1" dirty="0">
              <a:ea typeface="Calibri"/>
              <a:cs typeface="Arial"/>
            </a:endParaRPr>
          </a:p>
          <a:p>
            <a:pPr marL="571500" marR="0" indent="0" algn="ctr">
              <a:lnSpc>
                <a:spcPct val="115000"/>
              </a:lnSpc>
              <a:spcBef>
                <a:spcPts val="0"/>
              </a:spcBef>
              <a:spcAft>
                <a:spcPts val="1000"/>
              </a:spcAft>
              <a:buNone/>
            </a:pPr>
            <a:r>
              <a:rPr lang="en-US" sz="6000" b="1" i="1" dirty="0" smtClean="0">
                <a:effectLst/>
                <a:latin typeface="Times New Roman"/>
                <a:ea typeface="Times New Roman"/>
                <a:cs typeface="Arial"/>
              </a:rPr>
              <a:t>Of all Religions this is the best Religion, </a:t>
            </a:r>
            <a:br>
              <a:rPr lang="en-US" sz="6000" b="1" i="1" dirty="0" smtClean="0">
                <a:effectLst/>
                <a:latin typeface="Times New Roman"/>
                <a:ea typeface="Times New Roman"/>
                <a:cs typeface="Arial"/>
              </a:rPr>
            </a:br>
            <a:r>
              <a:rPr lang="en-US" sz="6000" b="1" i="1" dirty="0" smtClean="0">
                <a:effectLst/>
                <a:latin typeface="Times New Roman"/>
                <a:ea typeface="Times New Roman"/>
                <a:cs typeface="Arial"/>
              </a:rPr>
              <a:t>To utter the Holy Name with adoration, and to do good deeds: </a:t>
            </a:r>
            <a:br>
              <a:rPr lang="en-US" sz="6000" b="1" i="1" dirty="0" smtClean="0">
                <a:effectLst/>
                <a:latin typeface="Times New Roman"/>
                <a:ea typeface="Times New Roman"/>
                <a:cs typeface="Arial"/>
              </a:rPr>
            </a:br>
            <a:r>
              <a:rPr lang="en-US" sz="6000" b="1" i="1" dirty="0" smtClean="0">
                <a:effectLst/>
                <a:latin typeface="Times New Roman"/>
                <a:ea typeface="Times New Roman"/>
                <a:cs typeface="Arial"/>
              </a:rPr>
              <a:t>Of all rites the holiest rite </a:t>
            </a:r>
            <a:br>
              <a:rPr lang="en-US" sz="6000" b="1" i="1" dirty="0" smtClean="0">
                <a:effectLst/>
                <a:latin typeface="Times New Roman"/>
                <a:ea typeface="Times New Roman"/>
                <a:cs typeface="Arial"/>
              </a:rPr>
            </a:br>
            <a:r>
              <a:rPr lang="en-US" sz="6000" b="1" i="1" dirty="0" smtClean="0">
                <a:effectLst/>
                <a:latin typeface="Times New Roman"/>
                <a:ea typeface="Times New Roman"/>
                <a:cs typeface="Arial"/>
              </a:rPr>
              <a:t>Is to cleanse one's soul in the company of saints: </a:t>
            </a:r>
            <a:br>
              <a:rPr lang="en-US" sz="6000" b="1" i="1" dirty="0" smtClean="0">
                <a:effectLst/>
                <a:latin typeface="Times New Roman"/>
                <a:ea typeface="Times New Roman"/>
                <a:cs typeface="Arial"/>
              </a:rPr>
            </a:br>
            <a:r>
              <a:rPr lang="en-US" sz="6000" b="1" i="1" dirty="0" smtClean="0">
                <a:effectLst/>
                <a:latin typeface="Times New Roman"/>
                <a:ea typeface="Times New Roman"/>
                <a:cs typeface="Arial"/>
              </a:rPr>
              <a:t>Of all strivings the best striving </a:t>
            </a:r>
            <a:br>
              <a:rPr lang="en-US" sz="6000" b="1" i="1" dirty="0" smtClean="0">
                <a:effectLst/>
                <a:latin typeface="Times New Roman"/>
                <a:ea typeface="Times New Roman"/>
                <a:cs typeface="Arial"/>
              </a:rPr>
            </a:br>
            <a:r>
              <a:rPr lang="en-US" sz="6000" b="1" i="1" dirty="0" smtClean="0">
                <a:effectLst/>
                <a:latin typeface="Times New Roman"/>
                <a:ea typeface="Times New Roman"/>
                <a:cs typeface="Arial"/>
              </a:rPr>
              <a:t>To meditate on the Name and praise it forever; </a:t>
            </a:r>
            <a:br>
              <a:rPr lang="en-US" sz="6000" b="1" i="1" dirty="0" smtClean="0">
                <a:effectLst/>
                <a:latin typeface="Times New Roman"/>
                <a:ea typeface="Times New Roman"/>
                <a:cs typeface="Arial"/>
              </a:rPr>
            </a:br>
            <a:r>
              <a:rPr lang="en-US" sz="6000" b="1" i="1" dirty="0" smtClean="0">
                <a:effectLst/>
                <a:latin typeface="Times New Roman"/>
                <a:ea typeface="Times New Roman"/>
                <a:cs typeface="Arial"/>
              </a:rPr>
              <a:t>Of all speeches, the ambrosial speech is </a:t>
            </a:r>
            <a:br>
              <a:rPr lang="en-US" sz="6000" b="1" i="1" dirty="0" smtClean="0">
                <a:effectLst/>
                <a:latin typeface="Times New Roman"/>
                <a:ea typeface="Times New Roman"/>
                <a:cs typeface="Arial"/>
              </a:rPr>
            </a:br>
            <a:r>
              <a:rPr lang="en-US" sz="6000" b="1" i="1" dirty="0" smtClean="0">
                <a:effectLst/>
                <a:latin typeface="Times New Roman"/>
                <a:ea typeface="Times New Roman"/>
                <a:cs typeface="Arial"/>
              </a:rPr>
              <a:t>To utter aloud, having hearkened to it, God's glory; </a:t>
            </a:r>
            <a:br>
              <a:rPr lang="en-US" sz="6000" b="1" i="1" dirty="0" smtClean="0">
                <a:effectLst/>
                <a:latin typeface="Times New Roman"/>
                <a:ea typeface="Times New Roman"/>
                <a:cs typeface="Arial"/>
              </a:rPr>
            </a:br>
            <a:r>
              <a:rPr lang="en-US" sz="6000" b="1" i="1" dirty="0" smtClean="0">
                <a:effectLst/>
                <a:latin typeface="Times New Roman"/>
                <a:ea typeface="Times New Roman"/>
                <a:cs typeface="Arial"/>
              </a:rPr>
              <a:t>Of all shrines, the most sacred shrine, </a:t>
            </a:r>
            <a:br>
              <a:rPr lang="en-US" sz="6000" b="1" i="1" dirty="0" smtClean="0">
                <a:effectLst/>
                <a:latin typeface="Times New Roman"/>
                <a:ea typeface="Times New Roman"/>
                <a:cs typeface="Arial"/>
              </a:rPr>
            </a:br>
            <a:r>
              <a:rPr lang="en-US" sz="6000" b="1" i="1" dirty="0" smtClean="0">
                <a:effectLst/>
                <a:latin typeface="Times New Roman"/>
                <a:ea typeface="Times New Roman"/>
                <a:cs typeface="Arial"/>
              </a:rPr>
              <a:t>Nanak, is the heart in which the Lord </a:t>
            </a:r>
            <a:r>
              <a:rPr lang="en-US" sz="6000" b="1" i="1" dirty="0" err="1" smtClean="0">
                <a:effectLst/>
                <a:latin typeface="Times New Roman"/>
                <a:ea typeface="Times New Roman"/>
                <a:cs typeface="Arial"/>
              </a:rPr>
              <a:t>indwelleth</a:t>
            </a:r>
            <a:r>
              <a:rPr lang="en-US" sz="6000" b="1" dirty="0" smtClean="0">
                <a:effectLst/>
                <a:latin typeface="Times New Roman"/>
                <a:ea typeface="Times New Roman"/>
                <a:cs typeface="Arial"/>
              </a:rPr>
              <a:t>!</a:t>
            </a:r>
          </a:p>
          <a:p>
            <a:pPr marL="571500" marR="0" indent="0" algn="ctr">
              <a:lnSpc>
                <a:spcPct val="115000"/>
              </a:lnSpc>
              <a:spcBef>
                <a:spcPts val="0"/>
              </a:spcBef>
              <a:spcAft>
                <a:spcPts val="1000"/>
              </a:spcAft>
              <a:buNone/>
            </a:pPr>
            <a:endParaRPr lang="en-US" sz="4000" b="1" dirty="0">
              <a:ea typeface="Calibri"/>
              <a:cs typeface="Arial"/>
            </a:endParaRPr>
          </a:p>
          <a:p>
            <a:pPr marL="914400" marR="0" algn="ctr">
              <a:lnSpc>
                <a:spcPct val="115000"/>
              </a:lnSpc>
              <a:spcBef>
                <a:spcPts val="0"/>
              </a:spcBef>
              <a:spcAft>
                <a:spcPts val="0"/>
              </a:spcAft>
            </a:pPr>
            <a:r>
              <a:rPr lang="en-US" sz="2900" b="1" dirty="0" smtClean="0">
                <a:effectLst/>
                <a:latin typeface="Times New Roman"/>
                <a:ea typeface="Times New Roman"/>
                <a:cs typeface="Arial"/>
              </a:rPr>
              <a:t>(</a:t>
            </a:r>
            <a:r>
              <a:rPr lang="en-US" sz="2900" b="1" dirty="0" err="1" smtClean="0">
                <a:effectLst/>
                <a:latin typeface="Times New Roman"/>
                <a:ea typeface="Times New Roman"/>
                <a:cs typeface="Arial"/>
              </a:rPr>
              <a:t>Astapadi</a:t>
            </a:r>
            <a:r>
              <a:rPr lang="en-US" sz="2900" b="1" dirty="0" smtClean="0">
                <a:effectLst/>
                <a:latin typeface="Times New Roman"/>
                <a:ea typeface="Times New Roman"/>
                <a:cs typeface="Arial"/>
              </a:rPr>
              <a:t>, 3; </a:t>
            </a:r>
            <a:r>
              <a:rPr lang="en-US" sz="2900" b="1" dirty="0" err="1" smtClean="0">
                <a:effectLst/>
                <a:latin typeface="Times New Roman"/>
                <a:ea typeface="Times New Roman"/>
                <a:cs typeface="Arial"/>
              </a:rPr>
              <a:t>Pauri</a:t>
            </a:r>
            <a:r>
              <a:rPr lang="en-US" sz="2900" b="1" dirty="0" smtClean="0">
                <a:effectLst/>
                <a:latin typeface="Times New Roman"/>
                <a:ea typeface="Times New Roman"/>
                <a:cs typeface="Arial"/>
              </a:rPr>
              <a:t>, 8</a:t>
            </a:r>
            <a:br>
              <a:rPr lang="en-US" sz="2900" b="1" dirty="0" smtClean="0">
                <a:effectLst/>
                <a:latin typeface="Times New Roman"/>
                <a:ea typeface="Times New Roman"/>
                <a:cs typeface="Arial"/>
              </a:rPr>
            </a:br>
            <a:r>
              <a:rPr lang="en-US" sz="2900" b="1" dirty="0" smtClean="0">
                <a:effectLst/>
                <a:latin typeface="Times New Roman"/>
                <a:ea typeface="Times New Roman"/>
                <a:cs typeface="Arial"/>
              </a:rPr>
              <a:t>Hymn selection attributed to Guru </a:t>
            </a:r>
            <a:r>
              <a:rPr lang="en-US" sz="2900" b="1" dirty="0" err="1" smtClean="0">
                <a:effectLst/>
                <a:latin typeface="Times New Roman"/>
                <a:ea typeface="Times New Roman"/>
                <a:cs typeface="Arial"/>
              </a:rPr>
              <a:t>Arjan</a:t>
            </a:r>
            <a:r>
              <a:rPr lang="en-US" sz="2900" b="1" dirty="0" smtClean="0">
                <a:effectLst/>
                <a:latin typeface="Times New Roman"/>
                <a:ea typeface="Times New Roman"/>
                <a:cs typeface="Arial"/>
              </a:rPr>
              <a:t> </a:t>
            </a:r>
            <a:r>
              <a:rPr lang="en-US" sz="2900" b="1" dirty="0" err="1" smtClean="0">
                <a:effectLst/>
                <a:latin typeface="Times New Roman"/>
                <a:ea typeface="Times New Roman"/>
                <a:cs typeface="Arial"/>
              </a:rPr>
              <a:t>Dev</a:t>
            </a:r>
            <a:r>
              <a:rPr lang="en-US" sz="2900" b="1" dirty="0" smtClean="0">
                <a:effectLst/>
                <a:latin typeface="Times New Roman"/>
                <a:ea typeface="Times New Roman"/>
                <a:cs typeface="Arial"/>
              </a:rPr>
              <a:t/>
            </a:r>
            <a:br>
              <a:rPr lang="en-US" sz="2900" b="1" dirty="0" smtClean="0">
                <a:effectLst/>
                <a:latin typeface="Times New Roman"/>
                <a:ea typeface="Times New Roman"/>
                <a:cs typeface="Arial"/>
              </a:rPr>
            </a:br>
            <a:r>
              <a:rPr lang="en-US" sz="2900" b="1" dirty="0" smtClean="0">
                <a:effectLst/>
                <a:latin typeface="Times New Roman"/>
                <a:ea typeface="Times New Roman"/>
                <a:cs typeface="Arial"/>
              </a:rPr>
              <a:t>son of Guru Ram Das and builder of the Golden Temple at Amritsar.  Retrieved October 11, 2013, from </a:t>
            </a:r>
            <a:r>
              <a:rPr lang="en-US" sz="2900" b="1" u="sng" dirty="0">
                <a:solidFill>
                  <a:srgbClr val="0000FF"/>
                </a:solidFill>
                <a:ea typeface="Calibri"/>
                <a:cs typeface="Arial"/>
                <a:hlinkClick r:id="rId2"/>
              </a:rPr>
              <a:t>http://www.age-of-the-sage.org/mysticism/sikh_spirituality.html</a:t>
            </a:r>
            <a:r>
              <a:rPr lang="en-US" sz="2900" b="1" dirty="0">
                <a:ea typeface="Calibri"/>
                <a:cs typeface="Arial"/>
              </a:rPr>
              <a:t>)</a:t>
            </a:r>
          </a:p>
          <a:p>
            <a:endParaRPr lang="en-US"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380" y="6172200"/>
            <a:ext cx="840620" cy="68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303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fontScale="77500" lnSpcReduction="20000"/>
          </a:bodyPr>
          <a:lstStyle/>
          <a:p>
            <a:pPr marL="0" lvl="0" indent="0" algn="just">
              <a:lnSpc>
                <a:spcPct val="150000"/>
              </a:lnSpc>
              <a:spcBef>
                <a:spcPts val="480"/>
              </a:spcBef>
              <a:spcAft>
                <a:spcPts val="600"/>
              </a:spcAft>
              <a:buNone/>
            </a:pPr>
            <a:r>
              <a:rPr lang="en-US" sz="3400" b="1" dirty="0" smtClean="0">
                <a:solidFill>
                  <a:prstClr val="black"/>
                </a:solidFill>
                <a:latin typeface="Times New Roman"/>
                <a:ea typeface="Calibri"/>
                <a:cs typeface="Times New Roman"/>
              </a:rPr>
              <a:t>I PERCEIVE ALL THE MAJOR CRISES PLAGUING OUR WORLD TODAY – INCLUDING MUSLIM COUNTRIES AND SOCIETIES – AS DIFFERENT SYMPTOMS OF THE FUNDAMENTAL AILMENTS AND FAILURES OF MODERN SECULAR HUMANISTIC CIVILISATION, A PERCEPTION THAT IS SHARED BY MANY SCHOLARS AND INTELLECTUALS IN THE OCCIDENT AS WELL AS IN THE ORIENT.</a:t>
            </a:r>
            <a:endParaRPr lang="en-US" sz="3400" b="1" dirty="0" smtClean="0">
              <a:solidFill>
                <a:prstClr val="black"/>
              </a:solidFill>
              <a:latin typeface="Times New Roman"/>
              <a:ea typeface="Calibri"/>
            </a:endParaRPr>
          </a:p>
          <a:p>
            <a:pPr lvl="0"/>
            <a:endParaRPr lang="en-US" sz="1800" dirty="0">
              <a:solidFill>
                <a:prstClr val="black"/>
              </a:solidFill>
            </a:endParaRPr>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146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pPr marL="0" marR="0" indent="0">
              <a:lnSpc>
                <a:spcPct val="115000"/>
              </a:lnSpc>
              <a:spcBef>
                <a:spcPts val="0"/>
              </a:spcBef>
              <a:spcAft>
                <a:spcPts val="0"/>
              </a:spcAft>
              <a:buNone/>
            </a:pPr>
            <a:r>
              <a:rPr lang="en-US" dirty="0" smtClean="0">
                <a:effectLst/>
                <a:latin typeface="Times New Roman"/>
                <a:ea typeface="Calibri"/>
                <a:cs typeface="Arial"/>
              </a:rPr>
              <a:t>A good summary of the kind of character that a Sikh has to develop is given below:</a:t>
            </a:r>
          </a:p>
          <a:p>
            <a:pPr marL="0" marR="0" indent="0">
              <a:lnSpc>
                <a:spcPct val="115000"/>
              </a:lnSpc>
              <a:spcBef>
                <a:spcPts val="0"/>
              </a:spcBef>
              <a:spcAft>
                <a:spcPts val="0"/>
              </a:spcAft>
              <a:buNone/>
            </a:pPr>
            <a:endParaRPr lang="en-US" sz="2800" dirty="0">
              <a:ea typeface="Calibri"/>
              <a:cs typeface="Arial"/>
            </a:endParaRPr>
          </a:p>
          <a:p>
            <a:pPr marL="640080" marR="0" indent="0" algn="ctr">
              <a:lnSpc>
                <a:spcPct val="115000"/>
              </a:lnSpc>
              <a:spcBef>
                <a:spcPts val="0"/>
              </a:spcBef>
              <a:spcAft>
                <a:spcPts val="1000"/>
              </a:spcAft>
              <a:buNone/>
            </a:pPr>
            <a:r>
              <a:rPr lang="en-US" sz="2800" b="1" dirty="0" smtClean="0">
                <a:solidFill>
                  <a:srgbClr val="000000"/>
                </a:solidFill>
                <a:effectLst/>
                <a:latin typeface="Times New Roman"/>
                <a:ea typeface="Times New Roman"/>
                <a:cs typeface="Arial"/>
              </a:rPr>
              <a:t>“</a:t>
            </a:r>
            <a:r>
              <a:rPr lang="en-US" b="1" dirty="0" smtClean="0">
                <a:solidFill>
                  <a:srgbClr val="000000"/>
                </a:solidFill>
                <a:effectLst/>
                <a:latin typeface="Times New Roman"/>
                <a:ea typeface="Times New Roman"/>
                <a:cs typeface="Arial"/>
              </a:rPr>
              <a:t>A SIKH IS A PERSON WHO HAS CHOSEN TO:  WIN OVER THE FIVE VICES (PRIDE, ANGER, GREED, SELFISH ATTACHMENTS, LUST), WIN OVER WORLDLY HOPES, DESIRES, SLANDER, GOSSIP AND BACK-BITING,  OVERCOME THE EFFECTS OF THE MAMMON SNAKE (</a:t>
            </a:r>
            <a:r>
              <a:rPr lang="en-US" b="1" u="sng" dirty="0" smtClean="0">
                <a:solidFill>
                  <a:srgbClr val="0000FF"/>
                </a:solidFill>
                <a:effectLst/>
                <a:latin typeface="Times New Roman"/>
                <a:ea typeface="Times New Roman"/>
                <a:cs typeface="Arial"/>
                <a:hlinkClick r:id="rId2"/>
              </a:rPr>
              <a:t>MAYA</a:t>
            </a:r>
            <a:r>
              <a:rPr lang="en-US" b="1" u="sng" dirty="0" smtClean="0">
                <a:solidFill>
                  <a:srgbClr val="C679DE"/>
                </a:solidFill>
                <a:effectLst/>
                <a:latin typeface="Times New Roman"/>
                <a:ea typeface="Times New Roman"/>
                <a:cs typeface="Arial"/>
                <a:hlinkClick r:id="rId2"/>
              </a:rPr>
              <a:t> </a:t>
            </a:r>
            <a:r>
              <a:rPr lang="en-US" b="1" dirty="0" smtClean="0">
                <a:solidFill>
                  <a:srgbClr val="000000"/>
                </a:solidFill>
                <a:effectLst/>
                <a:latin typeface="Times New Roman"/>
                <a:ea typeface="Times New Roman"/>
                <a:cs typeface="Arial"/>
              </a:rPr>
              <a:t> NAGNI (= COBRA))    KILL HIS EGO AND BECOME AN UTMOST HUMBLE PERSON,   KILL HIS DOUBTS AND DISTRACTIONS OF MIND” </a:t>
            </a:r>
          </a:p>
          <a:p>
            <a:pPr marL="640080" marR="0" indent="0" algn="ctr">
              <a:lnSpc>
                <a:spcPct val="115000"/>
              </a:lnSpc>
              <a:spcBef>
                <a:spcPts val="0"/>
              </a:spcBef>
              <a:spcAft>
                <a:spcPts val="1000"/>
              </a:spcAft>
              <a:buNone/>
            </a:pPr>
            <a:endParaRPr lang="en-US" dirty="0" smtClean="0">
              <a:solidFill>
                <a:srgbClr val="000000"/>
              </a:solidFill>
              <a:effectLst/>
              <a:latin typeface="Times New Roman"/>
              <a:ea typeface="Times New Roman"/>
              <a:cs typeface="Arial"/>
            </a:endParaRPr>
          </a:p>
          <a:p>
            <a:pPr marL="640080" marR="0" indent="0">
              <a:lnSpc>
                <a:spcPct val="115000"/>
              </a:lnSpc>
              <a:spcBef>
                <a:spcPts val="0"/>
              </a:spcBef>
              <a:spcAft>
                <a:spcPts val="1000"/>
              </a:spcAft>
              <a:buNone/>
            </a:pPr>
            <a:r>
              <a:rPr lang="en-US" sz="1800" dirty="0" smtClean="0">
                <a:solidFill>
                  <a:srgbClr val="333333"/>
                </a:solidFill>
                <a:effectLst/>
                <a:latin typeface="Times New Roman"/>
                <a:ea typeface="Times New Roman"/>
                <a:cs typeface="Arial"/>
              </a:rPr>
              <a:t>(Retrieved 0ctober 11, 2013, from http:// satnaam.info/becoming-</a:t>
            </a:r>
            <a:r>
              <a:rPr lang="en-US" sz="1800" dirty="0" err="1" smtClean="0">
                <a:solidFill>
                  <a:srgbClr val="333333"/>
                </a:solidFill>
                <a:effectLst/>
                <a:latin typeface="Times New Roman"/>
                <a:ea typeface="Times New Roman"/>
                <a:cs typeface="Arial"/>
              </a:rPr>
              <a:t>gurmukh</a:t>
            </a:r>
            <a:r>
              <a:rPr lang="en-US" sz="1800" dirty="0" smtClean="0">
                <a:solidFill>
                  <a:srgbClr val="333333"/>
                </a:solidFill>
                <a:effectLst/>
                <a:latin typeface="Times New Roman"/>
                <a:ea typeface="Times New Roman"/>
                <a:cs typeface="Arial"/>
              </a:rPr>
              <a:t>.)</a:t>
            </a:r>
            <a:endParaRPr lang="en-US" sz="1800" dirty="0">
              <a:ea typeface="Calibri"/>
              <a:cs typeface="Arial"/>
            </a:endParaRPr>
          </a:p>
          <a:p>
            <a:endParaRPr lang="en-US" dirty="0"/>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839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1143000"/>
          </a:xfrm>
        </p:spPr>
        <p:txBody>
          <a:bodyPr>
            <a:normAutofit fontScale="90000"/>
          </a:bodyPr>
          <a:lstStyle/>
          <a:p>
            <a:pPr lvl="0" indent="-342900">
              <a:lnSpc>
                <a:spcPct val="115000"/>
              </a:lnSpc>
              <a:spcBef>
                <a:spcPts val="0"/>
              </a:spcBef>
              <a:spcAft>
                <a:spcPts val="1000"/>
              </a:spcAft>
            </a:pPr>
            <a:r>
              <a:rPr lang="en-US" sz="4000" b="1" dirty="0" smtClean="0">
                <a:solidFill>
                  <a:prstClr val="black"/>
                </a:solidFill>
                <a:latin typeface="Times New Roman"/>
                <a:ea typeface="Times New Roman"/>
                <a:cs typeface="Arial"/>
              </a:rPr>
              <a:t>ISLAM</a:t>
            </a:r>
            <a:r>
              <a:rPr lang="en-US" sz="2000" dirty="0">
                <a:solidFill>
                  <a:prstClr val="black"/>
                </a:solidFill>
                <a:ea typeface="Calibri"/>
                <a:cs typeface="Arial"/>
              </a:rPr>
              <a:t/>
            </a:r>
            <a:br>
              <a:rPr lang="en-US" sz="2000" dirty="0">
                <a:solidFill>
                  <a:prstClr val="black"/>
                </a:solidFill>
                <a:ea typeface="Calibri"/>
                <a:cs typeface="Arial"/>
              </a:rPr>
            </a:b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marL="0" marR="0" indent="457200" algn="just" fontAlgn="ctr">
              <a:lnSpc>
                <a:spcPct val="150000"/>
              </a:lnSpc>
              <a:spcBef>
                <a:spcPts val="0"/>
              </a:spcBef>
              <a:spcAft>
                <a:spcPts val="1000"/>
              </a:spcAft>
            </a:pPr>
            <a:r>
              <a:rPr lang="en-US" dirty="0" smtClean="0">
                <a:effectLst/>
                <a:latin typeface="Times New Roman"/>
                <a:ea typeface="Times New Roman"/>
                <a:cs typeface="Arial"/>
              </a:rPr>
              <a:t>The Qur’an makes it very clear that the spiritual heart (</a:t>
            </a:r>
            <a:r>
              <a:rPr lang="en-US" i="1" dirty="0" err="1" smtClean="0">
                <a:effectLst/>
                <a:latin typeface="Times New Roman"/>
                <a:ea typeface="Times New Roman"/>
                <a:cs typeface="Arial"/>
              </a:rPr>
              <a:t>qalb</a:t>
            </a:r>
            <a:r>
              <a:rPr lang="en-US" i="1" dirty="0" smtClean="0">
                <a:effectLst/>
                <a:latin typeface="Times New Roman"/>
                <a:ea typeface="Times New Roman"/>
                <a:cs typeface="Arial"/>
              </a:rPr>
              <a:t> </a:t>
            </a:r>
            <a:r>
              <a:rPr lang="en-US" dirty="0" smtClean="0">
                <a:effectLst/>
                <a:latin typeface="Times New Roman"/>
                <a:ea typeface="Times New Roman"/>
                <a:cs typeface="Arial"/>
              </a:rPr>
              <a:t>or</a:t>
            </a:r>
            <a:r>
              <a:rPr lang="en-US" i="1" dirty="0" smtClean="0">
                <a:effectLst/>
                <a:latin typeface="Times New Roman"/>
                <a:ea typeface="Times New Roman"/>
                <a:cs typeface="Arial"/>
              </a:rPr>
              <a:t> </a:t>
            </a:r>
            <a:r>
              <a:rPr lang="en-US" i="1" dirty="0" err="1" smtClean="0">
                <a:effectLst/>
                <a:latin typeface="Times New Roman"/>
                <a:ea typeface="Times New Roman"/>
                <a:cs typeface="Arial"/>
              </a:rPr>
              <a:t>fu’ad</a:t>
            </a:r>
            <a:r>
              <a:rPr lang="en-US" dirty="0" smtClean="0">
                <a:effectLst/>
                <a:latin typeface="Times New Roman"/>
                <a:ea typeface="Times New Roman"/>
                <a:cs typeface="Arial"/>
              </a:rPr>
              <a:t>), as human beings’ </a:t>
            </a:r>
            <a:r>
              <a:rPr lang="en-US" dirty="0" err="1" smtClean="0">
                <a:effectLst/>
                <a:latin typeface="Times New Roman"/>
                <a:ea typeface="Times New Roman"/>
                <a:cs typeface="Arial"/>
              </a:rPr>
              <a:t>centre</a:t>
            </a:r>
            <a:r>
              <a:rPr lang="en-US" dirty="0" smtClean="0">
                <a:effectLst/>
                <a:latin typeface="Times New Roman"/>
                <a:ea typeface="Times New Roman"/>
                <a:cs typeface="Arial"/>
              </a:rPr>
              <a:t> of consciousness and innermost reality,  plays the most vital role in </a:t>
            </a:r>
            <a:r>
              <a:rPr lang="en-US" dirty="0" err="1" smtClean="0">
                <a:effectLst/>
                <a:latin typeface="Times New Roman"/>
                <a:ea typeface="Times New Roman"/>
                <a:cs typeface="Arial"/>
              </a:rPr>
              <a:t>moulding</a:t>
            </a:r>
            <a:r>
              <a:rPr lang="en-US" dirty="0" smtClean="0">
                <a:effectLst/>
                <a:latin typeface="Times New Roman"/>
                <a:ea typeface="Times New Roman"/>
                <a:cs typeface="Arial"/>
              </a:rPr>
              <a:t> one’s character and in determining the moral wellbeing or  otherwise of humans. This spiritual organ or entity in man  is sometimes subsumed under the terminology of</a:t>
            </a:r>
            <a:r>
              <a:rPr lang="en-US" i="1" dirty="0" smtClean="0">
                <a:effectLst/>
                <a:latin typeface="Times New Roman"/>
                <a:ea typeface="Times New Roman"/>
                <a:cs typeface="Arial"/>
              </a:rPr>
              <a:t> </a:t>
            </a:r>
            <a:r>
              <a:rPr lang="en-US" i="1" dirty="0" err="1" smtClean="0">
                <a:effectLst/>
                <a:latin typeface="Times New Roman"/>
                <a:ea typeface="Times New Roman"/>
                <a:cs typeface="Arial"/>
              </a:rPr>
              <a:t>nafs</a:t>
            </a:r>
            <a:r>
              <a:rPr lang="en-US" dirty="0" smtClean="0">
                <a:effectLst/>
                <a:latin typeface="Times New Roman"/>
                <a:ea typeface="Times New Roman"/>
                <a:cs typeface="Arial"/>
              </a:rPr>
              <a:t> (literally soul, self, life, mind, or desire) which is capable of becoming highly elevated and possessing positive qualities, or becoming debased, corrupt or oriented towards negative qualities.  </a:t>
            </a:r>
            <a:endParaRPr lang="en-US"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791200"/>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1697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a:bodyPr>
          <a:lstStyle/>
          <a:p>
            <a:pPr marL="0" lvl="0" indent="0" algn="just" fontAlgn="ctr">
              <a:spcBef>
                <a:spcPts val="0"/>
              </a:spcBef>
              <a:spcAft>
                <a:spcPts val="1000"/>
              </a:spcAft>
              <a:buNone/>
            </a:pPr>
            <a:r>
              <a:rPr lang="en-US" sz="3600" dirty="0">
                <a:solidFill>
                  <a:prstClr val="black"/>
                </a:solidFill>
                <a:latin typeface="Times New Roman" panose="02020603050405020304" pitchFamily="18" charset="0"/>
                <a:ea typeface="Times New Roman"/>
                <a:cs typeface="Times New Roman" panose="02020603050405020304" pitchFamily="18" charset="0"/>
              </a:rPr>
              <a:t>If it follows Divine guidance revealed in the Qur’an and exemplified in the normative character and life (</a:t>
            </a:r>
            <a:r>
              <a:rPr lang="en-US" sz="3600" i="1" dirty="0" err="1">
                <a:solidFill>
                  <a:prstClr val="black"/>
                </a:solidFill>
                <a:latin typeface="Times New Roman" panose="02020603050405020304" pitchFamily="18" charset="0"/>
                <a:ea typeface="Times New Roman"/>
                <a:cs typeface="Times New Roman" panose="02020603050405020304" pitchFamily="18" charset="0"/>
              </a:rPr>
              <a:t>sunnah</a:t>
            </a:r>
            <a:r>
              <a:rPr lang="en-US" sz="3600" dirty="0">
                <a:solidFill>
                  <a:prstClr val="black"/>
                </a:solidFill>
                <a:latin typeface="Times New Roman" panose="02020603050405020304" pitchFamily="18" charset="0"/>
                <a:ea typeface="Times New Roman"/>
                <a:cs typeface="Times New Roman" panose="02020603050405020304" pitchFamily="18" charset="0"/>
              </a:rPr>
              <a:t>) of the Prophet (S.A.W.), while resisting the temptations of the world and the evil insinuations of Satan, it will attain the state of wholesomeness, purity and integrity that would earn its possessor the pleasure of Allah (S.W.T.) and felicity in the Hereafter.  </a:t>
            </a:r>
            <a:endParaRPr lang="en-US" sz="3600"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80739"/>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9111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7772400" cy="5562600"/>
          </a:xfrm>
        </p:spPr>
        <p:txBody>
          <a:bodyPr>
            <a:normAutofit/>
          </a:bodyPr>
          <a:lstStyle/>
          <a:p>
            <a:pPr marL="0" lvl="0" indent="0" algn="just" fontAlgn="ctr">
              <a:spcBef>
                <a:spcPts val="0"/>
              </a:spcBef>
              <a:spcAft>
                <a:spcPts val="1000"/>
              </a:spcAft>
              <a:buClr>
                <a:srgbClr val="94C600"/>
              </a:buClr>
              <a:buNone/>
            </a:pPr>
            <a:r>
              <a:rPr lang="en-US" sz="3200" dirty="0">
                <a:solidFill>
                  <a:prstClr val="black"/>
                </a:solidFill>
                <a:latin typeface="Times New Roman" panose="02020603050405020304" pitchFamily="18" charset="0"/>
                <a:ea typeface="Times New Roman"/>
                <a:cs typeface="Times New Roman" panose="02020603050405020304" pitchFamily="18" charset="0"/>
              </a:rPr>
              <a:t>But if it fails to guard itself from the corrupting influences of worldly gains and sensual pleasures, and neglects the guidance of the Qur’an and the examples of the Prophet (S.A.W.) and his illustrious Companions, its possessor would become corrupt, prone to selfish desires and become enslaved to material gain and sinful objectives of worldly life.</a:t>
            </a:r>
            <a:endParaRPr lang="en-US" sz="3200" dirty="0">
              <a:solidFill>
                <a:prstClr val="black"/>
              </a:solidFill>
              <a:latin typeface="Times New Roman" panose="02020603050405020304" pitchFamily="18" charset="0"/>
              <a:ea typeface="Calibri"/>
              <a:cs typeface="Times New Roman" panose="02020603050405020304" pitchFamily="18" charset="0"/>
            </a:endParaRPr>
          </a:p>
          <a:p>
            <a:endParaRPr lang="en-US" dirty="0"/>
          </a:p>
        </p:txBody>
      </p:sp>
    </p:spTree>
    <p:extLst>
      <p:ext uri="{BB962C8B-B14F-4D97-AF65-F5344CB8AC3E}">
        <p14:creationId xmlns:p14="http://schemas.microsoft.com/office/powerpoint/2010/main" val="23119328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fontScale="92500" lnSpcReduction="20000"/>
          </a:bodyPr>
          <a:lstStyle/>
          <a:p>
            <a:pPr marR="20320" indent="0" algn="just">
              <a:lnSpc>
                <a:spcPct val="120000"/>
              </a:lnSpc>
              <a:buNone/>
            </a:pPr>
            <a:r>
              <a:rPr lang="en-US" dirty="0" smtClean="0">
                <a:effectLst/>
                <a:latin typeface="Times New Roman"/>
                <a:ea typeface="Times New Roman"/>
              </a:rPr>
              <a:t>Self-purification (</a:t>
            </a:r>
            <a:r>
              <a:rPr lang="en-US" i="1" dirty="0" err="1" smtClean="0">
                <a:effectLst/>
                <a:latin typeface="Times New Roman"/>
                <a:ea typeface="Times New Roman"/>
              </a:rPr>
              <a:t>tazkiyat</a:t>
            </a:r>
            <a:r>
              <a:rPr lang="en-US" i="1" dirty="0" smtClean="0">
                <a:effectLst/>
                <a:latin typeface="Times New Roman"/>
                <a:ea typeface="Times New Roman"/>
              </a:rPr>
              <a:t> al-</a:t>
            </a:r>
            <a:r>
              <a:rPr lang="en-US" i="1" dirty="0" err="1" smtClean="0">
                <a:effectLst/>
                <a:latin typeface="Times New Roman"/>
                <a:ea typeface="Times New Roman"/>
              </a:rPr>
              <a:t>nafs</a:t>
            </a:r>
            <a:r>
              <a:rPr lang="en-US" dirty="0" smtClean="0">
                <a:effectLst/>
                <a:latin typeface="Times New Roman"/>
                <a:ea typeface="Times New Roman"/>
              </a:rPr>
              <a:t>), therefore, becomes one of the fundamental religious duties of all Muslims. Some of the relevant verses in the Qur’an (in translation) are as follows:</a:t>
            </a:r>
          </a:p>
          <a:p>
            <a:pPr marR="20320" indent="0" algn="just">
              <a:lnSpc>
                <a:spcPct val="150000"/>
              </a:lnSpc>
              <a:buNone/>
            </a:pPr>
            <a:endParaRPr lang="en-US" dirty="0" smtClean="0">
              <a:effectLst/>
            </a:endParaRPr>
          </a:p>
          <a:p>
            <a:pPr marL="571500" marR="20320" indent="0" algn="ctr">
              <a:buNone/>
            </a:pPr>
            <a:r>
              <a:rPr lang="en-US" b="1" i="1" dirty="0" smtClean="0">
                <a:effectLst/>
                <a:latin typeface="Times New Roman"/>
                <a:ea typeface="Times New Roman"/>
              </a:rPr>
              <a:t>By the sun and its brightness.</a:t>
            </a:r>
            <a:endParaRPr lang="en-US" b="1" dirty="0" smtClean="0">
              <a:effectLst/>
            </a:endParaRPr>
          </a:p>
          <a:p>
            <a:pPr marL="571500" marR="20320" indent="0" algn="ctr">
              <a:buNone/>
            </a:pPr>
            <a:r>
              <a:rPr lang="en-US" b="1" i="1" dirty="0" smtClean="0">
                <a:effectLst/>
                <a:latin typeface="Times New Roman"/>
                <a:ea typeface="Times New Roman"/>
              </a:rPr>
              <a:t>And [by] the moon when it follows it.</a:t>
            </a:r>
            <a:endParaRPr lang="en-US" b="1" dirty="0" smtClean="0">
              <a:effectLst/>
            </a:endParaRPr>
          </a:p>
          <a:p>
            <a:pPr marL="571500" marR="20320" indent="0" algn="ctr">
              <a:buNone/>
            </a:pPr>
            <a:r>
              <a:rPr lang="en-US" b="1" i="1" dirty="0" smtClean="0">
                <a:effectLst/>
                <a:latin typeface="Times New Roman"/>
                <a:ea typeface="Times New Roman"/>
              </a:rPr>
              <a:t>And [by] the day when it displays it.</a:t>
            </a:r>
            <a:endParaRPr lang="en-US" b="1" dirty="0" smtClean="0">
              <a:effectLst/>
            </a:endParaRPr>
          </a:p>
          <a:p>
            <a:pPr marL="571500" marR="20320" indent="0" algn="ctr">
              <a:buNone/>
            </a:pPr>
            <a:r>
              <a:rPr lang="en-US" b="1" i="1" dirty="0" smtClean="0">
                <a:effectLst/>
                <a:latin typeface="Times New Roman"/>
                <a:ea typeface="Times New Roman"/>
              </a:rPr>
              <a:t>And [by] the night when it covers it.</a:t>
            </a:r>
            <a:endParaRPr lang="en-US" b="1" dirty="0" smtClean="0">
              <a:effectLst/>
            </a:endParaRPr>
          </a:p>
          <a:p>
            <a:pPr marL="571500" marR="20320" indent="0" algn="ctr">
              <a:buNone/>
            </a:pPr>
            <a:r>
              <a:rPr lang="en-US" b="1" i="1" dirty="0" smtClean="0">
                <a:effectLst/>
                <a:latin typeface="Times New Roman"/>
                <a:ea typeface="Times New Roman"/>
              </a:rPr>
              <a:t>And [by] the sky and He who constructed it.</a:t>
            </a:r>
            <a:endParaRPr lang="en-US" b="1" dirty="0" smtClean="0">
              <a:effectLst/>
            </a:endParaRPr>
          </a:p>
          <a:p>
            <a:pPr marL="571500" marR="20320" indent="0" algn="ctr">
              <a:buNone/>
            </a:pPr>
            <a:r>
              <a:rPr lang="en-US" b="1" i="1" dirty="0" smtClean="0">
                <a:effectLst/>
                <a:latin typeface="Times New Roman"/>
                <a:ea typeface="Times New Roman"/>
              </a:rPr>
              <a:t>And [by] the earth and He who spread it.</a:t>
            </a:r>
            <a:endParaRPr lang="en-US" b="1" dirty="0" smtClean="0">
              <a:effectLst/>
            </a:endParaRPr>
          </a:p>
          <a:p>
            <a:pPr marL="571500" marR="20320" indent="0" algn="ctr">
              <a:buNone/>
            </a:pPr>
            <a:r>
              <a:rPr lang="en-US" b="1" i="1" dirty="0" smtClean="0">
                <a:effectLst/>
                <a:latin typeface="Times New Roman"/>
                <a:ea typeface="Times New Roman"/>
              </a:rPr>
              <a:t>And [by] the soul and He who proportioned it.</a:t>
            </a:r>
            <a:endParaRPr lang="en-US" b="1" dirty="0" smtClean="0">
              <a:effectLst/>
            </a:endParaRPr>
          </a:p>
          <a:p>
            <a:pPr marL="571500" marR="20320" indent="0" algn="ctr">
              <a:buNone/>
            </a:pPr>
            <a:r>
              <a:rPr lang="en-US" b="1" i="1" dirty="0" smtClean="0">
                <a:effectLst/>
                <a:latin typeface="Times New Roman"/>
                <a:ea typeface="Times New Roman"/>
              </a:rPr>
              <a:t>And inspired it [with discernment of] its wickedness and its righteousness.</a:t>
            </a:r>
            <a:endParaRPr lang="en-US" b="1" dirty="0" smtClean="0">
              <a:effectLst/>
            </a:endParaRPr>
          </a:p>
          <a:p>
            <a:pPr marL="571500" marR="20320" indent="0" algn="ctr">
              <a:buNone/>
            </a:pPr>
            <a:r>
              <a:rPr lang="en-US" b="1" i="1" dirty="0" smtClean="0">
                <a:effectLst/>
                <a:latin typeface="Times New Roman"/>
                <a:ea typeface="Times New Roman"/>
              </a:rPr>
              <a:t>He has succeeded who purifies it.</a:t>
            </a:r>
            <a:endParaRPr lang="en-US" b="1" dirty="0" smtClean="0">
              <a:effectLst/>
            </a:endParaRPr>
          </a:p>
          <a:p>
            <a:pPr marL="571500" marR="20320" indent="0" algn="ctr">
              <a:buNone/>
            </a:pPr>
            <a:r>
              <a:rPr lang="en-US" b="1" i="1" dirty="0" smtClean="0">
                <a:effectLst/>
                <a:latin typeface="Times New Roman"/>
                <a:ea typeface="Times New Roman"/>
              </a:rPr>
              <a:t>And he has failed who instills it [with corruption]</a:t>
            </a:r>
            <a:r>
              <a:rPr lang="en-US" b="1" dirty="0" smtClean="0">
                <a:effectLst/>
                <a:latin typeface="Times New Roman"/>
                <a:ea typeface="Times New Roman"/>
              </a:rPr>
              <a:t>. (Q. 1:10)</a:t>
            </a:r>
            <a:endParaRPr lang="en-US" b="1" dirty="0" smtClean="0">
              <a:effectLst/>
            </a:endParaRPr>
          </a:p>
          <a:p>
            <a:endParaRPr lang="en-US"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767" y="6172200"/>
            <a:ext cx="84623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562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marR="20320" algn="just"/>
            <a:endParaRPr lang="en-US" dirty="0" smtClean="0">
              <a:effectLst/>
            </a:endParaRPr>
          </a:p>
          <a:p>
            <a:pPr marL="68580" marR="20320" indent="0" algn="just">
              <a:buNone/>
            </a:pPr>
            <a:r>
              <a:rPr lang="en-US" dirty="0" smtClean="0">
                <a:effectLst/>
                <a:latin typeface="Times New Roman"/>
                <a:ea typeface="Times New Roman"/>
              </a:rPr>
              <a:t>The task of self-purification is clearly stated in the Qur’an as one of the fundamental sacred missions of the Prophet (S.A.W.):</a:t>
            </a:r>
          </a:p>
          <a:p>
            <a:pPr marL="68580" marR="20320" indent="0" algn="just">
              <a:buNone/>
            </a:pPr>
            <a:endParaRPr lang="en-US" dirty="0" smtClean="0">
              <a:effectLst/>
            </a:endParaRPr>
          </a:p>
          <a:p>
            <a:pPr marR="20320" lvl="0" algn="just">
              <a:lnSpc>
                <a:spcPct val="115000"/>
              </a:lnSpc>
              <a:spcBef>
                <a:spcPts val="0"/>
              </a:spcBef>
              <a:buFont typeface="Symbol"/>
              <a:buChar char=""/>
            </a:pPr>
            <a:r>
              <a:rPr lang="en-US" b="1" i="1" dirty="0" smtClean="0">
                <a:effectLst/>
                <a:latin typeface="Times New Roman"/>
                <a:ea typeface="Times New Roman"/>
                <a:cs typeface="Arial"/>
              </a:rPr>
              <a:t>It is He who has sent among the unlettered a Messenger from themselves reciting to them His verses and purifying them and teaching them the Book and wisdom - although they were before in clear error. (Q. 62:2)</a:t>
            </a:r>
          </a:p>
          <a:p>
            <a:pPr marR="20320" lvl="0" algn="just">
              <a:lnSpc>
                <a:spcPct val="115000"/>
              </a:lnSpc>
              <a:spcBef>
                <a:spcPts val="0"/>
              </a:spcBef>
              <a:buFont typeface="Symbol"/>
              <a:buChar char=""/>
            </a:pPr>
            <a:endParaRPr lang="en-US" sz="2800" b="1" dirty="0">
              <a:ea typeface="Calibri"/>
              <a:cs typeface="Arial"/>
            </a:endParaRPr>
          </a:p>
          <a:p>
            <a:pPr marR="20320" lvl="0" algn="just">
              <a:lnSpc>
                <a:spcPct val="115000"/>
              </a:lnSpc>
              <a:spcBef>
                <a:spcPts val="0"/>
              </a:spcBef>
              <a:spcAft>
                <a:spcPts val="1000"/>
              </a:spcAft>
              <a:buFont typeface="Symbol"/>
              <a:buChar char=""/>
            </a:pPr>
            <a:r>
              <a:rPr lang="en-US" b="1" i="1" dirty="0" smtClean="0">
                <a:effectLst/>
                <a:latin typeface="Times New Roman"/>
                <a:ea typeface="Times New Roman"/>
                <a:cs typeface="Arial"/>
              </a:rPr>
              <a:t>Just as We have sent among you a Messenger from yourselves reciting to you Our verses and purifying you and teaching you the Book and wisdom and teaching you that which you did not know. (Q. 2:151)</a:t>
            </a:r>
            <a:endParaRPr lang="en-US" sz="2800" b="1" dirty="0">
              <a:ea typeface="Calibri"/>
              <a:cs typeface="Arial"/>
            </a:endParaRPr>
          </a:p>
          <a:p>
            <a:endParaRPr lang="en-US"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80739"/>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4435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092281" cy="5715000"/>
          </a:xfrm>
        </p:spPr>
        <p:txBody>
          <a:bodyPr>
            <a:normAutofit/>
          </a:bodyPr>
          <a:lstStyle/>
          <a:p>
            <a:pPr marR="20320" lvl="0" algn="just">
              <a:buFont typeface="Symbol"/>
              <a:buChar char=""/>
            </a:pPr>
            <a:r>
              <a:rPr lang="en-US" sz="2800" b="1" i="1" dirty="0" smtClean="0">
                <a:effectLst/>
                <a:latin typeface="Times New Roman"/>
                <a:ea typeface="Times New Roman"/>
              </a:rPr>
              <a:t>Our Lord, and send among them a Messenger from themselves who will recite to them Your verses and teach them the Book and wisdom and purify them. Indeed, You are the Exalted in Might, the Wise. (Q. 2:129)</a:t>
            </a:r>
          </a:p>
          <a:p>
            <a:pPr marR="20320" lvl="0" algn="just">
              <a:buFont typeface="Symbol"/>
              <a:buChar char=""/>
            </a:pPr>
            <a:endParaRPr lang="en-US" sz="2800" b="1" dirty="0" smtClean="0">
              <a:effectLst/>
            </a:endParaRPr>
          </a:p>
          <a:p>
            <a:pPr marR="20320" lvl="0" algn="just">
              <a:buFont typeface="Symbol"/>
              <a:buChar char=""/>
            </a:pPr>
            <a:r>
              <a:rPr lang="en-US" sz="2800" b="1" i="1" dirty="0" smtClean="0">
                <a:effectLst/>
                <a:latin typeface="Times New Roman"/>
                <a:ea typeface="Times New Roman"/>
              </a:rPr>
              <a:t>Certainly did Allah confer [great] </a:t>
            </a:r>
            <a:r>
              <a:rPr lang="en-US" sz="2800" b="1" i="1" dirty="0" err="1" smtClean="0">
                <a:effectLst/>
                <a:latin typeface="Times New Roman"/>
                <a:ea typeface="Times New Roman"/>
              </a:rPr>
              <a:t>favour</a:t>
            </a:r>
            <a:r>
              <a:rPr lang="en-US" sz="2800" b="1" i="1" dirty="0" smtClean="0">
                <a:effectLst/>
                <a:latin typeface="Times New Roman"/>
                <a:ea typeface="Times New Roman"/>
              </a:rPr>
              <a:t> upon the believers when He sent among them a Messenger from themselves, reciting to them His verses and purifying them and teaching them the Book and wisdom, although they had been before in manifest error.</a:t>
            </a:r>
            <a:r>
              <a:rPr lang="en-US" sz="2800" b="1" dirty="0" smtClean="0">
                <a:effectLst/>
                <a:latin typeface="Times New Roman"/>
                <a:ea typeface="Times New Roman"/>
              </a:rPr>
              <a:t> (Q. 3:164)</a:t>
            </a:r>
            <a:endParaRPr lang="en-US" sz="2800" b="1" dirty="0" smtClean="0">
              <a:effectLst/>
            </a:endParaRPr>
          </a:p>
          <a:p>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3127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fontScale="92500" lnSpcReduction="10000"/>
          </a:bodyPr>
          <a:lstStyle/>
          <a:p>
            <a:pPr marL="0" marR="20320" indent="0" algn="just">
              <a:lnSpc>
                <a:spcPct val="115000"/>
              </a:lnSpc>
              <a:spcBef>
                <a:spcPts val="0"/>
              </a:spcBef>
              <a:spcAft>
                <a:spcPts val="0"/>
              </a:spcAft>
              <a:buNone/>
            </a:pPr>
            <a:r>
              <a:rPr lang="en-US" dirty="0" smtClean="0">
                <a:effectLst/>
                <a:latin typeface="Times New Roman"/>
                <a:ea typeface="Times New Roman"/>
                <a:cs typeface="Arial"/>
              </a:rPr>
              <a:t>The Qur’an provides the correct remedy for the ailments of the spiritual heart in the following verse:</a:t>
            </a:r>
          </a:p>
          <a:p>
            <a:pPr marL="0" marR="20320" indent="0" algn="just">
              <a:lnSpc>
                <a:spcPct val="115000"/>
              </a:lnSpc>
              <a:spcBef>
                <a:spcPts val="0"/>
              </a:spcBef>
              <a:spcAft>
                <a:spcPts val="0"/>
              </a:spcAft>
              <a:buNone/>
            </a:pPr>
            <a:endParaRPr lang="en-US" sz="2800" dirty="0">
              <a:ea typeface="Calibri"/>
              <a:cs typeface="Arial"/>
            </a:endParaRPr>
          </a:p>
          <a:p>
            <a:pPr lvl="0" algn="just">
              <a:lnSpc>
                <a:spcPct val="115000"/>
              </a:lnSpc>
              <a:spcBef>
                <a:spcPts val="0"/>
              </a:spcBef>
              <a:buFont typeface="+mj-lt"/>
              <a:buAutoNum type="arabicPeriod"/>
            </a:pPr>
            <a:r>
              <a:rPr lang="en-US" b="1" i="1" dirty="0" smtClean="0">
                <a:effectLst/>
                <a:latin typeface="Times New Roman"/>
                <a:ea typeface="Times New Roman"/>
                <a:cs typeface="Arial"/>
              </a:rPr>
              <a:t>For without doubt in the remembrance (i.e. in the invocation &amp; recitation     of the name) of Allah do hearts find comfort</a:t>
            </a:r>
            <a:r>
              <a:rPr lang="en-US" b="1" dirty="0" smtClean="0">
                <a:effectLst/>
                <a:latin typeface="Times New Roman"/>
                <a:ea typeface="Times New Roman"/>
                <a:cs typeface="Arial"/>
              </a:rPr>
              <a:t>. Q. 13-28</a:t>
            </a:r>
            <a:endParaRPr lang="en-US" sz="3600" b="1" dirty="0" smtClean="0">
              <a:solidFill>
                <a:srgbClr val="000099"/>
              </a:solidFill>
              <a:effectLst/>
              <a:latin typeface="Verdana"/>
              <a:ea typeface="Times New Roman"/>
              <a:cs typeface="Times New Roman"/>
            </a:endParaRPr>
          </a:p>
          <a:p>
            <a:pPr marL="0" lvl="0" indent="0" algn="just">
              <a:lnSpc>
                <a:spcPct val="115000"/>
              </a:lnSpc>
              <a:spcBef>
                <a:spcPts val="0"/>
              </a:spcBef>
              <a:buNone/>
            </a:pPr>
            <a:endParaRPr lang="en-US" sz="2800" b="1" dirty="0">
              <a:ea typeface="Calibri"/>
              <a:cs typeface="Arial"/>
            </a:endParaRPr>
          </a:p>
          <a:p>
            <a:pPr marL="0" marR="0" algn="just">
              <a:lnSpc>
                <a:spcPct val="150000"/>
              </a:lnSpc>
              <a:spcBef>
                <a:spcPts val="0"/>
              </a:spcBef>
              <a:spcAft>
                <a:spcPts val="1000"/>
              </a:spcAft>
            </a:pPr>
            <a:r>
              <a:rPr lang="en-US" dirty="0" smtClean="0">
                <a:effectLst/>
                <a:latin typeface="Times New Roman"/>
                <a:ea typeface="Times New Roman"/>
                <a:cs typeface="Arial"/>
              </a:rPr>
              <a:t>Then it explains that on the Day of Resurrection, the human being as the permanent servant of God, who is going to gain most on that Day is the servant who returns to His Master with a heart disposed and at peace with Him, purified and sound, i.e. freed from all the corrupting elements, serious diseases and maladies that tend to afflict human beings with weak faith in Allah (S.W.T.) and in the verities of the Hereafter.  </a:t>
            </a:r>
            <a:endParaRPr lang="en-US"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2590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pPr marL="0" lvl="0" indent="0" algn="just">
              <a:spcBef>
                <a:spcPts val="0"/>
              </a:spcBef>
              <a:spcAft>
                <a:spcPts val="1000"/>
              </a:spcAft>
              <a:buNone/>
            </a:pPr>
            <a:r>
              <a:rPr lang="en-US" sz="2800" dirty="0">
                <a:solidFill>
                  <a:prstClr val="black"/>
                </a:solidFill>
                <a:latin typeface="Times New Roman"/>
                <a:ea typeface="Times New Roman"/>
                <a:cs typeface="Arial"/>
              </a:rPr>
              <a:t>On that awesome Day, “The day on which property will not avail, nor sons; except him who comes to Allah with a sound heart”, the condition for humans to gain felicity from Allah (S.W.T.) is the possession of purified hearts during the earthly sojourn ( Q. 26-88/9). The Believers who take the Qur’an seriously, will be very concerned with the task of </a:t>
            </a:r>
            <a:r>
              <a:rPr lang="en-US" sz="2800" i="1" dirty="0" err="1">
                <a:solidFill>
                  <a:prstClr val="black"/>
                </a:solidFill>
                <a:latin typeface="Times New Roman"/>
                <a:ea typeface="Times New Roman"/>
                <a:cs typeface="Arial"/>
              </a:rPr>
              <a:t>tazkiyat</a:t>
            </a:r>
            <a:r>
              <a:rPr lang="en-US" sz="2800" i="1" dirty="0">
                <a:solidFill>
                  <a:prstClr val="black"/>
                </a:solidFill>
                <a:latin typeface="Times New Roman"/>
                <a:ea typeface="Times New Roman"/>
                <a:cs typeface="Arial"/>
              </a:rPr>
              <a:t> al-</a:t>
            </a:r>
            <a:r>
              <a:rPr lang="en-US" sz="2800" i="1" dirty="0" err="1">
                <a:solidFill>
                  <a:prstClr val="black"/>
                </a:solidFill>
                <a:latin typeface="Times New Roman"/>
                <a:ea typeface="Times New Roman"/>
                <a:cs typeface="Arial"/>
              </a:rPr>
              <a:t>nafs</a:t>
            </a:r>
            <a:r>
              <a:rPr lang="en-US" sz="2800" dirty="0">
                <a:solidFill>
                  <a:prstClr val="black"/>
                </a:solidFill>
                <a:latin typeface="Times New Roman"/>
                <a:ea typeface="Times New Roman"/>
                <a:cs typeface="Arial"/>
              </a:rPr>
              <a:t> and take the necessary steps  while they are still alive to make sure that they would possess “a sound heart” when they return to eternal life in the Hereafter.</a:t>
            </a:r>
            <a:r>
              <a:rPr lang="en-US" sz="2800" dirty="0">
                <a:solidFill>
                  <a:srgbClr val="006969"/>
                </a:solidFill>
                <a:latin typeface="Verdana"/>
                <a:ea typeface="Times New Roman"/>
                <a:cs typeface="Times New Roman"/>
              </a:rPr>
              <a:t>  </a:t>
            </a:r>
            <a:endParaRPr lang="en-US" sz="2800"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864"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7125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lvl="0" indent="0" algn="just">
              <a:lnSpc>
                <a:spcPct val="110000"/>
              </a:lnSpc>
              <a:spcBef>
                <a:spcPts val="0"/>
              </a:spcBef>
              <a:spcAft>
                <a:spcPts val="1000"/>
              </a:spcAft>
              <a:buNone/>
            </a:pPr>
            <a:r>
              <a:rPr lang="en-US" sz="2800" dirty="0">
                <a:solidFill>
                  <a:prstClr val="black"/>
                </a:solidFill>
                <a:latin typeface="Times New Roman"/>
                <a:ea typeface="Times New Roman"/>
                <a:cs typeface="Arial"/>
              </a:rPr>
              <a:t>The true Believer learns from the Qur’an that he or she has to emulate the one </a:t>
            </a:r>
            <a:r>
              <a:rPr lang="en-US" sz="2800" dirty="0">
                <a:solidFill>
                  <a:prstClr val="black"/>
                </a:solidFill>
                <a:latin typeface="Verdana"/>
                <a:ea typeface="Times New Roman"/>
                <a:cs typeface="Times New Roman"/>
              </a:rPr>
              <a:t>“</a:t>
            </a:r>
            <a:r>
              <a:rPr lang="en-US" sz="2800" dirty="0">
                <a:solidFill>
                  <a:prstClr val="black"/>
                </a:solidFill>
                <a:latin typeface="Times New Roman"/>
                <a:ea typeface="Times New Roman"/>
                <a:cs typeface="Arial"/>
              </a:rPr>
              <a:t>who fears to stand in the presence of his Lord and forbids the soul (</a:t>
            </a:r>
            <a:r>
              <a:rPr lang="en-US" sz="2800" i="1" dirty="0" err="1">
                <a:solidFill>
                  <a:prstClr val="black"/>
                </a:solidFill>
                <a:latin typeface="Times New Roman"/>
                <a:ea typeface="Times New Roman"/>
                <a:cs typeface="Arial"/>
              </a:rPr>
              <a:t>nafs</a:t>
            </a:r>
            <a:r>
              <a:rPr lang="en-US" sz="2800" dirty="0">
                <a:solidFill>
                  <a:prstClr val="black"/>
                </a:solidFill>
                <a:latin typeface="Times New Roman"/>
                <a:ea typeface="Times New Roman"/>
                <a:cs typeface="Arial"/>
              </a:rPr>
              <a:t>) from low desires (</a:t>
            </a:r>
            <a:r>
              <a:rPr lang="en-US" sz="2800" i="1" dirty="0" err="1">
                <a:solidFill>
                  <a:prstClr val="black"/>
                </a:solidFill>
                <a:latin typeface="Times New Roman"/>
                <a:ea typeface="Times New Roman"/>
                <a:cs typeface="Arial"/>
              </a:rPr>
              <a:t>hawa</a:t>
            </a:r>
            <a:r>
              <a:rPr lang="en-US" sz="2800" dirty="0">
                <a:solidFill>
                  <a:prstClr val="black"/>
                </a:solidFill>
                <a:latin typeface="Times New Roman"/>
                <a:ea typeface="Times New Roman"/>
                <a:cs typeface="Arial"/>
              </a:rPr>
              <a:t>).”</a:t>
            </a:r>
            <a:r>
              <a:rPr lang="en-US" sz="2800" dirty="0">
                <a:solidFill>
                  <a:srgbClr val="000099"/>
                </a:solidFill>
                <a:latin typeface="Verdana"/>
                <a:ea typeface="Times New Roman"/>
                <a:cs typeface="Times New Roman"/>
              </a:rPr>
              <a:t> </a:t>
            </a:r>
            <a:r>
              <a:rPr lang="en-US" sz="2800" dirty="0">
                <a:solidFill>
                  <a:prstClr val="black"/>
                </a:solidFill>
                <a:latin typeface="Times New Roman"/>
                <a:ea typeface="Times New Roman"/>
                <a:cs typeface="Arial"/>
              </a:rPr>
              <a:t>(Q.79:40-41)  They also </a:t>
            </a:r>
            <a:r>
              <a:rPr lang="en-US" sz="2800" dirty="0" err="1">
                <a:solidFill>
                  <a:prstClr val="black"/>
                </a:solidFill>
                <a:latin typeface="Times New Roman"/>
                <a:ea typeface="Times New Roman"/>
                <a:cs typeface="Arial"/>
              </a:rPr>
              <a:t>memorise</a:t>
            </a:r>
            <a:r>
              <a:rPr lang="en-US" sz="2800" dirty="0">
                <a:solidFill>
                  <a:prstClr val="black"/>
                </a:solidFill>
                <a:latin typeface="Times New Roman"/>
                <a:ea typeface="Times New Roman"/>
                <a:cs typeface="Arial"/>
              </a:rPr>
              <a:t> and use the beautiful </a:t>
            </a:r>
            <a:r>
              <a:rPr lang="en-US" sz="2800" dirty="0" err="1">
                <a:solidFill>
                  <a:prstClr val="black"/>
                </a:solidFill>
                <a:latin typeface="Times New Roman"/>
                <a:ea typeface="Times New Roman"/>
                <a:cs typeface="Arial"/>
              </a:rPr>
              <a:t>Qur’anic</a:t>
            </a:r>
            <a:r>
              <a:rPr lang="en-US" sz="2800" dirty="0">
                <a:solidFill>
                  <a:prstClr val="black"/>
                </a:solidFill>
                <a:latin typeface="Times New Roman"/>
                <a:ea typeface="Times New Roman"/>
                <a:cs typeface="Arial"/>
              </a:rPr>
              <a:t> supplication in their daily life:</a:t>
            </a:r>
            <a:endParaRPr lang="en-US" sz="2800" dirty="0">
              <a:solidFill>
                <a:prstClr val="black"/>
              </a:solidFill>
              <a:ea typeface="Calibri"/>
              <a:cs typeface="Arial"/>
            </a:endParaRPr>
          </a:p>
          <a:p>
            <a:pPr marL="182880" lvl="0" indent="0" algn="ctr">
              <a:lnSpc>
                <a:spcPct val="115000"/>
              </a:lnSpc>
              <a:spcBef>
                <a:spcPts val="0"/>
              </a:spcBef>
              <a:spcAft>
                <a:spcPts val="1000"/>
              </a:spcAft>
              <a:buNone/>
            </a:pPr>
            <a:r>
              <a:rPr lang="en-US" sz="2800" b="1" i="1" dirty="0">
                <a:solidFill>
                  <a:prstClr val="black"/>
                </a:solidFill>
                <a:latin typeface="Times New Roman"/>
                <a:ea typeface="Times New Roman"/>
                <a:cs typeface="Arial"/>
              </a:rPr>
              <a:t>Who say, Our Lord, let not our hearts deviate after You have guided us and grant us from Yourself mercy. Indeed, You are the </a:t>
            </a:r>
            <a:r>
              <a:rPr lang="en-US" sz="2800" b="1" i="1" dirty="0" err="1">
                <a:solidFill>
                  <a:prstClr val="black"/>
                </a:solidFill>
                <a:latin typeface="Times New Roman"/>
                <a:ea typeface="Times New Roman"/>
                <a:cs typeface="Arial"/>
              </a:rPr>
              <a:t>Bestower</a:t>
            </a:r>
            <a:r>
              <a:rPr lang="en-US" sz="2800" b="1" dirty="0">
                <a:solidFill>
                  <a:prstClr val="black"/>
                </a:solidFill>
                <a:latin typeface="Times New Roman"/>
                <a:ea typeface="Times New Roman"/>
                <a:cs typeface="Arial"/>
              </a:rPr>
              <a:t>.(Q.3: 8)</a:t>
            </a:r>
            <a:endParaRPr lang="en-US" sz="2800" b="1" dirty="0">
              <a:solidFill>
                <a:prstClr val="black"/>
              </a:solidFill>
              <a:ea typeface="Calibri"/>
              <a:cs typeface="Arial"/>
            </a:endParaRPr>
          </a:p>
          <a:p>
            <a:endParaRPr lang="en-US"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121" y="5859130"/>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318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001000" cy="5287963"/>
          </a:xfrm>
        </p:spPr>
        <p:txBody>
          <a:bodyPr>
            <a:normAutofit fontScale="92500" lnSpcReduction="20000"/>
          </a:bodyPr>
          <a:lstStyle/>
          <a:p>
            <a:pPr marL="182880" marR="0" indent="0" algn="just">
              <a:lnSpc>
                <a:spcPct val="115000"/>
              </a:lnSpc>
              <a:spcBef>
                <a:spcPts val="0"/>
              </a:spcBef>
              <a:spcAft>
                <a:spcPts val="1000"/>
              </a:spcAft>
              <a:buNone/>
            </a:pPr>
            <a:r>
              <a:rPr lang="en-US" sz="2800" dirty="0" smtClean="0">
                <a:solidFill>
                  <a:srgbClr val="000000"/>
                </a:solidFill>
                <a:latin typeface="Times New Roman"/>
                <a:ea typeface="Calibri"/>
                <a:cs typeface="Arial"/>
              </a:rPr>
              <a:t>“</a:t>
            </a:r>
            <a:r>
              <a:rPr lang="en-US" sz="2800" b="1" dirty="0" smtClean="0">
                <a:solidFill>
                  <a:srgbClr val="000000"/>
                </a:solidFill>
                <a:effectLst/>
                <a:latin typeface="Times New Roman"/>
                <a:ea typeface="Calibri"/>
                <a:cs typeface="Arial"/>
              </a:rPr>
              <a:t>AT THE START OF THE 21ST CENTURY, HUMANKIND FINDS ITSELF ON A NONSUSTAINABLE COURSE—A COURSE THAT, UNLESS IT IS CHANGED, COULD LEAD TO GRAND-SCALE CATASTROPHES. AT THE SAME TIME, WE ARE UNLOCKING FORMIDABLE NEW CAPABILITIES THAT COULD LEAD TO MORE EXCITING LIVES AND GLORIOUS CIVILIZATIONS. THIS COULD BE EITHER HUMANITY’S LAST CENTURY OR THE CENTURY THAT SETS THE WORLD ON A COURSE TOWARDS A SPECTACULAR FUTURE</a:t>
            </a:r>
            <a:r>
              <a:rPr lang="en-US" sz="2800" dirty="0" smtClean="0">
                <a:solidFill>
                  <a:srgbClr val="000000"/>
                </a:solidFill>
                <a:effectLst/>
                <a:latin typeface="Times New Roman"/>
                <a:ea typeface="Calibri"/>
                <a:cs typeface="Arial"/>
              </a:rPr>
              <a:t>.”(James Martin, 2006: 3)</a:t>
            </a:r>
            <a:endParaRPr lang="en-US" sz="2800" dirty="0">
              <a:ea typeface="Calibri"/>
              <a:cs typeface="Arial"/>
            </a:endParaRPr>
          </a:p>
          <a:p>
            <a:pPr marL="457200" marR="0" algn="just">
              <a:lnSpc>
                <a:spcPct val="115000"/>
              </a:lnSpc>
              <a:spcBef>
                <a:spcPts val="0"/>
              </a:spcBef>
              <a:spcAft>
                <a:spcPts val="1000"/>
              </a:spcAft>
            </a:pPr>
            <a:endParaRPr lang="en-US" sz="2800" dirty="0">
              <a:ea typeface="Calibri"/>
              <a:cs typeface="Arial"/>
            </a:endParaRPr>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9088"/>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7945" y="5873678"/>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9992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14400"/>
            <a:ext cx="7939881" cy="5461793"/>
          </a:xfrm>
        </p:spPr>
        <p:txBody>
          <a:bodyPr>
            <a:normAutofit/>
          </a:bodyPr>
          <a:lstStyle/>
          <a:p>
            <a:pPr marL="0" marR="0" indent="0" algn="just">
              <a:spcBef>
                <a:spcPts val="0"/>
              </a:spcBef>
              <a:spcAft>
                <a:spcPts val="1000"/>
              </a:spcAft>
              <a:buNone/>
            </a:pPr>
            <a:r>
              <a:rPr lang="en-US" dirty="0" smtClean="0">
                <a:effectLst/>
                <a:latin typeface="Times New Roman"/>
                <a:ea typeface="Times New Roman"/>
                <a:cs typeface="Arial"/>
              </a:rPr>
              <a:t>The Believers have been forewarned by Allah (S.W.T.) that the most serious inward disease that can afflict them in this worldly life is not the physical blindness of the eyes but spiritual “blindness of the hearts” as affirmed by the Qur’an:</a:t>
            </a:r>
            <a:endParaRPr lang="en-US" sz="2800" dirty="0">
              <a:ea typeface="Calibri"/>
              <a:cs typeface="Arial"/>
            </a:endParaRPr>
          </a:p>
          <a:p>
            <a:pPr marL="457200" marR="0" indent="0" algn="ctr">
              <a:lnSpc>
                <a:spcPct val="115000"/>
              </a:lnSpc>
              <a:spcBef>
                <a:spcPts val="0"/>
              </a:spcBef>
              <a:spcAft>
                <a:spcPts val="1000"/>
              </a:spcAft>
              <a:buNone/>
            </a:pPr>
            <a:r>
              <a:rPr lang="en-US" sz="2800" b="1" i="1" dirty="0" smtClean="0">
                <a:effectLst/>
                <a:latin typeface="Times New Roman"/>
                <a:ea typeface="Times New Roman"/>
                <a:cs typeface="Arial"/>
              </a:rPr>
              <a:t>“SO HAVE THEY NOT TRAVELED THROUGH THE EARTH AND HAVE HEARTS BY WHICH TO REASON AND EARS BY WHICH TO HEAR? FOR INDEED, IT IS NOT EYES THAT ARE BLINDED, BUT BLINDED ARE THE HEARTS WHICH ARE WITHIN THE BREASTS”.</a:t>
            </a:r>
            <a:r>
              <a:rPr lang="en-US" sz="2800" b="1" dirty="0" smtClean="0">
                <a:effectLst/>
                <a:latin typeface="Times New Roman"/>
                <a:ea typeface="Times New Roman"/>
                <a:cs typeface="Arial"/>
              </a:rPr>
              <a:t> (Q.</a:t>
            </a:r>
            <a:r>
              <a:rPr lang="en-US" sz="2800" b="1" i="1" dirty="0" smtClean="0">
                <a:effectLst/>
                <a:latin typeface="Times New Roman"/>
                <a:ea typeface="Times New Roman"/>
                <a:cs typeface="Arial"/>
              </a:rPr>
              <a:t> </a:t>
            </a:r>
            <a:r>
              <a:rPr lang="en-US" sz="2800" b="1" dirty="0" smtClean="0">
                <a:effectLst/>
                <a:latin typeface="Times New Roman"/>
                <a:ea typeface="Times New Roman"/>
                <a:cs typeface="Arial"/>
              </a:rPr>
              <a:t>22: 46)</a:t>
            </a:r>
            <a:endParaRPr lang="en-US" sz="2800" b="1" dirty="0">
              <a:ea typeface="Calibri"/>
              <a:cs typeface="Arial"/>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7733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a:bodyPr>
          <a:lstStyle/>
          <a:p>
            <a:pPr marL="0" lvl="0" indent="0" algn="just">
              <a:lnSpc>
                <a:spcPct val="110000"/>
              </a:lnSpc>
              <a:spcBef>
                <a:spcPts val="0"/>
              </a:spcBef>
              <a:spcAft>
                <a:spcPts val="1000"/>
              </a:spcAft>
              <a:buNone/>
            </a:pPr>
            <a:r>
              <a:rPr lang="en-US" dirty="0">
                <a:solidFill>
                  <a:prstClr val="black"/>
                </a:solidFill>
                <a:latin typeface="Times New Roman"/>
                <a:ea typeface="Times New Roman"/>
                <a:cs typeface="Arial"/>
              </a:rPr>
              <a:t>In addition to the many verses of the Qur’an which constitute the highest and the  most authoritative source of religious and spiritual knowledge in Islam, the </a:t>
            </a:r>
            <a:r>
              <a:rPr lang="en-US" i="1" dirty="0">
                <a:solidFill>
                  <a:prstClr val="black"/>
                </a:solidFill>
                <a:latin typeface="Times New Roman"/>
                <a:ea typeface="Times New Roman"/>
                <a:cs typeface="Arial"/>
              </a:rPr>
              <a:t>hadiths</a:t>
            </a:r>
            <a:r>
              <a:rPr lang="en-US" dirty="0">
                <a:solidFill>
                  <a:prstClr val="black"/>
                </a:solidFill>
                <a:latin typeface="Times New Roman"/>
                <a:ea typeface="Times New Roman"/>
                <a:cs typeface="Arial"/>
              </a:rPr>
              <a:t> of the Prophet (S.A.W.) have also shed light on the importance of the purification of the heart in harmony with the perspective of the Qur’an. The Prophet (S.A.W.) used to supplicate in the following way: </a:t>
            </a:r>
            <a:r>
              <a:rPr lang="en-US" dirty="0">
                <a:solidFill>
                  <a:prstClr val="black"/>
                </a:solidFill>
                <a:latin typeface="Times New Roman"/>
                <a:ea typeface="Calibri"/>
                <a:cs typeface="Arial"/>
              </a:rPr>
              <a:t>"I seek refuge in You, O Allah, from knowledge that does not benefit, and from a heart which does not fear [God]." (Hadith reported by Al-</a:t>
            </a:r>
            <a:r>
              <a:rPr lang="en-US" dirty="0" err="1">
                <a:solidFill>
                  <a:prstClr val="black"/>
                </a:solidFill>
                <a:latin typeface="Times New Roman"/>
                <a:ea typeface="Calibri"/>
                <a:cs typeface="Arial"/>
              </a:rPr>
              <a:t>Tirmidhi</a:t>
            </a:r>
            <a:r>
              <a:rPr lang="en-US" dirty="0">
                <a:solidFill>
                  <a:prstClr val="black"/>
                </a:solidFill>
                <a:latin typeface="Times New Roman"/>
                <a:ea typeface="Calibri"/>
                <a:cs typeface="Arial"/>
              </a:rPr>
              <a:t>, Abu </a:t>
            </a:r>
            <a:r>
              <a:rPr lang="en-US" dirty="0" err="1">
                <a:solidFill>
                  <a:prstClr val="black"/>
                </a:solidFill>
                <a:latin typeface="Times New Roman"/>
                <a:ea typeface="Calibri"/>
                <a:cs typeface="Arial"/>
              </a:rPr>
              <a:t>Dawud</a:t>
            </a:r>
            <a:r>
              <a:rPr lang="en-US" dirty="0">
                <a:solidFill>
                  <a:prstClr val="black"/>
                </a:solidFill>
                <a:latin typeface="Times New Roman"/>
                <a:ea typeface="Calibri"/>
                <a:cs typeface="Arial"/>
              </a:rPr>
              <a:t>, Al-</a:t>
            </a:r>
            <a:r>
              <a:rPr lang="en-US" dirty="0" err="1">
                <a:solidFill>
                  <a:prstClr val="black"/>
                </a:solidFill>
                <a:latin typeface="Times New Roman"/>
                <a:ea typeface="Calibri"/>
                <a:cs typeface="Arial"/>
              </a:rPr>
              <a:t>Nasa’i</a:t>
            </a:r>
            <a:r>
              <a:rPr lang="en-US" dirty="0">
                <a:solidFill>
                  <a:prstClr val="black"/>
                </a:solidFill>
                <a:latin typeface="Times New Roman"/>
                <a:ea typeface="Calibri"/>
                <a:cs typeface="Arial"/>
              </a:rPr>
              <a:t> and </a:t>
            </a:r>
            <a:r>
              <a:rPr lang="en-US" dirty="0" err="1">
                <a:solidFill>
                  <a:prstClr val="black"/>
                </a:solidFill>
                <a:latin typeface="Times New Roman"/>
                <a:ea typeface="Calibri"/>
                <a:cs typeface="Arial"/>
              </a:rPr>
              <a:t>Ibn</a:t>
            </a:r>
            <a:r>
              <a:rPr lang="en-US" dirty="0">
                <a:solidFill>
                  <a:prstClr val="black"/>
                </a:solidFill>
                <a:latin typeface="Times New Roman"/>
                <a:ea typeface="Calibri"/>
                <a:cs typeface="Arial"/>
              </a:rPr>
              <a:t> </a:t>
            </a:r>
            <a:r>
              <a:rPr lang="en-US" dirty="0" err="1">
                <a:solidFill>
                  <a:prstClr val="black"/>
                </a:solidFill>
                <a:latin typeface="Times New Roman"/>
                <a:ea typeface="Calibri"/>
                <a:cs typeface="Arial"/>
              </a:rPr>
              <a:t>Majah</a:t>
            </a:r>
            <a:r>
              <a:rPr lang="en-US" dirty="0">
                <a:solidFill>
                  <a:prstClr val="black"/>
                </a:solidFill>
                <a:latin typeface="Times New Roman"/>
                <a:ea typeface="Calibri"/>
                <a:cs typeface="Arial"/>
              </a:rPr>
              <a:t>). In </a:t>
            </a:r>
            <a:r>
              <a:rPr lang="en-US" i="1" dirty="0" err="1">
                <a:solidFill>
                  <a:prstClr val="black"/>
                </a:solidFill>
                <a:latin typeface="Times New Roman"/>
                <a:ea typeface="Calibri"/>
                <a:cs typeface="Times New Roman"/>
              </a:rPr>
              <a:t>Sahih</a:t>
            </a:r>
            <a:r>
              <a:rPr lang="en-US" i="1" dirty="0">
                <a:solidFill>
                  <a:prstClr val="black"/>
                </a:solidFill>
                <a:latin typeface="Times New Roman"/>
                <a:ea typeface="Calibri"/>
                <a:cs typeface="Times New Roman"/>
              </a:rPr>
              <a:t> Muslim </a:t>
            </a:r>
            <a:r>
              <a:rPr lang="en-US" dirty="0">
                <a:solidFill>
                  <a:prstClr val="black"/>
                </a:solidFill>
                <a:latin typeface="Times New Roman"/>
                <a:ea typeface="Calibri"/>
                <a:cs typeface="Arial"/>
              </a:rPr>
              <a:t>it is reported that the Prophet </a:t>
            </a:r>
            <a:r>
              <a:rPr lang="en-US" dirty="0">
                <a:solidFill>
                  <a:prstClr val="black"/>
                </a:solidFill>
                <a:latin typeface="Times New Roman"/>
                <a:ea typeface="Calibri"/>
                <a:cs typeface="Times New Roman"/>
              </a:rPr>
              <a:t>(S.A.W.)</a:t>
            </a:r>
            <a:r>
              <a:rPr lang="en-US" dirty="0">
                <a:solidFill>
                  <a:prstClr val="black"/>
                </a:solidFill>
                <a:latin typeface="Times New Roman"/>
                <a:ea typeface="Calibri"/>
                <a:cs typeface="Arial"/>
              </a:rPr>
              <a:t> </a:t>
            </a:r>
            <a:r>
              <a:rPr lang="en-US" dirty="0" err="1">
                <a:solidFill>
                  <a:prstClr val="black"/>
                </a:solidFill>
                <a:latin typeface="Times New Roman"/>
                <a:ea typeface="Calibri"/>
                <a:cs typeface="Arial"/>
              </a:rPr>
              <a:t>said,”</a:t>
            </a:r>
            <a:r>
              <a:rPr lang="en-US" i="1" dirty="0" err="1">
                <a:solidFill>
                  <a:prstClr val="black"/>
                </a:solidFill>
                <a:latin typeface="Times New Roman"/>
                <a:ea typeface="Calibri"/>
                <a:cs typeface="Arial"/>
              </a:rPr>
              <a:t>Verily</a:t>
            </a:r>
            <a:r>
              <a:rPr lang="en-US" i="1" dirty="0">
                <a:solidFill>
                  <a:prstClr val="black"/>
                </a:solidFill>
                <a:latin typeface="Times New Roman"/>
                <a:ea typeface="Calibri"/>
                <a:cs typeface="Arial"/>
              </a:rPr>
              <a:t> Allah does not look at your outward appearance and your wealth; rather He looks at your hearts and your deeds."</a:t>
            </a:r>
            <a:r>
              <a:rPr lang="en-US" dirty="0">
                <a:solidFill>
                  <a:prstClr val="black"/>
                </a:solidFill>
                <a:latin typeface="Times New Roman"/>
                <a:ea typeface="Calibri"/>
                <a:cs typeface="Arial"/>
              </a:rPr>
              <a:t> </a:t>
            </a:r>
            <a:r>
              <a:rPr lang="en-US" dirty="0">
                <a:solidFill>
                  <a:srgbClr val="333333"/>
                </a:solidFill>
                <a:latin typeface="Times New Roman"/>
                <a:ea typeface="Calibri"/>
                <a:cs typeface="Arial"/>
              </a:rPr>
              <a:t>(</a:t>
            </a:r>
            <a:r>
              <a:rPr lang="en-US" i="1" dirty="0">
                <a:solidFill>
                  <a:srgbClr val="333333"/>
                </a:solidFill>
                <a:latin typeface="Times New Roman"/>
                <a:ea typeface="Calibri"/>
                <a:cs typeface="Arial"/>
              </a:rPr>
              <a:t>Hadith</a:t>
            </a:r>
            <a:r>
              <a:rPr lang="en-US" dirty="0">
                <a:solidFill>
                  <a:srgbClr val="333333"/>
                </a:solidFill>
                <a:latin typeface="Times New Roman"/>
                <a:ea typeface="Calibri"/>
                <a:cs typeface="Arial"/>
              </a:rPr>
              <a:t> related by Muslim, no. 1356)</a:t>
            </a:r>
            <a:endParaRPr lang="en-US" dirty="0">
              <a:solidFill>
                <a:prstClr val="black"/>
              </a:solidFill>
              <a:ea typeface="Calibri"/>
              <a:cs typeface="Arial"/>
            </a:endParaRPr>
          </a:p>
          <a:p>
            <a:endParaRPr lang="en-US"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375"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8366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938744" cy="5766593"/>
          </a:xfrm>
        </p:spPr>
        <p:txBody>
          <a:bodyPr/>
          <a:lstStyle/>
          <a:p>
            <a:pPr marL="0" lvl="0" indent="0" algn="just">
              <a:spcBef>
                <a:spcPts val="0"/>
              </a:spcBef>
              <a:spcAft>
                <a:spcPts val="1000"/>
              </a:spcAft>
              <a:buNone/>
            </a:pPr>
            <a:r>
              <a:rPr lang="en-US" sz="2400" dirty="0">
                <a:solidFill>
                  <a:srgbClr val="333333"/>
                </a:solidFill>
                <a:latin typeface="Times New Roman"/>
                <a:ea typeface="Calibri"/>
                <a:cs typeface="Arial"/>
              </a:rPr>
              <a:t>One well-known </a:t>
            </a:r>
            <a:r>
              <a:rPr lang="en-US" sz="2400" i="1" dirty="0">
                <a:solidFill>
                  <a:srgbClr val="333333"/>
                </a:solidFill>
                <a:latin typeface="Times New Roman"/>
                <a:ea typeface="Calibri"/>
                <a:cs typeface="Arial"/>
              </a:rPr>
              <a:t>hadith</a:t>
            </a:r>
            <a:r>
              <a:rPr lang="en-US" sz="2400" dirty="0">
                <a:solidFill>
                  <a:srgbClr val="333333"/>
                </a:solidFill>
                <a:latin typeface="Times New Roman"/>
                <a:ea typeface="Calibri"/>
                <a:cs typeface="Arial"/>
              </a:rPr>
              <a:t> of the Prophet (S.A.W.) foretells that two major diseases of the Muslim heart will be the reason why the Muslim Nation or Community will easily become a victim of alien domination, control or oppression in later times.  The Prophet prophesies:</a:t>
            </a:r>
            <a:endParaRPr lang="en-US" sz="2400" dirty="0">
              <a:solidFill>
                <a:prstClr val="black"/>
              </a:solidFill>
              <a:ea typeface="Calibri"/>
              <a:cs typeface="Arial"/>
            </a:endParaRPr>
          </a:p>
          <a:p>
            <a:pPr marL="457200" lvl="0" algn="just">
              <a:spcBef>
                <a:spcPts val="0"/>
              </a:spcBef>
            </a:pPr>
            <a:r>
              <a:rPr lang="en-US" sz="2400" b="1" i="1" dirty="0">
                <a:solidFill>
                  <a:srgbClr val="333333"/>
                </a:solidFill>
                <a:latin typeface="Times New Roman"/>
                <a:ea typeface="Times New Roman"/>
                <a:cs typeface="Arial"/>
              </a:rPr>
              <a:t>Nations (or foreign peoples) are about to call each other and set upon you, just as diners set upon food."</a:t>
            </a:r>
            <a:r>
              <a:rPr lang="en-US" sz="2400" b="1" dirty="0">
                <a:solidFill>
                  <a:srgbClr val="333333"/>
                </a:solidFill>
                <a:latin typeface="Times New Roman"/>
                <a:ea typeface="Times New Roman"/>
                <a:cs typeface="Arial"/>
              </a:rPr>
              <a:t> </a:t>
            </a:r>
            <a:r>
              <a:rPr lang="en-US" sz="2400" b="1" i="1" dirty="0">
                <a:solidFill>
                  <a:srgbClr val="333333"/>
                </a:solidFill>
                <a:latin typeface="Times New Roman"/>
                <a:ea typeface="Times New Roman"/>
                <a:cs typeface="Arial"/>
              </a:rPr>
              <a:t>It was said: "Will it be because of our small number that day?" He said: "Rather, on that day you will be many, but you will be like foam, like the foam on the river. And Allah will remove the fear of you from the hearts of your enemies and will throw </a:t>
            </a:r>
            <a:r>
              <a:rPr lang="en-US" sz="2400" b="1" dirty="0" err="1">
                <a:solidFill>
                  <a:srgbClr val="333333"/>
                </a:solidFill>
                <a:latin typeface="Times New Roman"/>
                <a:ea typeface="Times New Roman"/>
                <a:cs typeface="Arial"/>
              </a:rPr>
              <a:t>wahn</a:t>
            </a:r>
            <a:r>
              <a:rPr lang="en-US" sz="2400" b="1" i="1" dirty="0">
                <a:solidFill>
                  <a:srgbClr val="333333"/>
                </a:solidFill>
                <a:latin typeface="Times New Roman"/>
                <a:ea typeface="Times New Roman"/>
                <a:cs typeface="Arial"/>
              </a:rPr>
              <a:t> (weakness) into your hearts." Someone said: "O Messenger of Allah! What is </a:t>
            </a:r>
            <a:r>
              <a:rPr lang="en-US" sz="2400" b="1" i="1" dirty="0" err="1">
                <a:solidFill>
                  <a:srgbClr val="333333"/>
                </a:solidFill>
                <a:latin typeface="Times New Roman"/>
                <a:ea typeface="Times New Roman"/>
                <a:cs typeface="Arial"/>
              </a:rPr>
              <a:t>wahn</a:t>
            </a:r>
            <a:r>
              <a:rPr lang="en-US" sz="2400" b="1" i="1" dirty="0">
                <a:solidFill>
                  <a:srgbClr val="333333"/>
                </a:solidFill>
                <a:latin typeface="Times New Roman"/>
                <a:ea typeface="Times New Roman"/>
                <a:cs typeface="Arial"/>
              </a:rPr>
              <a:t>?" He said: "Love of the world and the hatred for death."</a:t>
            </a:r>
            <a:r>
              <a:rPr lang="en-US" sz="2400" b="1" i="1" dirty="0">
                <a:solidFill>
                  <a:srgbClr val="333333"/>
                </a:solidFill>
                <a:latin typeface="Segoe UI"/>
                <a:ea typeface="Times New Roman"/>
                <a:cs typeface="Arial"/>
              </a:rPr>
              <a:t> </a:t>
            </a:r>
            <a:r>
              <a:rPr lang="en-US" sz="2400" b="1" dirty="0">
                <a:solidFill>
                  <a:srgbClr val="333333"/>
                </a:solidFill>
                <a:latin typeface="Segoe UI"/>
                <a:ea typeface="Times New Roman"/>
                <a:cs typeface="Arial"/>
              </a:rPr>
              <a:t>(</a:t>
            </a:r>
            <a:r>
              <a:rPr lang="en-US" sz="2400" b="1" dirty="0">
                <a:solidFill>
                  <a:srgbClr val="333333"/>
                </a:solidFill>
                <a:latin typeface="Times New Roman"/>
                <a:ea typeface="Times New Roman"/>
                <a:cs typeface="Arial"/>
              </a:rPr>
              <a:t>Hadith related by Abu </a:t>
            </a:r>
            <a:r>
              <a:rPr lang="en-US" sz="2400" b="1" dirty="0" err="1">
                <a:solidFill>
                  <a:srgbClr val="333333"/>
                </a:solidFill>
                <a:latin typeface="Times New Roman"/>
                <a:ea typeface="Times New Roman"/>
                <a:cs typeface="Arial"/>
              </a:rPr>
              <a:t>Daud</a:t>
            </a:r>
            <a:r>
              <a:rPr lang="en-US" sz="2400" b="1" dirty="0">
                <a:solidFill>
                  <a:srgbClr val="333333"/>
                </a:solidFill>
                <a:latin typeface="Times New Roman"/>
                <a:ea typeface="Times New Roman"/>
                <a:cs typeface="Arial"/>
              </a:rPr>
              <a:t> and Ahmad)</a:t>
            </a:r>
            <a:endParaRPr lang="en-US" sz="2400" b="1" dirty="0">
              <a:solidFill>
                <a:prstClr val="black"/>
              </a:solidFill>
              <a:ea typeface="Calibri"/>
              <a:cs typeface="Arial"/>
            </a:endParaRPr>
          </a:p>
          <a:p>
            <a:pPr lvl="0"/>
            <a:endParaRPr lang="en-US" sz="1000" dirty="0">
              <a:solidFill>
                <a:prstClr val="black"/>
              </a:solidFill>
            </a:endParaRPr>
          </a:p>
          <a:p>
            <a:endParaRPr lang="en-US"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826"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1167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marL="0" marR="0" indent="0" algn="just">
              <a:spcBef>
                <a:spcPts val="0"/>
              </a:spcBef>
              <a:spcAft>
                <a:spcPts val="0"/>
              </a:spcAft>
              <a:buNone/>
            </a:pPr>
            <a:r>
              <a:rPr lang="en-US" sz="2800" dirty="0" smtClean="0">
                <a:effectLst/>
                <a:latin typeface="Times New Roman"/>
                <a:ea typeface="Times New Roman"/>
                <a:cs typeface="Arial"/>
              </a:rPr>
              <a:t>The impotence of contemporary Western philosophy, the moral bankruptcy of capitalism and liberalism, the ascendency of secular humanistic relativism, the advent of postmodernist nihilism, the decay of moral consciousness and conduct in contemporary politics, economy and culture,  the slackening of moral integrity in several professions and institutions, and the rising phenomenon of social ills among the younger generation provide us more than sufficient reason to be very concerned with the current state of civilizational crises.</a:t>
            </a:r>
            <a:endParaRPr lang="en-US" sz="2800" dirty="0">
              <a:ea typeface="Calibri"/>
              <a:cs typeface="Arial"/>
            </a:endParaRPr>
          </a:p>
          <a:p>
            <a:endParaRPr lang="en-US"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569" y="5845589"/>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0234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a:bodyPr>
          <a:lstStyle/>
          <a:p>
            <a:pPr marL="68580" indent="0" algn="just">
              <a:buNone/>
            </a:pPr>
            <a:r>
              <a:rPr lang="en-US" sz="3200" dirty="0" smtClean="0">
                <a:effectLst/>
                <a:latin typeface="Times New Roman"/>
                <a:ea typeface="Times New Roman"/>
              </a:rPr>
              <a:t>Law and legislation are nevertheless required to ensure the minimum level of order and discipline in society in accordance with the will of Allah Most Gracious to observe His commandments and prohibitions, without which the forces of evil and vices would make human society subservient to them.  But the diseases of the spiritual heart requires different types of remedies</a:t>
            </a:r>
            <a:endParaRPr lang="en-US" sz="3200"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590" y="5886532"/>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2537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092281" cy="5461793"/>
          </a:xfrm>
        </p:spPr>
        <p:txBody>
          <a:bodyPr>
            <a:normAutofit/>
          </a:bodyPr>
          <a:lstStyle/>
          <a:p>
            <a:pPr marL="68580" indent="0" algn="just">
              <a:buNone/>
            </a:pPr>
            <a:r>
              <a:rPr lang="en-US" dirty="0" smtClean="0">
                <a:effectLst/>
                <a:latin typeface="Times New Roman"/>
                <a:ea typeface="Times New Roman"/>
              </a:rPr>
              <a:t>With regard to the problems of the spiritual heart, the intellectual and spiritual legacy of Imam al-</a:t>
            </a:r>
            <a:r>
              <a:rPr lang="en-US" dirty="0" err="1" smtClean="0">
                <a:effectLst/>
                <a:latin typeface="Times New Roman"/>
                <a:ea typeface="Times New Roman"/>
              </a:rPr>
              <a:t>Ghazali</a:t>
            </a:r>
            <a:r>
              <a:rPr lang="en-US" dirty="0" smtClean="0">
                <a:effectLst/>
                <a:latin typeface="Times New Roman"/>
                <a:ea typeface="Times New Roman"/>
              </a:rPr>
              <a:t> (1058-1111C.E.) is most comprehensive and relevant to our contemporary moral crises.  From his four-volume magnum opus, </a:t>
            </a:r>
            <a:r>
              <a:rPr lang="en-US" i="1" dirty="0" err="1" smtClean="0">
                <a:effectLst/>
                <a:latin typeface="Times New Roman"/>
                <a:ea typeface="Times New Roman"/>
              </a:rPr>
              <a:t>Ihya</a:t>
            </a:r>
            <a:r>
              <a:rPr lang="en-US" i="1" dirty="0" smtClean="0">
                <a:effectLst/>
                <a:latin typeface="Times New Roman"/>
                <a:ea typeface="Times New Roman"/>
              </a:rPr>
              <a:t>’ `</a:t>
            </a:r>
            <a:r>
              <a:rPr lang="en-US" i="1" dirty="0" err="1" smtClean="0">
                <a:effectLst/>
                <a:latin typeface="Times New Roman"/>
                <a:ea typeface="Times New Roman"/>
              </a:rPr>
              <a:t>Ulum</a:t>
            </a:r>
            <a:r>
              <a:rPr lang="en-US" i="1" dirty="0" smtClean="0">
                <a:effectLst/>
                <a:latin typeface="Times New Roman"/>
                <a:ea typeface="Times New Roman"/>
              </a:rPr>
              <a:t> al-Din </a:t>
            </a:r>
            <a:r>
              <a:rPr lang="en-US" dirty="0" smtClean="0">
                <a:effectLst/>
                <a:latin typeface="Times New Roman"/>
                <a:ea typeface="Times New Roman"/>
              </a:rPr>
              <a:t>(Revival of the Religious Sciences), he devotes two voluminous volumes, the first dealing with the vices or diseases of the spiritual heart which come under the subject of the </a:t>
            </a:r>
            <a:r>
              <a:rPr lang="en-US" i="1" dirty="0" err="1" smtClean="0">
                <a:effectLst/>
                <a:latin typeface="Times New Roman"/>
                <a:ea typeface="Times New Roman"/>
              </a:rPr>
              <a:t>Muhlikat</a:t>
            </a:r>
            <a:r>
              <a:rPr lang="en-US" i="1" dirty="0" smtClean="0">
                <a:effectLst/>
                <a:latin typeface="Times New Roman"/>
                <a:ea typeface="Times New Roman"/>
              </a:rPr>
              <a:t> </a:t>
            </a:r>
            <a:r>
              <a:rPr lang="en-US" dirty="0" smtClean="0">
                <a:effectLst/>
                <a:latin typeface="Times New Roman"/>
                <a:ea typeface="Times New Roman"/>
              </a:rPr>
              <a:t>(things which lead to perdition and are destructive to man’s spiritual wellbeing), while the second deals with the moral and spiritual virtues under the subject of </a:t>
            </a:r>
            <a:r>
              <a:rPr lang="en-US" i="1" dirty="0" err="1" smtClean="0">
                <a:effectLst/>
                <a:latin typeface="Times New Roman"/>
                <a:ea typeface="Times New Roman"/>
              </a:rPr>
              <a:t>Munjiyat</a:t>
            </a:r>
            <a:r>
              <a:rPr lang="en-US" dirty="0" smtClean="0">
                <a:effectLst/>
                <a:latin typeface="Times New Roman"/>
                <a:ea typeface="Times New Roman"/>
              </a:rPr>
              <a:t> (things which lead to salvation and are most conducive to man’s true welfare and wellbeing).</a:t>
            </a:r>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8005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a:bodyPr>
          <a:lstStyle/>
          <a:p>
            <a:pPr marL="0" marR="0" indent="457200">
              <a:lnSpc>
                <a:spcPct val="115000"/>
              </a:lnSpc>
              <a:spcBef>
                <a:spcPts val="0"/>
              </a:spcBef>
              <a:spcAft>
                <a:spcPts val="1000"/>
              </a:spcAft>
            </a:pPr>
            <a:r>
              <a:rPr lang="en-US" u="sng" dirty="0" smtClean="0">
                <a:effectLst/>
                <a:latin typeface="Times New Roman"/>
                <a:ea typeface="Times New Roman"/>
                <a:cs typeface="Arial"/>
              </a:rPr>
              <a:t>Third Quarter</a:t>
            </a:r>
            <a:r>
              <a:rPr lang="en-US" dirty="0" smtClean="0">
                <a:effectLst/>
                <a:latin typeface="Times New Roman"/>
                <a:ea typeface="Times New Roman"/>
                <a:cs typeface="Arial"/>
              </a:rPr>
              <a:t>: </a:t>
            </a:r>
            <a:r>
              <a:rPr lang="en-US" i="1" dirty="0" smtClean="0">
                <a:effectLst/>
                <a:latin typeface="Times New Roman"/>
                <a:ea typeface="Times New Roman"/>
                <a:cs typeface="Arial"/>
              </a:rPr>
              <a:t>The Ways to Perdition</a:t>
            </a:r>
            <a:r>
              <a:rPr lang="en-US" dirty="0" smtClean="0">
                <a:effectLst/>
                <a:latin typeface="Times New Roman"/>
                <a:ea typeface="Times New Roman"/>
                <a:cs typeface="Arial"/>
              </a:rPr>
              <a:t> (</a:t>
            </a:r>
            <a:r>
              <a:rPr lang="en-US" i="1" dirty="0" err="1" smtClean="0">
                <a:effectLst/>
                <a:latin typeface="Times New Roman"/>
                <a:ea typeface="Times New Roman"/>
                <a:cs typeface="Arial"/>
              </a:rPr>
              <a:t>Rubʾ</a:t>
            </a:r>
            <a:r>
              <a:rPr lang="en-US" i="1" dirty="0" smtClean="0">
                <a:effectLst/>
                <a:latin typeface="Times New Roman"/>
                <a:ea typeface="Times New Roman"/>
                <a:cs typeface="Arial"/>
              </a:rPr>
              <a:t> al-</a:t>
            </a:r>
            <a:r>
              <a:rPr lang="en-US" i="1" dirty="0" err="1" smtClean="0">
                <a:effectLst/>
                <a:latin typeface="Times New Roman"/>
                <a:ea typeface="Times New Roman"/>
                <a:cs typeface="Arial"/>
              </a:rPr>
              <a:t>muhlikat</a:t>
            </a:r>
            <a:r>
              <a:rPr lang="en-US" dirty="0" smtClean="0">
                <a:effectLst/>
                <a:latin typeface="Times New Roman"/>
                <a:ea typeface="Times New Roman"/>
                <a:cs typeface="Arial"/>
              </a:rPr>
              <a:t>)</a:t>
            </a:r>
            <a:endParaRPr lang="en-US" sz="2800" dirty="0">
              <a:ea typeface="Calibri"/>
              <a:cs typeface="Arial"/>
            </a:endParaRPr>
          </a:p>
          <a:p>
            <a:pPr marL="914400" marR="0">
              <a:lnSpc>
                <a:spcPct val="115000"/>
              </a:lnSpc>
              <a:spcBef>
                <a:spcPts val="0"/>
              </a:spcBef>
              <a:spcAft>
                <a:spcPts val="0"/>
              </a:spcAft>
            </a:pPr>
            <a:r>
              <a:rPr lang="en-US" i="1" dirty="0" smtClean="0">
                <a:effectLst/>
                <a:latin typeface="Times New Roman"/>
                <a:ea typeface="Times New Roman"/>
                <a:cs typeface="Arial"/>
              </a:rPr>
              <a:t>Book 21: The Marvels of the Heart. </a:t>
            </a:r>
            <a:endParaRPr lang="en-US" sz="2800" dirty="0">
              <a:ea typeface="Calibri"/>
              <a:cs typeface="Arial"/>
            </a:endParaRPr>
          </a:p>
          <a:p>
            <a:pPr marL="914400" marR="0">
              <a:lnSpc>
                <a:spcPct val="115000"/>
              </a:lnSpc>
              <a:spcBef>
                <a:spcPts val="0"/>
              </a:spcBef>
              <a:spcAft>
                <a:spcPts val="0"/>
              </a:spcAft>
            </a:pPr>
            <a:r>
              <a:rPr lang="en-US" i="1" dirty="0" smtClean="0">
                <a:effectLst/>
                <a:latin typeface="Times New Roman"/>
                <a:ea typeface="Times New Roman"/>
                <a:cs typeface="Arial"/>
              </a:rPr>
              <a:t>Book 22: On Disciplining the Soul.</a:t>
            </a:r>
            <a:endParaRPr lang="en-US" sz="2800" dirty="0">
              <a:ea typeface="Calibri"/>
              <a:cs typeface="Arial"/>
            </a:endParaRPr>
          </a:p>
          <a:p>
            <a:pPr marL="914400" marR="0">
              <a:lnSpc>
                <a:spcPct val="115000"/>
              </a:lnSpc>
              <a:spcBef>
                <a:spcPts val="0"/>
              </a:spcBef>
              <a:spcAft>
                <a:spcPts val="0"/>
              </a:spcAft>
            </a:pPr>
            <a:r>
              <a:rPr lang="en-US" i="1" dirty="0" smtClean="0">
                <a:effectLst/>
                <a:latin typeface="Times New Roman"/>
                <a:ea typeface="Times New Roman"/>
                <a:cs typeface="Arial"/>
              </a:rPr>
              <a:t>Book 23: On Breaking the Two Desires.  </a:t>
            </a:r>
            <a:endParaRPr lang="en-US" sz="2800" dirty="0">
              <a:ea typeface="Calibri"/>
              <a:cs typeface="Arial"/>
            </a:endParaRPr>
          </a:p>
          <a:p>
            <a:pPr marL="914400" marR="0">
              <a:lnSpc>
                <a:spcPct val="115000"/>
              </a:lnSpc>
              <a:spcBef>
                <a:spcPts val="0"/>
              </a:spcBef>
              <a:spcAft>
                <a:spcPts val="0"/>
              </a:spcAft>
            </a:pPr>
            <a:r>
              <a:rPr lang="en-US" i="1" dirty="0" smtClean="0">
                <a:effectLst/>
                <a:latin typeface="Times New Roman"/>
                <a:ea typeface="Times New Roman"/>
                <a:cs typeface="Arial"/>
              </a:rPr>
              <a:t>Book 24: Defects of the Tongue</a:t>
            </a:r>
            <a:endParaRPr lang="en-US" sz="2800" dirty="0">
              <a:ea typeface="Calibri"/>
              <a:cs typeface="Arial"/>
            </a:endParaRPr>
          </a:p>
          <a:p>
            <a:pPr marL="914400" marR="0">
              <a:lnSpc>
                <a:spcPct val="115000"/>
              </a:lnSpc>
              <a:spcBef>
                <a:spcPts val="0"/>
              </a:spcBef>
              <a:spcAft>
                <a:spcPts val="0"/>
              </a:spcAft>
            </a:pPr>
            <a:r>
              <a:rPr lang="en-US" i="1" dirty="0" smtClean="0">
                <a:effectLst/>
                <a:latin typeface="Times New Roman"/>
                <a:ea typeface="Times New Roman"/>
                <a:cs typeface="Arial"/>
              </a:rPr>
              <a:t>Book 25: Condemnation of Rancor and Envy</a:t>
            </a:r>
            <a:endParaRPr lang="en-US" sz="2800" dirty="0">
              <a:ea typeface="Calibri"/>
              <a:cs typeface="Arial"/>
            </a:endParaRPr>
          </a:p>
          <a:p>
            <a:pPr marL="914400" marR="0">
              <a:lnSpc>
                <a:spcPct val="115000"/>
              </a:lnSpc>
              <a:spcBef>
                <a:spcPts val="0"/>
              </a:spcBef>
              <a:spcAft>
                <a:spcPts val="0"/>
              </a:spcAft>
            </a:pPr>
            <a:r>
              <a:rPr lang="en-US" i="1" dirty="0" smtClean="0">
                <a:effectLst/>
                <a:latin typeface="Times New Roman"/>
                <a:ea typeface="Times New Roman"/>
                <a:cs typeface="Arial"/>
              </a:rPr>
              <a:t>Book 26: Condemnation of the </a:t>
            </a:r>
            <a:r>
              <a:rPr lang="en-US" i="1" dirty="0" err="1" smtClean="0">
                <a:effectLst/>
                <a:latin typeface="Times New Roman"/>
                <a:ea typeface="Times New Roman"/>
                <a:cs typeface="Arial"/>
              </a:rPr>
              <a:t>Dunya</a:t>
            </a:r>
            <a:endParaRPr lang="en-US" sz="2800" dirty="0">
              <a:ea typeface="Calibri"/>
              <a:cs typeface="Arial"/>
            </a:endParaRPr>
          </a:p>
          <a:p>
            <a:pPr marL="914400" marR="0">
              <a:lnSpc>
                <a:spcPct val="115000"/>
              </a:lnSpc>
              <a:spcBef>
                <a:spcPts val="0"/>
              </a:spcBef>
              <a:spcAft>
                <a:spcPts val="0"/>
              </a:spcAft>
            </a:pPr>
            <a:r>
              <a:rPr lang="en-US" i="1" dirty="0" smtClean="0">
                <a:effectLst/>
                <a:latin typeface="Times New Roman"/>
                <a:ea typeface="Times New Roman"/>
                <a:cs typeface="Arial"/>
              </a:rPr>
              <a:t>Book 27: Condemnation of Miserliness and Condemnation of the Love of wealth.</a:t>
            </a:r>
            <a:endParaRPr lang="en-US" sz="2800" dirty="0">
              <a:ea typeface="Calibri"/>
              <a:cs typeface="Arial"/>
            </a:endParaRPr>
          </a:p>
          <a:p>
            <a:pPr marL="914400" marR="0">
              <a:lnSpc>
                <a:spcPct val="115000"/>
              </a:lnSpc>
              <a:spcBef>
                <a:spcPts val="0"/>
              </a:spcBef>
              <a:spcAft>
                <a:spcPts val="0"/>
              </a:spcAft>
            </a:pPr>
            <a:r>
              <a:rPr lang="en-US" i="1" dirty="0" smtClean="0">
                <a:effectLst/>
                <a:latin typeface="Times New Roman"/>
                <a:ea typeface="Times New Roman"/>
                <a:cs typeface="Arial"/>
              </a:rPr>
              <a:t>Book 28: Condemnation of Status and Ostentation. </a:t>
            </a:r>
            <a:endParaRPr lang="en-US" sz="2800" dirty="0">
              <a:ea typeface="Calibri"/>
              <a:cs typeface="Arial"/>
            </a:endParaRPr>
          </a:p>
          <a:p>
            <a:pPr marL="914400" marR="0">
              <a:lnSpc>
                <a:spcPct val="115000"/>
              </a:lnSpc>
              <a:spcBef>
                <a:spcPts val="0"/>
              </a:spcBef>
              <a:spcAft>
                <a:spcPts val="0"/>
              </a:spcAft>
            </a:pPr>
            <a:r>
              <a:rPr lang="en-US" i="1" dirty="0" smtClean="0">
                <a:effectLst/>
                <a:latin typeface="Times New Roman"/>
                <a:ea typeface="Times New Roman"/>
                <a:cs typeface="Arial"/>
              </a:rPr>
              <a:t>Book 29: Condemnation of Pride and Conceit. </a:t>
            </a:r>
            <a:endParaRPr lang="en-US" sz="2800" dirty="0">
              <a:ea typeface="Calibri"/>
              <a:cs typeface="Arial"/>
            </a:endParaRPr>
          </a:p>
          <a:p>
            <a:pPr marL="914400" marR="0">
              <a:lnSpc>
                <a:spcPct val="115000"/>
              </a:lnSpc>
              <a:spcBef>
                <a:spcPts val="0"/>
              </a:spcBef>
              <a:spcAft>
                <a:spcPts val="0"/>
              </a:spcAft>
            </a:pPr>
            <a:r>
              <a:rPr lang="en-US" i="1" dirty="0" smtClean="0">
                <a:effectLst/>
                <a:latin typeface="Times New Roman"/>
                <a:ea typeface="Times New Roman"/>
                <a:cs typeface="Arial"/>
              </a:rPr>
              <a:t>Book 30: Condemnation of Self-Delusion.</a:t>
            </a:r>
            <a:endParaRPr lang="en-US" sz="2800" dirty="0">
              <a:ea typeface="Calibri"/>
              <a:cs typeface="Arial"/>
            </a:endParaRP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2773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pPr marL="0" lvl="0" indent="457200">
              <a:lnSpc>
                <a:spcPct val="115000"/>
              </a:lnSpc>
              <a:spcBef>
                <a:spcPts val="0"/>
              </a:spcBef>
              <a:spcAft>
                <a:spcPts val="1000"/>
              </a:spcAft>
            </a:pPr>
            <a:r>
              <a:rPr lang="en-US" sz="2400" u="sng" kern="1800" dirty="0">
                <a:solidFill>
                  <a:prstClr val="black"/>
                </a:solidFill>
                <a:latin typeface="Times New Roman"/>
                <a:ea typeface="Times New Roman"/>
                <a:cs typeface="Arial"/>
              </a:rPr>
              <a:t>Fourth Quarter</a:t>
            </a:r>
            <a:r>
              <a:rPr lang="en-US" sz="2400" i="1" kern="1800" dirty="0">
                <a:solidFill>
                  <a:prstClr val="black"/>
                </a:solidFill>
                <a:latin typeface="Times New Roman"/>
                <a:ea typeface="Times New Roman"/>
                <a:cs typeface="Arial"/>
              </a:rPr>
              <a:t>: The Ways to Salvation (</a:t>
            </a:r>
            <a:r>
              <a:rPr lang="en-US" sz="2400" i="1" kern="1800" dirty="0" err="1">
                <a:solidFill>
                  <a:prstClr val="black"/>
                </a:solidFill>
                <a:latin typeface="Times New Roman"/>
                <a:ea typeface="Times New Roman"/>
                <a:cs typeface="Arial"/>
              </a:rPr>
              <a:t>Rubʿ</a:t>
            </a:r>
            <a:r>
              <a:rPr lang="en-US" sz="2400" i="1" kern="1800" dirty="0">
                <a:solidFill>
                  <a:prstClr val="black"/>
                </a:solidFill>
                <a:latin typeface="Times New Roman"/>
                <a:ea typeface="Times New Roman"/>
                <a:cs typeface="Arial"/>
              </a:rPr>
              <a:t> al-</a:t>
            </a:r>
            <a:r>
              <a:rPr lang="en-US" sz="2400" i="1" kern="1800" dirty="0" err="1">
                <a:solidFill>
                  <a:prstClr val="black"/>
                </a:solidFill>
                <a:latin typeface="Times New Roman"/>
                <a:ea typeface="Times New Roman"/>
                <a:cs typeface="Arial"/>
              </a:rPr>
              <a:t>munjiyat</a:t>
            </a:r>
            <a:r>
              <a:rPr lang="en-US" sz="2400" i="1" kern="1800" dirty="0">
                <a:solidFill>
                  <a:prstClr val="black"/>
                </a:solidFill>
                <a:latin typeface="Times New Roman"/>
                <a:ea typeface="Times New Roman"/>
                <a:cs typeface="Arial"/>
              </a:rPr>
              <a:t>) </a:t>
            </a:r>
            <a:endParaRPr lang="en-US" sz="2400" dirty="0">
              <a:solidFill>
                <a:prstClr val="black"/>
              </a:solidFill>
              <a:ea typeface="Calibri"/>
              <a:cs typeface="Arial"/>
            </a:endParaRPr>
          </a:p>
          <a:p>
            <a:pPr marL="914400" lvl="0">
              <a:lnSpc>
                <a:spcPct val="115000"/>
              </a:lnSpc>
              <a:spcBef>
                <a:spcPts val="0"/>
              </a:spcBef>
            </a:pPr>
            <a:r>
              <a:rPr lang="en-US" sz="2400" i="1" dirty="0">
                <a:solidFill>
                  <a:prstClr val="black"/>
                </a:solidFill>
                <a:latin typeface="Times New Roman"/>
                <a:ea typeface="Times New Roman"/>
                <a:cs typeface="Arial"/>
              </a:rPr>
              <a:t>Book 31: </a:t>
            </a:r>
            <a:r>
              <a:rPr lang="en-US" sz="2400" i="1" dirty="0">
                <a:solidFill>
                  <a:srgbClr val="0000FF"/>
                </a:solidFill>
                <a:latin typeface="Times New Roman"/>
                <a:ea typeface="Times New Roman"/>
                <a:cs typeface="Arial"/>
                <a:hlinkClick r:id="rId2"/>
              </a:rPr>
              <a:t>On Repentance</a:t>
            </a:r>
            <a:endParaRPr lang="en-US" sz="2400" dirty="0">
              <a:solidFill>
                <a:prstClr val="black"/>
              </a:solidFill>
              <a:ea typeface="Calibri"/>
              <a:cs typeface="Arial"/>
            </a:endParaRPr>
          </a:p>
          <a:p>
            <a:pPr marL="914400" lvl="0">
              <a:lnSpc>
                <a:spcPct val="115000"/>
              </a:lnSpc>
              <a:spcBef>
                <a:spcPts val="0"/>
              </a:spcBef>
            </a:pPr>
            <a:r>
              <a:rPr lang="en-US" sz="2400" i="1" dirty="0">
                <a:solidFill>
                  <a:prstClr val="black"/>
                </a:solidFill>
                <a:latin typeface="Times New Roman"/>
                <a:ea typeface="Times New Roman"/>
                <a:cs typeface="Arial"/>
              </a:rPr>
              <a:t>Book 32: On Patience and Thankfulness. </a:t>
            </a:r>
            <a:endParaRPr lang="en-US" sz="2400" dirty="0">
              <a:solidFill>
                <a:prstClr val="black"/>
              </a:solidFill>
              <a:ea typeface="Calibri"/>
              <a:cs typeface="Arial"/>
            </a:endParaRPr>
          </a:p>
          <a:p>
            <a:pPr marL="914400" lvl="0">
              <a:lnSpc>
                <a:spcPct val="115000"/>
              </a:lnSpc>
              <a:spcBef>
                <a:spcPts val="0"/>
              </a:spcBef>
            </a:pPr>
            <a:r>
              <a:rPr lang="en-US" sz="2400" i="1" dirty="0">
                <a:solidFill>
                  <a:prstClr val="black"/>
                </a:solidFill>
                <a:latin typeface="Times New Roman"/>
                <a:ea typeface="Times New Roman"/>
                <a:cs typeface="Arial"/>
              </a:rPr>
              <a:t>Book 33: </a:t>
            </a:r>
            <a:r>
              <a:rPr lang="en-US" sz="2400" i="1" dirty="0">
                <a:solidFill>
                  <a:srgbClr val="0000FF"/>
                </a:solidFill>
                <a:latin typeface="Times New Roman"/>
                <a:ea typeface="Times New Roman"/>
                <a:cs typeface="Arial"/>
                <a:hlinkClick r:id="rId3"/>
              </a:rPr>
              <a:t>On Fear and Hope</a:t>
            </a:r>
            <a:r>
              <a:rPr lang="en-US" sz="2400" i="1" dirty="0">
                <a:solidFill>
                  <a:prstClr val="black"/>
                </a:solidFill>
                <a:latin typeface="Times New Roman"/>
                <a:ea typeface="Times New Roman"/>
                <a:cs typeface="Arial"/>
              </a:rPr>
              <a:t> </a:t>
            </a:r>
            <a:endParaRPr lang="en-US" sz="2400" dirty="0">
              <a:solidFill>
                <a:prstClr val="black"/>
              </a:solidFill>
              <a:ea typeface="Calibri"/>
              <a:cs typeface="Arial"/>
            </a:endParaRPr>
          </a:p>
          <a:p>
            <a:pPr marL="914400" lvl="0">
              <a:lnSpc>
                <a:spcPct val="115000"/>
              </a:lnSpc>
              <a:spcBef>
                <a:spcPts val="0"/>
              </a:spcBef>
            </a:pPr>
            <a:r>
              <a:rPr lang="en-US" sz="2400" i="1" dirty="0">
                <a:solidFill>
                  <a:prstClr val="black"/>
                </a:solidFill>
                <a:latin typeface="Times New Roman"/>
                <a:ea typeface="Times New Roman"/>
                <a:cs typeface="Arial"/>
              </a:rPr>
              <a:t>Book 34: On Poverty and Abstinence </a:t>
            </a:r>
            <a:endParaRPr lang="en-US" sz="2400" dirty="0">
              <a:solidFill>
                <a:prstClr val="black"/>
              </a:solidFill>
              <a:ea typeface="Calibri"/>
              <a:cs typeface="Arial"/>
            </a:endParaRPr>
          </a:p>
          <a:p>
            <a:pPr marL="914400" lvl="0">
              <a:lnSpc>
                <a:spcPct val="115000"/>
              </a:lnSpc>
              <a:spcBef>
                <a:spcPts val="0"/>
              </a:spcBef>
            </a:pPr>
            <a:r>
              <a:rPr lang="en-US" sz="2400" i="1" dirty="0">
                <a:solidFill>
                  <a:prstClr val="black"/>
                </a:solidFill>
                <a:latin typeface="Times New Roman"/>
                <a:ea typeface="Times New Roman"/>
                <a:cs typeface="Arial"/>
              </a:rPr>
              <a:t>Book 35: Faith in Divine Unity and Trust in Divine Providence. </a:t>
            </a:r>
            <a:endParaRPr lang="en-US" sz="2400" dirty="0">
              <a:solidFill>
                <a:prstClr val="black"/>
              </a:solidFill>
              <a:ea typeface="Calibri"/>
              <a:cs typeface="Arial"/>
            </a:endParaRPr>
          </a:p>
          <a:p>
            <a:pPr marL="914400" lvl="0">
              <a:lnSpc>
                <a:spcPct val="115000"/>
              </a:lnSpc>
              <a:spcBef>
                <a:spcPts val="0"/>
              </a:spcBef>
            </a:pPr>
            <a:r>
              <a:rPr lang="en-US" sz="2400" i="1" dirty="0">
                <a:solidFill>
                  <a:prstClr val="black"/>
                </a:solidFill>
                <a:latin typeface="Times New Roman"/>
                <a:ea typeface="Times New Roman"/>
                <a:cs typeface="Arial"/>
              </a:rPr>
              <a:t>Book 36: On Love, Longing, Intimacy and Contentment. </a:t>
            </a:r>
            <a:endParaRPr lang="en-US" sz="2400" dirty="0">
              <a:solidFill>
                <a:prstClr val="black"/>
              </a:solidFill>
              <a:ea typeface="Calibri"/>
              <a:cs typeface="Arial"/>
            </a:endParaRPr>
          </a:p>
          <a:p>
            <a:pPr marL="914400" lvl="0">
              <a:lnSpc>
                <a:spcPct val="115000"/>
              </a:lnSpc>
              <a:spcBef>
                <a:spcPts val="0"/>
              </a:spcBef>
            </a:pPr>
            <a:r>
              <a:rPr lang="en-US" sz="2400" i="1" dirty="0">
                <a:solidFill>
                  <a:prstClr val="black"/>
                </a:solidFill>
                <a:latin typeface="Times New Roman"/>
                <a:ea typeface="Times New Roman"/>
                <a:cs typeface="Arial"/>
              </a:rPr>
              <a:t>Book 37: On Intention, Sincerity, and Truth.  </a:t>
            </a:r>
            <a:endParaRPr lang="en-US" sz="2400" dirty="0">
              <a:solidFill>
                <a:prstClr val="black"/>
              </a:solidFill>
              <a:ea typeface="Calibri"/>
              <a:cs typeface="Arial"/>
            </a:endParaRPr>
          </a:p>
          <a:p>
            <a:pPr marL="914400" lvl="0">
              <a:lnSpc>
                <a:spcPct val="115000"/>
              </a:lnSpc>
              <a:spcBef>
                <a:spcPts val="0"/>
              </a:spcBef>
            </a:pPr>
            <a:r>
              <a:rPr lang="en-US" sz="2400" i="1" dirty="0">
                <a:solidFill>
                  <a:prstClr val="black"/>
                </a:solidFill>
                <a:latin typeface="Times New Roman"/>
                <a:ea typeface="Times New Roman"/>
                <a:cs typeface="Arial"/>
              </a:rPr>
              <a:t>Book 38: On Holding Vigil and Self-Examination. </a:t>
            </a:r>
            <a:endParaRPr lang="en-US" sz="2400" dirty="0">
              <a:solidFill>
                <a:prstClr val="black"/>
              </a:solidFill>
              <a:ea typeface="Calibri"/>
              <a:cs typeface="Arial"/>
            </a:endParaRPr>
          </a:p>
          <a:p>
            <a:pPr marL="685800" lvl="0" indent="228600">
              <a:lnSpc>
                <a:spcPct val="115000"/>
              </a:lnSpc>
              <a:spcBef>
                <a:spcPts val="0"/>
              </a:spcBef>
            </a:pPr>
            <a:r>
              <a:rPr lang="en-US" sz="2400" i="1" dirty="0">
                <a:solidFill>
                  <a:prstClr val="black"/>
                </a:solidFill>
                <a:latin typeface="Times New Roman"/>
                <a:ea typeface="Times New Roman"/>
                <a:cs typeface="Arial"/>
              </a:rPr>
              <a:t>Book 39: On Meditation.</a:t>
            </a:r>
            <a:endParaRPr lang="en-US" sz="2400" dirty="0">
              <a:solidFill>
                <a:prstClr val="black"/>
              </a:solidFill>
              <a:ea typeface="Calibri"/>
              <a:cs typeface="Arial"/>
            </a:endParaRPr>
          </a:p>
          <a:p>
            <a:pPr marL="914400" lvl="0">
              <a:lnSpc>
                <a:spcPct val="115000"/>
              </a:lnSpc>
              <a:spcBef>
                <a:spcPts val="0"/>
              </a:spcBef>
            </a:pPr>
            <a:r>
              <a:rPr lang="en-US" sz="2400" i="1" dirty="0">
                <a:solidFill>
                  <a:prstClr val="black"/>
                </a:solidFill>
                <a:latin typeface="Times New Roman"/>
                <a:ea typeface="Times New Roman"/>
                <a:cs typeface="Arial"/>
              </a:rPr>
              <a:t>Book 40: On the Remembrance of Death and the Afterlife</a:t>
            </a:r>
            <a:endParaRPr lang="en-US" sz="2400" dirty="0">
              <a:solidFill>
                <a:prstClr val="black"/>
              </a:solidFill>
              <a:ea typeface="Calibri"/>
              <a:cs typeface="Arial"/>
            </a:endParaRPr>
          </a:p>
          <a:p>
            <a:pPr marL="914400" lvl="0">
              <a:lnSpc>
                <a:spcPct val="115000"/>
              </a:lnSpc>
              <a:spcBef>
                <a:spcPts val="0"/>
              </a:spcBef>
            </a:pPr>
            <a:endParaRPr lang="en-US" sz="2400" dirty="0">
              <a:solidFill>
                <a:prstClr val="black"/>
              </a:solidFill>
              <a:ea typeface="Calibri"/>
              <a:cs typeface="Arial"/>
            </a:endParaRP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629" y="5872778"/>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9454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pPr marL="0" lvl="0" indent="0" algn="just">
              <a:lnSpc>
                <a:spcPct val="110000"/>
              </a:lnSpc>
              <a:spcBef>
                <a:spcPts val="0"/>
              </a:spcBef>
              <a:buNone/>
            </a:pPr>
            <a:r>
              <a:rPr lang="en-US" sz="2800" dirty="0">
                <a:solidFill>
                  <a:prstClr val="black"/>
                </a:solidFill>
                <a:latin typeface="Times New Roman"/>
                <a:ea typeface="Times New Roman"/>
                <a:cs typeface="Arial"/>
              </a:rPr>
              <a:t>Al-</a:t>
            </a:r>
            <a:r>
              <a:rPr lang="en-US" sz="2800" dirty="0" err="1">
                <a:solidFill>
                  <a:prstClr val="black"/>
                </a:solidFill>
                <a:latin typeface="Times New Roman"/>
                <a:ea typeface="Times New Roman"/>
                <a:cs typeface="Arial"/>
              </a:rPr>
              <a:t>Ghazali</a:t>
            </a:r>
            <a:r>
              <a:rPr lang="en-US" sz="2800" dirty="0">
                <a:solidFill>
                  <a:prstClr val="black"/>
                </a:solidFill>
                <a:latin typeface="Times New Roman"/>
                <a:ea typeface="Times New Roman"/>
                <a:cs typeface="Arial"/>
              </a:rPr>
              <a:t> elucidates that  man’s excellence as a result of his aptitude for knowing Allah (S.W.T.), which places him above all other creatures,  is by virtue of the God-given soul (which is synonymous with the heart) in him. He says</a:t>
            </a:r>
            <a:r>
              <a:rPr lang="en-US" sz="2800" dirty="0" smtClean="0">
                <a:solidFill>
                  <a:prstClr val="black"/>
                </a:solidFill>
                <a:latin typeface="Times New Roman"/>
                <a:ea typeface="Times New Roman"/>
                <a:cs typeface="Arial"/>
              </a:rPr>
              <a:t>:</a:t>
            </a:r>
          </a:p>
          <a:p>
            <a:pPr marL="0" lvl="0" indent="0" algn="just">
              <a:lnSpc>
                <a:spcPct val="110000"/>
              </a:lnSpc>
              <a:spcBef>
                <a:spcPts val="0"/>
              </a:spcBef>
              <a:buNone/>
            </a:pPr>
            <a:endParaRPr lang="en-US" sz="2800" dirty="0">
              <a:solidFill>
                <a:prstClr val="black"/>
              </a:solidFill>
              <a:ea typeface="Calibri"/>
              <a:cs typeface="Arial"/>
            </a:endParaRPr>
          </a:p>
          <a:p>
            <a:pPr marL="68580" lvl="0" indent="0" algn="ctr">
              <a:buNone/>
            </a:pPr>
            <a:r>
              <a:rPr lang="en-US" sz="3000" b="1" dirty="0" smtClean="0">
                <a:solidFill>
                  <a:prstClr val="black"/>
                </a:solidFill>
                <a:latin typeface="Times New Roman"/>
                <a:ea typeface="Times New Roman"/>
              </a:rPr>
              <a:t>HE IS PREPARED FOR THIS KNOWLEDGE ONLY THROUGH HIS HEART, AND NOT BY MEANS OF ANY OF HIS MEMBERS. FOR IT IS THE HEART WHICH KNOWS ALLAH, AND WORKS FOR ALLAH, AND STRIVES TOWARDS ALLAH, AND DRAWS NEAR TO HIM, AND REVEALS THAT WHICH IS IN THE PRESENCE OF ALLAH. </a:t>
            </a:r>
            <a:endParaRPr lang="en-US" sz="3000" b="1" dirty="0" smtClean="0">
              <a:solidFill>
                <a:prstClr val="black"/>
              </a:solidFill>
            </a:endParaRPr>
          </a:p>
          <a:p>
            <a:pPr lvl="0" algn="ctr"/>
            <a:endParaRPr lang="en-US" sz="3000" b="1" dirty="0" smtClean="0">
              <a:solidFill>
                <a:prstClr val="black"/>
              </a:solidFill>
            </a:endParaRPr>
          </a:p>
          <a:p>
            <a:endParaRPr lang="en-US"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160"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9582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7898144" cy="6096000"/>
          </a:xfrm>
        </p:spPr>
        <p:txBody>
          <a:bodyPr>
            <a:normAutofit fontScale="92500" lnSpcReduction="20000"/>
          </a:bodyPr>
          <a:lstStyle/>
          <a:p>
            <a:pPr marL="114300" marR="0" indent="0" algn="just">
              <a:lnSpc>
                <a:spcPct val="115000"/>
              </a:lnSpc>
              <a:spcBef>
                <a:spcPts val="0"/>
              </a:spcBef>
              <a:spcAft>
                <a:spcPts val="0"/>
              </a:spcAft>
              <a:buNone/>
            </a:pPr>
            <a:endParaRPr lang="en-US" sz="2800" dirty="0">
              <a:ea typeface="Calibri"/>
              <a:cs typeface="Arial"/>
            </a:endParaRPr>
          </a:p>
          <a:p>
            <a:pPr marL="0" marR="0" indent="457200" algn="just">
              <a:lnSpc>
                <a:spcPct val="150000"/>
              </a:lnSpc>
              <a:spcBef>
                <a:spcPts val="0"/>
              </a:spcBef>
              <a:spcAft>
                <a:spcPts val="0"/>
              </a:spcAft>
            </a:pPr>
            <a:r>
              <a:rPr lang="en-US" dirty="0" smtClean="0">
                <a:effectLst/>
                <a:latin typeface="Times New Roman"/>
                <a:ea typeface="Times New Roman"/>
                <a:cs typeface="Arial"/>
              </a:rPr>
              <a:t>Al-</a:t>
            </a:r>
            <a:r>
              <a:rPr lang="en-US" dirty="0" err="1" smtClean="0">
                <a:effectLst/>
                <a:latin typeface="Times New Roman"/>
                <a:ea typeface="Times New Roman"/>
                <a:cs typeface="Arial"/>
              </a:rPr>
              <a:t>Ghazali</a:t>
            </a:r>
            <a:r>
              <a:rPr lang="en-US" dirty="0" smtClean="0">
                <a:effectLst/>
                <a:latin typeface="Times New Roman"/>
                <a:ea typeface="Times New Roman"/>
                <a:cs typeface="Arial"/>
              </a:rPr>
              <a:t> explains that the term “heart” (</a:t>
            </a:r>
            <a:r>
              <a:rPr lang="en-US" i="1" dirty="0" err="1" smtClean="0">
                <a:effectLst/>
                <a:latin typeface="Times New Roman"/>
                <a:ea typeface="Times New Roman"/>
                <a:cs typeface="Arial"/>
              </a:rPr>
              <a:t>qalb</a:t>
            </a:r>
            <a:r>
              <a:rPr lang="en-US" dirty="0" smtClean="0">
                <a:effectLst/>
                <a:latin typeface="Times New Roman"/>
                <a:ea typeface="Times New Roman"/>
                <a:cs typeface="Arial"/>
              </a:rPr>
              <a:t>) has two meanings, one referring to the physical organ on the left side of the chest which belongs to the world of matter (</a:t>
            </a:r>
            <a:r>
              <a:rPr lang="en-US" i="1" dirty="0" smtClean="0">
                <a:effectLst/>
                <a:latin typeface="Times New Roman"/>
                <a:ea typeface="Times New Roman"/>
                <a:cs typeface="Arial"/>
              </a:rPr>
              <a:t>`</a:t>
            </a:r>
            <a:r>
              <a:rPr lang="en-US" i="1" dirty="0" err="1" smtClean="0">
                <a:effectLst/>
                <a:latin typeface="Times New Roman"/>
                <a:ea typeface="Times New Roman"/>
                <a:cs typeface="Arial"/>
              </a:rPr>
              <a:t>alam</a:t>
            </a:r>
            <a:r>
              <a:rPr lang="en-US" i="1" dirty="0" smtClean="0">
                <a:effectLst/>
                <a:latin typeface="Times New Roman"/>
                <a:ea typeface="Times New Roman"/>
                <a:cs typeface="Arial"/>
              </a:rPr>
              <a:t> al-</a:t>
            </a:r>
            <a:r>
              <a:rPr lang="en-US" i="1" dirty="0" err="1" smtClean="0">
                <a:effectLst/>
                <a:latin typeface="Times New Roman"/>
                <a:ea typeface="Times New Roman"/>
                <a:cs typeface="Arial"/>
              </a:rPr>
              <a:t>mulk</a:t>
            </a:r>
            <a:r>
              <a:rPr lang="en-US" i="1" dirty="0" smtClean="0">
                <a:effectLst/>
                <a:latin typeface="Times New Roman"/>
                <a:ea typeface="Times New Roman"/>
                <a:cs typeface="Arial"/>
              </a:rPr>
              <a:t> </a:t>
            </a:r>
            <a:r>
              <a:rPr lang="en-US" i="1" dirty="0" err="1" smtClean="0">
                <a:effectLst/>
                <a:latin typeface="Times New Roman"/>
                <a:ea typeface="Times New Roman"/>
                <a:cs typeface="Arial"/>
              </a:rPr>
              <a:t>wa</a:t>
            </a:r>
            <a:r>
              <a:rPr lang="en-US" i="1" dirty="0" smtClean="0">
                <a:effectLst/>
                <a:latin typeface="Times New Roman"/>
                <a:ea typeface="Times New Roman"/>
                <a:cs typeface="Arial"/>
              </a:rPr>
              <a:t> al-</a:t>
            </a:r>
            <a:r>
              <a:rPr lang="en-US" i="1" dirty="0" err="1" smtClean="0">
                <a:effectLst/>
                <a:latin typeface="Times New Roman"/>
                <a:ea typeface="Times New Roman"/>
                <a:cs typeface="Arial"/>
              </a:rPr>
              <a:t>shahadah</a:t>
            </a:r>
            <a:r>
              <a:rPr lang="en-US" dirty="0" smtClean="0">
                <a:effectLst/>
                <a:latin typeface="Times New Roman"/>
                <a:ea typeface="Times New Roman"/>
                <a:cs typeface="Arial"/>
              </a:rPr>
              <a:t>), while the second is “a subtle tenuous substance of an ethereal spiritual sort” (</a:t>
            </a:r>
            <a:r>
              <a:rPr lang="en-US" i="1" dirty="0" err="1" smtClean="0">
                <a:effectLst/>
                <a:latin typeface="Times New Roman"/>
                <a:ea typeface="Times New Roman"/>
                <a:cs typeface="Arial"/>
              </a:rPr>
              <a:t>latifah</a:t>
            </a:r>
            <a:r>
              <a:rPr lang="en-US" i="1" dirty="0" smtClean="0">
                <a:effectLst/>
                <a:latin typeface="Times New Roman"/>
                <a:ea typeface="Times New Roman"/>
                <a:cs typeface="Arial"/>
              </a:rPr>
              <a:t> </a:t>
            </a:r>
            <a:r>
              <a:rPr lang="en-US" i="1" dirty="0" err="1" smtClean="0">
                <a:effectLst/>
                <a:latin typeface="Times New Roman"/>
                <a:ea typeface="Times New Roman"/>
                <a:cs typeface="Arial"/>
              </a:rPr>
              <a:t>rabbaniyyah</a:t>
            </a:r>
            <a:r>
              <a:rPr lang="en-US" i="1" dirty="0" smtClean="0">
                <a:effectLst/>
                <a:latin typeface="Times New Roman"/>
                <a:ea typeface="Times New Roman"/>
                <a:cs typeface="Arial"/>
              </a:rPr>
              <a:t> </a:t>
            </a:r>
            <a:r>
              <a:rPr lang="en-US" i="1" dirty="0" err="1" smtClean="0">
                <a:effectLst/>
                <a:latin typeface="Times New Roman"/>
                <a:ea typeface="Times New Roman"/>
                <a:cs typeface="Arial"/>
              </a:rPr>
              <a:t>ruhaniyyah</a:t>
            </a:r>
            <a:r>
              <a:rPr lang="en-US" dirty="0" smtClean="0">
                <a:effectLst/>
                <a:latin typeface="Times New Roman"/>
                <a:ea typeface="Times New Roman"/>
                <a:cs typeface="Arial"/>
              </a:rPr>
              <a:t>), which is connected with the physical heart.  This subtle tenuous substance is the real essence of man.” (al-</a:t>
            </a:r>
            <a:r>
              <a:rPr lang="en-US" dirty="0" err="1" smtClean="0">
                <a:effectLst/>
                <a:latin typeface="Times New Roman"/>
                <a:ea typeface="Times New Roman"/>
                <a:cs typeface="Arial"/>
              </a:rPr>
              <a:t>Ghazali</a:t>
            </a:r>
            <a:r>
              <a:rPr lang="en-US" dirty="0" smtClean="0">
                <a:effectLst/>
                <a:latin typeface="Times New Roman"/>
                <a:ea typeface="Times New Roman"/>
                <a:cs typeface="Arial"/>
              </a:rPr>
              <a:t>, 2007: 6). The soul which is the essence of man is identical with the heart, and is described in the Qur’an according to its different states, such as “the soul at rest” (</a:t>
            </a:r>
            <a:r>
              <a:rPr lang="en-US" i="1" dirty="0" smtClean="0">
                <a:effectLst/>
                <a:latin typeface="Times New Roman"/>
                <a:ea typeface="Times New Roman"/>
                <a:cs typeface="Arial"/>
              </a:rPr>
              <a:t>al-</a:t>
            </a:r>
            <a:r>
              <a:rPr lang="en-US" i="1" dirty="0" err="1" smtClean="0">
                <a:effectLst/>
                <a:latin typeface="Times New Roman"/>
                <a:ea typeface="Times New Roman"/>
                <a:cs typeface="Arial"/>
              </a:rPr>
              <a:t>nafs</a:t>
            </a:r>
            <a:r>
              <a:rPr lang="en-US" i="1" dirty="0" smtClean="0">
                <a:effectLst/>
                <a:latin typeface="Times New Roman"/>
                <a:ea typeface="Times New Roman"/>
                <a:cs typeface="Arial"/>
              </a:rPr>
              <a:t> al-</a:t>
            </a:r>
            <a:r>
              <a:rPr lang="en-US" i="1" dirty="0" err="1" smtClean="0">
                <a:effectLst/>
                <a:latin typeface="Times New Roman"/>
                <a:ea typeface="Times New Roman"/>
                <a:cs typeface="Arial"/>
              </a:rPr>
              <a:t>mutma’innah</a:t>
            </a:r>
            <a:r>
              <a:rPr lang="en-US" dirty="0" smtClean="0">
                <a:effectLst/>
                <a:latin typeface="Times New Roman"/>
                <a:ea typeface="Times New Roman"/>
                <a:cs typeface="Arial"/>
              </a:rPr>
              <a:t>, Q. 89: 27-28) or “the upbraiding soul” (</a:t>
            </a:r>
            <a:r>
              <a:rPr lang="en-US" i="1" dirty="0" smtClean="0">
                <a:effectLst/>
                <a:latin typeface="Times New Roman"/>
                <a:ea typeface="Times New Roman"/>
                <a:cs typeface="Arial"/>
              </a:rPr>
              <a:t>al-</a:t>
            </a:r>
            <a:r>
              <a:rPr lang="en-US" i="1" dirty="0" err="1" smtClean="0">
                <a:effectLst/>
                <a:latin typeface="Times New Roman"/>
                <a:ea typeface="Times New Roman"/>
                <a:cs typeface="Arial"/>
              </a:rPr>
              <a:t>nafs</a:t>
            </a:r>
            <a:r>
              <a:rPr lang="en-US" i="1" dirty="0" smtClean="0">
                <a:effectLst/>
                <a:latin typeface="Times New Roman"/>
                <a:ea typeface="Times New Roman"/>
                <a:cs typeface="Arial"/>
              </a:rPr>
              <a:t> al-</a:t>
            </a:r>
            <a:r>
              <a:rPr lang="en-US" i="1" dirty="0" err="1" smtClean="0">
                <a:effectLst/>
                <a:latin typeface="Times New Roman"/>
                <a:ea typeface="Times New Roman"/>
                <a:cs typeface="Arial"/>
              </a:rPr>
              <a:t>lawwamah</a:t>
            </a:r>
            <a:r>
              <a:rPr lang="en-US" dirty="0" smtClean="0">
                <a:effectLst/>
                <a:latin typeface="Times New Roman"/>
                <a:ea typeface="Times New Roman"/>
                <a:cs typeface="Arial"/>
              </a:rPr>
              <a:t>, Q. 75: 2), or “the soul that commands to evil” (</a:t>
            </a:r>
            <a:r>
              <a:rPr lang="en-US" i="1" dirty="0" smtClean="0">
                <a:effectLst/>
                <a:latin typeface="Times New Roman"/>
                <a:ea typeface="Times New Roman"/>
                <a:cs typeface="Arial"/>
              </a:rPr>
              <a:t>al-</a:t>
            </a:r>
            <a:r>
              <a:rPr lang="en-US" i="1" dirty="0" err="1" smtClean="0">
                <a:effectLst/>
                <a:latin typeface="Times New Roman"/>
                <a:ea typeface="Times New Roman"/>
                <a:cs typeface="Arial"/>
              </a:rPr>
              <a:t>nafs</a:t>
            </a:r>
            <a:r>
              <a:rPr lang="en-US" i="1" dirty="0" smtClean="0">
                <a:effectLst/>
                <a:latin typeface="Times New Roman"/>
                <a:ea typeface="Times New Roman"/>
                <a:cs typeface="Arial"/>
              </a:rPr>
              <a:t> al-</a:t>
            </a:r>
            <a:r>
              <a:rPr lang="en-US" i="1" dirty="0" err="1" smtClean="0">
                <a:effectLst/>
                <a:latin typeface="Times New Roman"/>
                <a:ea typeface="Times New Roman"/>
                <a:cs typeface="Arial"/>
              </a:rPr>
              <a:t>ammarah</a:t>
            </a:r>
            <a:r>
              <a:rPr lang="en-US" i="1" dirty="0" smtClean="0">
                <a:effectLst/>
                <a:latin typeface="Times New Roman"/>
                <a:ea typeface="Times New Roman"/>
                <a:cs typeface="Arial"/>
              </a:rPr>
              <a:t> bi al-</a:t>
            </a:r>
            <a:r>
              <a:rPr lang="en-US" i="1" dirty="0" err="1" smtClean="0">
                <a:effectLst/>
                <a:latin typeface="Times New Roman"/>
                <a:ea typeface="Times New Roman"/>
                <a:cs typeface="Arial"/>
              </a:rPr>
              <a:t>su</a:t>
            </a:r>
            <a:r>
              <a:rPr lang="en-US" i="1" dirty="0" smtClean="0">
                <a:effectLst/>
                <a:latin typeface="Times New Roman"/>
                <a:ea typeface="Times New Roman"/>
                <a:cs typeface="Arial"/>
              </a:rPr>
              <a:t>’ </a:t>
            </a:r>
            <a:r>
              <a:rPr lang="en-US" dirty="0" smtClean="0">
                <a:effectLst/>
                <a:latin typeface="Times New Roman"/>
                <a:ea typeface="Times New Roman"/>
                <a:cs typeface="Arial"/>
              </a:rPr>
              <a:t>Q. 12: 53). (al-</a:t>
            </a:r>
            <a:r>
              <a:rPr lang="en-US" dirty="0" err="1" smtClean="0">
                <a:effectLst/>
                <a:latin typeface="Times New Roman"/>
                <a:ea typeface="Times New Roman"/>
                <a:cs typeface="Arial"/>
              </a:rPr>
              <a:t>Ghazali</a:t>
            </a:r>
            <a:r>
              <a:rPr lang="en-US" dirty="0" smtClean="0">
                <a:effectLst/>
                <a:latin typeface="Times New Roman"/>
                <a:ea typeface="Times New Roman"/>
                <a:cs typeface="Arial"/>
              </a:rPr>
              <a:t>, 2007: 8-9).</a:t>
            </a:r>
            <a:endParaRPr lang="en-US" sz="2800" dirty="0">
              <a:ea typeface="Calibri"/>
              <a:cs typeface="Arial"/>
            </a:endParaRPr>
          </a:p>
          <a:p>
            <a:pPr marL="0" marR="0" indent="0" algn="just">
              <a:lnSpc>
                <a:spcPct val="150000"/>
              </a:lnSpc>
              <a:spcBef>
                <a:spcPts val="0"/>
              </a:spcBef>
              <a:spcAft>
                <a:spcPts val="0"/>
              </a:spcAft>
              <a:buNone/>
            </a:pPr>
            <a:endParaRPr lang="en-US"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226"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715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marR="0" indent="0" algn="just">
              <a:lnSpc>
                <a:spcPct val="110000"/>
              </a:lnSpc>
              <a:spcBef>
                <a:spcPts val="0"/>
              </a:spcBef>
              <a:spcAft>
                <a:spcPts val="0"/>
              </a:spcAft>
              <a:buNone/>
            </a:pPr>
            <a:r>
              <a:rPr lang="en-US" dirty="0" smtClean="0">
                <a:effectLst/>
                <a:latin typeface="Times New Roman"/>
                <a:ea typeface="Calibri"/>
                <a:cs typeface="Arial"/>
              </a:rPr>
              <a:t>James Martin compares the predicament of the contemporary </a:t>
            </a:r>
            <a:r>
              <a:rPr lang="en-US" dirty="0" err="1" smtClean="0">
                <a:effectLst/>
                <a:latin typeface="Times New Roman"/>
                <a:ea typeface="Calibri"/>
                <a:cs typeface="Arial"/>
              </a:rPr>
              <a:t>modernisers</a:t>
            </a:r>
            <a:r>
              <a:rPr lang="en-US" dirty="0" smtClean="0">
                <a:effectLst/>
                <a:latin typeface="Times New Roman"/>
                <a:ea typeface="Calibri"/>
                <a:cs typeface="Arial"/>
              </a:rPr>
              <a:t> who have done so much damage to the earth to the heroes of the ancient Greek tragedies, in which</a:t>
            </a:r>
            <a:endParaRPr lang="en-US" sz="2800" dirty="0">
              <a:ea typeface="Calibri"/>
              <a:cs typeface="Arial"/>
            </a:endParaRPr>
          </a:p>
          <a:p>
            <a:pPr marL="0" marR="0" algn="just">
              <a:lnSpc>
                <a:spcPct val="150000"/>
              </a:lnSpc>
              <a:spcBef>
                <a:spcPts val="0"/>
              </a:spcBef>
              <a:spcAft>
                <a:spcPts val="0"/>
              </a:spcAft>
            </a:pPr>
            <a:endParaRPr lang="en-US" sz="2800" dirty="0">
              <a:ea typeface="Calibri"/>
              <a:cs typeface="Arial"/>
            </a:endParaRPr>
          </a:p>
          <a:p>
            <a:pPr marL="457200" marR="0" algn="ctr">
              <a:lnSpc>
                <a:spcPct val="115000"/>
              </a:lnSpc>
              <a:spcBef>
                <a:spcPts val="0"/>
              </a:spcBef>
              <a:spcAft>
                <a:spcPts val="1000"/>
              </a:spcAft>
            </a:pPr>
            <a:r>
              <a:rPr lang="en-US" dirty="0" smtClean="0">
                <a:effectLst/>
                <a:latin typeface="Times New Roman"/>
                <a:ea typeface="Calibri"/>
                <a:cs typeface="Arial"/>
              </a:rPr>
              <a:t>“</a:t>
            </a:r>
            <a:r>
              <a:rPr lang="en-US" b="1" dirty="0" smtClean="0">
                <a:effectLst/>
                <a:latin typeface="Times New Roman"/>
                <a:ea typeface="Calibri"/>
                <a:cs typeface="Arial"/>
              </a:rPr>
              <a:t>THE HERO DOES NOT KNOW THAT HIS ACTIONS WILL LEAD TO DISASTROUS CONSEQUENCES. IT IS MAN’S MISCALCULATION OF REALITY THAT BRINGS ABOUT THE TRAGEDY…THE SIN OF THE GREEK HERO IS HUBRIS—FROM THE GODS AND, THUS, INVITE CATASTROPHE. THE 21ST CENTURY PRESENTS SUCH THEMES ON THE GRANDEST SCALE.” </a:t>
            </a:r>
            <a:r>
              <a:rPr lang="en-US" dirty="0" smtClean="0">
                <a:effectLst/>
                <a:latin typeface="Times New Roman"/>
                <a:ea typeface="Calibri"/>
                <a:cs typeface="Arial"/>
              </a:rPr>
              <a:t>(James Martin, 2006: 22)</a:t>
            </a:r>
            <a:endParaRPr lang="en-US" sz="2800" dirty="0">
              <a:ea typeface="Calibri"/>
              <a:cs typeface="Arial"/>
            </a:endParaRPr>
          </a:p>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530" y="5900074"/>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828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Autofit/>
          </a:bodyPr>
          <a:lstStyle/>
          <a:p>
            <a:pPr marL="0" lvl="0" indent="0" algn="just">
              <a:spcBef>
                <a:spcPts val="0"/>
              </a:spcBef>
              <a:buNone/>
            </a:pPr>
            <a:r>
              <a:rPr lang="en-US" sz="2800" dirty="0">
                <a:solidFill>
                  <a:prstClr val="black"/>
                </a:solidFill>
                <a:latin typeface="Times New Roman"/>
                <a:ea typeface="Times New Roman"/>
                <a:cs typeface="Arial"/>
              </a:rPr>
              <a:t>In a thorough and scholarly study made by </a:t>
            </a:r>
            <a:r>
              <a:rPr lang="en-US" sz="2800" dirty="0" err="1">
                <a:solidFill>
                  <a:prstClr val="black"/>
                </a:solidFill>
                <a:latin typeface="Times New Roman"/>
                <a:ea typeface="Times New Roman"/>
                <a:cs typeface="Arial"/>
              </a:rPr>
              <a:t>Abul</a:t>
            </a:r>
            <a:r>
              <a:rPr lang="en-US" sz="2800" dirty="0">
                <a:solidFill>
                  <a:prstClr val="black"/>
                </a:solidFill>
                <a:latin typeface="Times New Roman"/>
                <a:ea typeface="Times New Roman"/>
                <a:cs typeface="Arial"/>
              </a:rPr>
              <a:t> </a:t>
            </a:r>
            <a:r>
              <a:rPr lang="en-US" sz="2800" dirty="0" err="1">
                <a:solidFill>
                  <a:prstClr val="black"/>
                </a:solidFill>
                <a:latin typeface="Times New Roman"/>
                <a:ea typeface="Times New Roman"/>
                <a:cs typeface="Arial"/>
              </a:rPr>
              <a:t>Quasem</a:t>
            </a:r>
            <a:r>
              <a:rPr lang="en-US" sz="2800" dirty="0">
                <a:solidFill>
                  <a:prstClr val="black"/>
                </a:solidFill>
                <a:latin typeface="Times New Roman"/>
                <a:ea typeface="Times New Roman"/>
                <a:cs typeface="Arial"/>
              </a:rPr>
              <a:t> on the ethics of al-</a:t>
            </a:r>
            <a:r>
              <a:rPr lang="en-US" sz="2800" dirty="0" err="1">
                <a:solidFill>
                  <a:prstClr val="black"/>
                </a:solidFill>
                <a:latin typeface="Times New Roman"/>
                <a:ea typeface="Times New Roman"/>
                <a:cs typeface="Arial"/>
              </a:rPr>
              <a:t>Ghazali</a:t>
            </a:r>
            <a:r>
              <a:rPr lang="en-US" sz="2800" dirty="0">
                <a:solidFill>
                  <a:prstClr val="black"/>
                </a:solidFill>
                <a:latin typeface="Times New Roman"/>
                <a:ea typeface="Times New Roman"/>
                <a:cs typeface="Arial"/>
              </a:rPr>
              <a:t>, based on several of al-</a:t>
            </a:r>
            <a:r>
              <a:rPr lang="en-US" sz="2800" dirty="0" err="1">
                <a:solidFill>
                  <a:prstClr val="black"/>
                </a:solidFill>
                <a:latin typeface="Times New Roman"/>
                <a:ea typeface="Times New Roman"/>
                <a:cs typeface="Arial"/>
              </a:rPr>
              <a:t>Ghazali’s</a:t>
            </a:r>
            <a:r>
              <a:rPr lang="en-US" sz="2800" dirty="0">
                <a:solidFill>
                  <a:prstClr val="black"/>
                </a:solidFill>
                <a:latin typeface="Times New Roman"/>
                <a:ea typeface="Times New Roman"/>
                <a:cs typeface="Arial"/>
              </a:rPr>
              <a:t> works, a summary of the moral vices or blameworthy character traits is given as follows: </a:t>
            </a:r>
            <a:endParaRPr lang="en-US" sz="2800" dirty="0" smtClean="0">
              <a:solidFill>
                <a:prstClr val="black"/>
              </a:solidFill>
              <a:latin typeface="Times New Roman"/>
              <a:ea typeface="Times New Roman"/>
              <a:cs typeface="Arial"/>
            </a:endParaRPr>
          </a:p>
          <a:p>
            <a:pPr marL="0" lvl="0" indent="0" algn="just">
              <a:spcBef>
                <a:spcPts val="0"/>
              </a:spcBef>
              <a:buNone/>
            </a:pPr>
            <a:endParaRPr lang="en-US" sz="2800" dirty="0">
              <a:solidFill>
                <a:prstClr val="black"/>
              </a:solidFill>
              <a:ea typeface="Calibri"/>
              <a:cs typeface="Arial"/>
            </a:endParaRPr>
          </a:p>
          <a:p>
            <a:pPr marL="457200" lvl="0" algn="just">
              <a:spcBef>
                <a:spcPts val="0"/>
              </a:spcBef>
            </a:pPr>
            <a:r>
              <a:rPr lang="en-US" sz="2800" dirty="0">
                <a:solidFill>
                  <a:prstClr val="black"/>
                </a:solidFill>
                <a:latin typeface="Times New Roman"/>
                <a:ea typeface="Calibri"/>
                <a:cs typeface="Arial"/>
              </a:rPr>
              <a:t>The root vices whose removal demands self-training are; gluttony, excess in sexual desire, desire for excessive speech, strong anger, envy ,rancor, love of the world, love of wealth, miserliness, love of influence, ostentation, pride, conceit and delusion. Strictly speaking, delusion is not a root vice, but a misconception about moral matters, particularly about one’s possession of good character traits</a:t>
            </a:r>
            <a:r>
              <a:rPr lang="en-US" sz="2800" dirty="0" smtClean="0">
                <a:solidFill>
                  <a:prstClr val="black"/>
                </a:solidFill>
                <a:latin typeface="Times New Roman"/>
                <a:ea typeface="Calibri"/>
                <a:cs typeface="Arial"/>
              </a:rPr>
              <a:t>.</a:t>
            </a:r>
            <a:endParaRPr lang="en-US" sz="2800" dirty="0">
              <a:solidFill>
                <a:prstClr val="black"/>
              </a:solidFill>
              <a:ea typeface="Calibri"/>
              <a:cs typeface="Arial"/>
            </a:endParaRPr>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512"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452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lnSpcReduction="10000"/>
          </a:bodyPr>
          <a:lstStyle/>
          <a:p>
            <a:pPr marL="457200" lvl="0" algn="just">
              <a:lnSpc>
                <a:spcPct val="150000"/>
              </a:lnSpc>
              <a:spcBef>
                <a:spcPts val="0"/>
              </a:spcBef>
              <a:spcAft>
                <a:spcPts val="1000"/>
              </a:spcAft>
            </a:pPr>
            <a:r>
              <a:rPr lang="en-US" sz="2800" dirty="0">
                <a:solidFill>
                  <a:prstClr val="black"/>
                </a:solidFill>
                <a:latin typeface="Times New Roman"/>
                <a:ea typeface="Calibri"/>
                <a:cs typeface="Arial"/>
              </a:rPr>
              <a:t>….All these root vices are also referred to as blameworthy character-traits (</a:t>
            </a:r>
            <a:r>
              <a:rPr lang="en-US" sz="2800" i="1" dirty="0" err="1">
                <a:solidFill>
                  <a:prstClr val="black"/>
                </a:solidFill>
                <a:latin typeface="Times New Roman"/>
                <a:ea typeface="Calibri"/>
                <a:cs typeface="Arial"/>
              </a:rPr>
              <a:t>akhlaq</a:t>
            </a:r>
            <a:r>
              <a:rPr lang="en-US" sz="2800" dirty="0">
                <a:solidFill>
                  <a:prstClr val="black"/>
                </a:solidFill>
                <a:latin typeface="Times New Roman"/>
                <a:ea typeface="Calibri"/>
                <a:cs typeface="Arial"/>
              </a:rPr>
              <a:t> </a:t>
            </a:r>
            <a:r>
              <a:rPr lang="en-US" sz="2800" i="1" dirty="0" err="1">
                <a:solidFill>
                  <a:prstClr val="black"/>
                </a:solidFill>
                <a:latin typeface="Times New Roman"/>
                <a:ea typeface="Calibri"/>
                <a:cs typeface="Arial"/>
              </a:rPr>
              <a:t>madhmumah</a:t>
            </a:r>
            <a:r>
              <a:rPr lang="en-US" sz="2800" dirty="0">
                <a:solidFill>
                  <a:prstClr val="black"/>
                </a:solidFill>
                <a:latin typeface="Times New Roman"/>
                <a:ea typeface="Calibri"/>
                <a:cs typeface="Arial"/>
              </a:rPr>
              <a:t>) following the Quran and Tradition, in which the word ‘character-traits’ frequently occurs. They are also mentioned as blameworthy qualities (</a:t>
            </a:r>
            <a:r>
              <a:rPr lang="en-US" sz="2800" i="1" dirty="0" err="1">
                <a:solidFill>
                  <a:prstClr val="black"/>
                </a:solidFill>
                <a:latin typeface="Times New Roman"/>
                <a:ea typeface="Calibri"/>
                <a:cs typeface="Arial"/>
              </a:rPr>
              <a:t>sifat</a:t>
            </a:r>
            <a:r>
              <a:rPr lang="en-US" sz="2800" i="1" dirty="0">
                <a:solidFill>
                  <a:prstClr val="black"/>
                </a:solidFill>
                <a:latin typeface="Times New Roman"/>
                <a:ea typeface="Calibri"/>
                <a:cs typeface="Arial"/>
              </a:rPr>
              <a:t> </a:t>
            </a:r>
            <a:r>
              <a:rPr lang="en-US" sz="2800" i="1" dirty="0" err="1">
                <a:solidFill>
                  <a:prstClr val="black"/>
                </a:solidFill>
                <a:latin typeface="Times New Roman"/>
                <a:ea typeface="Calibri"/>
                <a:cs typeface="Arial"/>
              </a:rPr>
              <a:t>madhmumah</a:t>
            </a:r>
            <a:r>
              <a:rPr lang="en-US" sz="2800" dirty="0">
                <a:solidFill>
                  <a:prstClr val="black"/>
                </a:solidFill>
                <a:latin typeface="Times New Roman"/>
                <a:ea typeface="Calibri"/>
                <a:cs typeface="Arial"/>
              </a:rPr>
              <a:t>), abominations in the soul (</a:t>
            </a:r>
            <a:r>
              <a:rPr lang="en-US" sz="2800" i="1" dirty="0" err="1">
                <a:solidFill>
                  <a:prstClr val="black"/>
                </a:solidFill>
                <a:latin typeface="Times New Roman"/>
                <a:ea typeface="Calibri"/>
                <a:cs typeface="Arial"/>
              </a:rPr>
              <a:t>khaba’ith</a:t>
            </a:r>
            <a:r>
              <a:rPr lang="en-US" sz="2800" i="1" dirty="0">
                <a:solidFill>
                  <a:prstClr val="black"/>
                </a:solidFill>
                <a:latin typeface="Times New Roman"/>
                <a:ea typeface="Calibri"/>
                <a:cs typeface="Arial"/>
              </a:rPr>
              <a:t> fi al-</a:t>
            </a:r>
            <a:r>
              <a:rPr lang="en-US" sz="2800" i="1" dirty="0" err="1">
                <a:solidFill>
                  <a:prstClr val="black"/>
                </a:solidFill>
                <a:latin typeface="Times New Roman"/>
                <a:ea typeface="Calibri"/>
                <a:cs typeface="Arial"/>
              </a:rPr>
              <a:t>nafs</a:t>
            </a:r>
            <a:r>
              <a:rPr lang="en-US" sz="2800" dirty="0">
                <a:solidFill>
                  <a:prstClr val="black"/>
                </a:solidFill>
                <a:latin typeface="Times New Roman"/>
                <a:ea typeface="Calibri"/>
                <a:cs typeface="Arial"/>
              </a:rPr>
              <a:t>), diseases of the soul (</a:t>
            </a:r>
            <a:r>
              <a:rPr lang="en-US" sz="2800" i="1" dirty="0" err="1">
                <a:solidFill>
                  <a:prstClr val="black"/>
                </a:solidFill>
                <a:latin typeface="Times New Roman"/>
                <a:ea typeface="Calibri"/>
                <a:cs typeface="Arial"/>
              </a:rPr>
              <a:t>amrad</a:t>
            </a:r>
            <a:r>
              <a:rPr lang="en-US" sz="2800" i="1" dirty="0">
                <a:solidFill>
                  <a:prstClr val="black"/>
                </a:solidFill>
                <a:latin typeface="Times New Roman"/>
                <a:ea typeface="Calibri"/>
                <a:cs typeface="Arial"/>
              </a:rPr>
              <a:t> al-</a:t>
            </a:r>
            <a:r>
              <a:rPr lang="en-US" sz="2800" i="1" dirty="0" err="1">
                <a:solidFill>
                  <a:prstClr val="black"/>
                </a:solidFill>
                <a:latin typeface="Times New Roman"/>
                <a:ea typeface="Calibri"/>
                <a:cs typeface="Arial"/>
              </a:rPr>
              <a:t>qalb</a:t>
            </a:r>
            <a:r>
              <a:rPr lang="en-US" sz="2800" dirty="0">
                <a:solidFill>
                  <a:prstClr val="black"/>
                </a:solidFill>
                <a:latin typeface="Times New Roman"/>
                <a:ea typeface="Calibri"/>
                <a:cs typeface="Arial"/>
              </a:rPr>
              <a:t>) and destructive </a:t>
            </a:r>
            <a:r>
              <a:rPr lang="en-US" sz="2800" dirty="0" err="1">
                <a:solidFill>
                  <a:prstClr val="black"/>
                </a:solidFill>
                <a:latin typeface="Times New Roman"/>
                <a:ea typeface="Calibri"/>
                <a:cs typeface="Arial"/>
              </a:rPr>
              <a:t>qualitities</a:t>
            </a:r>
            <a:r>
              <a:rPr lang="en-US" sz="2800" dirty="0">
                <a:solidFill>
                  <a:prstClr val="black"/>
                </a:solidFill>
                <a:latin typeface="Times New Roman"/>
                <a:ea typeface="Calibri"/>
                <a:cs typeface="Arial"/>
              </a:rPr>
              <a:t> (</a:t>
            </a:r>
            <a:r>
              <a:rPr lang="en-US" sz="2800" i="1" dirty="0" err="1">
                <a:solidFill>
                  <a:prstClr val="black"/>
                </a:solidFill>
                <a:latin typeface="Times New Roman"/>
                <a:ea typeface="Calibri"/>
                <a:cs typeface="Arial"/>
              </a:rPr>
              <a:t>sifat</a:t>
            </a:r>
            <a:r>
              <a:rPr lang="en-US" sz="2800" i="1" dirty="0">
                <a:solidFill>
                  <a:prstClr val="black"/>
                </a:solidFill>
                <a:latin typeface="Times New Roman"/>
                <a:ea typeface="Calibri"/>
                <a:cs typeface="Arial"/>
              </a:rPr>
              <a:t> </a:t>
            </a:r>
            <a:r>
              <a:rPr lang="en-US" sz="2800" i="1" dirty="0" err="1">
                <a:solidFill>
                  <a:prstClr val="black"/>
                </a:solidFill>
                <a:latin typeface="Times New Roman"/>
                <a:ea typeface="Calibri"/>
                <a:cs typeface="Arial"/>
              </a:rPr>
              <a:t>muhlikat</a:t>
            </a:r>
            <a:r>
              <a:rPr lang="en-US" sz="2800" dirty="0">
                <a:solidFill>
                  <a:prstClr val="black"/>
                </a:solidFill>
                <a:latin typeface="Times New Roman"/>
                <a:ea typeface="Calibri"/>
                <a:cs typeface="Arial"/>
              </a:rPr>
              <a:t>)…. </a:t>
            </a:r>
            <a:endParaRPr lang="en-US" sz="2800" dirty="0">
              <a:solidFill>
                <a:prstClr val="black"/>
              </a:solidFill>
              <a:ea typeface="Calibri"/>
              <a:cs typeface="Arial"/>
            </a:endParaRPr>
          </a:p>
          <a:p>
            <a:pPr lvl="0"/>
            <a:endParaRPr lang="en-US" sz="600" dirty="0">
              <a:solidFill>
                <a:prstClr val="black"/>
              </a:solidFill>
            </a:endParaRPr>
          </a:p>
          <a:p>
            <a:pPr lvl="0"/>
            <a:endParaRPr lang="en-US" sz="1500" dirty="0">
              <a:solidFill>
                <a:prstClr val="black"/>
              </a:solidFill>
            </a:endParaRPr>
          </a:p>
          <a:p>
            <a:endParaRPr lang="en-US" dirty="0"/>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2204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2"/>
            <a:ext cx="9143999" cy="684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0" y="838200"/>
            <a:ext cx="7696200" cy="5867400"/>
          </a:xfrm>
        </p:spPr>
        <p:txBody>
          <a:bodyPr>
            <a:normAutofit fontScale="85000" lnSpcReduction="20000"/>
          </a:bodyPr>
          <a:lstStyle/>
          <a:p>
            <a:pPr marL="0" marR="0" indent="0" algn="ctr">
              <a:lnSpc>
                <a:spcPct val="115000"/>
              </a:lnSpc>
              <a:spcBef>
                <a:spcPts val="0"/>
              </a:spcBef>
              <a:spcAft>
                <a:spcPts val="0"/>
              </a:spcAft>
              <a:buNone/>
            </a:pPr>
            <a:endParaRPr lang="en-US" sz="7200" b="1" dirty="0" smtClean="0">
              <a:effectLst/>
              <a:latin typeface="Times New Roman"/>
              <a:ea typeface="Calibri"/>
              <a:cs typeface="Arial"/>
            </a:endParaRPr>
          </a:p>
          <a:p>
            <a:pPr marL="0" marR="0" indent="0" algn="ctr">
              <a:lnSpc>
                <a:spcPct val="115000"/>
              </a:lnSpc>
              <a:spcBef>
                <a:spcPts val="0"/>
              </a:spcBef>
              <a:spcAft>
                <a:spcPts val="0"/>
              </a:spcAft>
              <a:buNone/>
            </a:pPr>
            <a:endParaRPr lang="en-US" sz="7200" b="1" dirty="0" smtClean="0">
              <a:effectLst/>
              <a:latin typeface="Times New Roman" panose="02020603050405020304" pitchFamily="18" charset="0"/>
              <a:ea typeface="Calibri"/>
              <a:cs typeface="Times New Roman" panose="02020603050405020304" pitchFamily="18" charset="0"/>
            </a:endParaRPr>
          </a:p>
          <a:p>
            <a:pPr marL="0" marR="0" indent="0" algn="ctr">
              <a:lnSpc>
                <a:spcPct val="115000"/>
              </a:lnSpc>
              <a:spcBef>
                <a:spcPts val="0"/>
              </a:spcBef>
              <a:spcAft>
                <a:spcPts val="0"/>
              </a:spcAft>
              <a:buNone/>
            </a:pPr>
            <a:endParaRPr lang="en-US" sz="7200" b="1" dirty="0">
              <a:latin typeface="Times New Roman" panose="02020603050405020304" pitchFamily="18" charset="0"/>
              <a:ea typeface="Calibri"/>
              <a:cs typeface="Times New Roman" panose="02020603050405020304" pitchFamily="18" charset="0"/>
            </a:endParaRPr>
          </a:p>
          <a:p>
            <a:pPr marL="0" marR="0" indent="0" algn="ctr">
              <a:lnSpc>
                <a:spcPct val="115000"/>
              </a:lnSpc>
              <a:spcBef>
                <a:spcPts val="0"/>
              </a:spcBef>
              <a:spcAft>
                <a:spcPts val="0"/>
              </a:spcAft>
              <a:buNone/>
            </a:pPr>
            <a:endParaRPr lang="en-US" sz="7200" b="1" dirty="0" smtClean="0">
              <a:effectLst/>
              <a:latin typeface="Times New Roman" panose="02020603050405020304" pitchFamily="18" charset="0"/>
              <a:ea typeface="Calibri"/>
              <a:cs typeface="Times New Roman" panose="02020603050405020304" pitchFamily="18" charset="0"/>
            </a:endParaRPr>
          </a:p>
          <a:p>
            <a:pPr marL="0" marR="0" indent="0" algn="ctr">
              <a:lnSpc>
                <a:spcPct val="115000"/>
              </a:lnSpc>
              <a:spcBef>
                <a:spcPts val="0"/>
              </a:spcBef>
              <a:spcAft>
                <a:spcPts val="0"/>
              </a:spcAft>
              <a:buNone/>
            </a:pPr>
            <a:endParaRPr lang="en-US" sz="7200" b="1" dirty="0" smtClean="0">
              <a:effectLst/>
              <a:latin typeface="Times New Roman" panose="02020603050405020304" pitchFamily="18" charset="0"/>
              <a:ea typeface="Calibri"/>
              <a:cs typeface="Times New Roman" panose="02020603050405020304" pitchFamily="18" charset="0"/>
            </a:endParaRPr>
          </a:p>
          <a:p>
            <a:pPr marL="0" marR="0" indent="0" algn="ctr">
              <a:lnSpc>
                <a:spcPct val="115000"/>
              </a:lnSpc>
              <a:spcBef>
                <a:spcPts val="0"/>
              </a:spcBef>
              <a:spcAft>
                <a:spcPts val="0"/>
              </a:spcAft>
              <a:buNone/>
            </a:pPr>
            <a:r>
              <a:rPr lang="en-US" sz="7200" b="1" dirty="0" smtClean="0">
                <a:solidFill>
                  <a:srgbClr val="FF00FF"/>
                </a:solidFill>
                <a:effectLst/>
                <a:latin typeface="Times New Roman" panose="02020603050405020304" pitchFamily="18" charset="0"/>
                <a:ea typeface="Calibri"/>
                <a:cs typeface="Times New Roman" panose="02020603050405020304" pitchFamily="18" charset="0"/>
              </a:rPr>
              <a:t>CONCLUSION</a:t>
            </a:r>
            <a:endParaRPr lang="en-US" sz="7200" dirty="0">
              <a:solidFill>
                <a:srgbClr val="FF00FF"/>
              </a:solidFill>
              <a:latin typeface="Times New Roman" panose="02020603050405020304" pitchFamily="18" charset="0"/>
              <a:ea typeface="Calibri"/>
              <a:cs typeface="Times New Roman" panose="02020603050405020304" pitchFamily="18" charset="0"/>
            </a:endParaRPr>
          </a:p>
          <a:p>
            <a:endParaRPr lang="en-US" dirty="0"/>
          </a:p>
        </p:txBody>
      </p:sp>
    </p:spTree>
    <p:extLst>
      <p:ext uri="{BB962C8B-B14F-4D97-AF65-F5344CB8AC3E}">
        <p14:creationId xmlns:p14="http://schemas.microsoft.com/office/powerpoint/2010/main" val="40446007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985918" cy="5410200"/>
          </a:xfrm>
        </p:spPr>
        <p:txBody>
          <a:bodyPr>
            <a:normAutofit/>
          </a:bodyPr>
          <a:lstStyle/>
          <a:p>
            <a:pPr marL="0" marR="0" indent="457200" algn="just">
              <a:lnSpc>
                <a:spcPct val="150000"/>
              </a:lnSpc>
              <a:spcBef>
                <a:spcPts val="0"/>
              </a:spcBef>
              <a:spcAft>
                <a:spcPts val="0"/>
              </a:spcAft>
            </a:pPr>
            <a:r>
              <a:rPr lang="en-US" sz="2800" dirty="0" smtClean="0">
                <a:effectLst/>
                <a:latin typeface="Times New Roman"/>
                <a:ea typeface="Calibri"/>
                <a:cs typeface="Arial"/>
              </a:rPr>
              <a:t>The love of the reprehensible life of the here and now (</a:t>
            </a:r>
            <a:r>
              <a:rPr lang="en-US" sz="2800" i="1" dirty="0" err="1" smtClean="0">
                <a:effectLst/>
                <a:latin typeface="Times New Roman"/>
                <a:ea typeface="Calibri"/>
                <a:cs typeface="Arial"/>
              </a:rPr>
              <a:t>hubb</a:t>
            </a:r>
            <a:r>
              <a:rPr lang="en-US" sz="2800" dirty="0" smtClean="0">
                <a:effectLst/>
                <a:latin typeface="Times New Roman"/>
                <a:ea typeface="Calibri"/>
                <a:cs typeface="Arial"/>
              </a:rPr>
              <a:t> </a:t>
            </a:r>
            <a:r>
              <a:rPr lang="en-US" sz="2800" i="1" dirty="0" smtClean="0">
                <a:effectLst/>
                <a:latin typeface="Times New Roman"/>
                <a:ea typeface="Calibri"/>
                <a:cs typeface="Arial"/>
              </a:rPr>
              <a:t>al-</a:t>
            </a:r>
            <a:r>
              <a:rPr lang="en-US" sz="2800" i="1" dirty="0" err="1" smtClean="0">
                <a:effectLst/>
                <a:latin typeface="Times New Roman"/>
                <a:ea typeface="Calibri"/>
                <a:cs typeface="Arial"/>
              </a:rPr>
              <a:t>dunya</a:t>
            </a:r>
            <a:r>
              <a:rPr lang="en-US" sz="2800" i="1" dirty="0" smtClean="0">
                <a:effectLst/>
                <a:latin typeface="Times New Roman"/>
                <a:ea typeface="Calibri"/>
                <a:cs typeface="Arial"/>
              </a:rPr>
              <a:t> al-</a:t>
            </a:r>
            <a:r>
              <a:rPr lang="en-US" sz="2800" i="1" dirty="0" err="1" smtClean="0">
                <a:effectLst/>
                <a:latin typeface="Times New Roman"/>
                <a:ea typeface="Calibri"/>
                <a:cs typeface="Arial"/>
              </a:rPr>
              <a:t>madhmumah</a:t>
            </a:r>
            <a:r>
              <a:rPr lang="en-US" sz="2800" dirty="0" smtClean="0">
                <a:effectLst/>
                <a:latin typeface="Times New Roman"/>
                <a:ea typeface="Calibri"/>
                <a:cs typeface="Arial"/>
              </a:rPr>
              <a:t>) is a great vice in the Islamic perspective which gives rise to other vices, and many educated human beings, professionals, civil servants, businessmen, leaders and scholars tend to succumb to this disease.  They are also vulnerable to the disease of greed, envy, gluttony, egoism,  pride (</a:t>
            </a:r>
            <a:r>
              <a:rPr lang="en-US" sz="2800" i="1" dirty="0" err="1" smtClean="0">
                <a:effectLst/>
                <a:latin typeface="Times New Roman"/>
                <a:ea typeface="Calibri"/>
                <a:cs typeface="Arial"/>
              </a:rPr>
              <a:t>kibr</a:t>
            </a:r>
            <a:r>
              <a:rPr lang="en-US" sz="2800" dirty="0" smtClean="0">
                <a:effectLst/>
                <a:latin typeface="Times New Roman"/>
                <a:ea typeface="Calibri"/>
                <a:cs typeface="Arial"/>
              </a:rPr>
              <a:t>) and conceit or self-admiration (</a:t>
            </a:r>
            <a:r>
              <a:rPr lang="en-US" sz="2800" i="1" dirty="0" smtClean="0">
                <a:effectLst/>
                <a:latin typeface="Times New Roman"/>
                <a:ea typeface="Calibri"/>
                <a:cs typeface="Arial"/>
              </a:rPr>
              <a:t>`</a:t>
            </a:r>
            <a:r>
              <a:rPr lang="en-US" sz="2800" i="1" dirty="0" err="1" smtClean="0">
                <a:effectLst/>
                <a:latin typeface="Times New Roman"/>
                <a:ea typeface="Calibri"/>
                <a:cs typeface="Arial"/>
              </a:rPr>
              <a:t>ujb</a:t>
            </a:r>
            <a:r>
              <a:rPr lang="en-US" sz="2800" dirty="0" smtClean="0">
                <a:effectLst/>
                <a:latin typeface="Times New Roman"/>
                <a:ea typeface="Calibri"/>
                <a:cs typeface="Arial"/>
              </a:rPr>
              <a:t>).  </a:t>
            </a:r>
          </a:p>
          <a:p>
            <a:pPr marL="0" marR="0" indent="0" algn="just">
              <a:lnSpc>
                <a:spcPct val="150000"/>
              </a:lnSpc>
              <a:spcBef>
                <a:spcPts val="0"/>
              </a:spcBef>
              <a:spcAft>
                <a:spcPts val="0"/>
              </a:spcAft>
              <a:buNone/>
            </a:pPr>
            <a:endParaRPr lang="en-US" dirty="0" smtClean="0">
              <a:effectLst/>
              <a:latin typeface="Times New Roman"/>
              <a:ea typeface="Calibri"/>
              <a:cs typeface="Arial"/>
            </a:endParaRP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845589"/>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1764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924800" cy="5257800"/>
          </a:xfrm>
        </p:spPr>
        <p:txBody>
          <a:bodyPr>
            <a:normAutofit/>
          </a:bodyPr>
          <a:lstStyle/>
          <a:p>
            <a:pPr marL="0" lvl="0" indent="457200" algn="just">
              <a:lnSpc>
                <a:spcPct val="150000"/>
              </a:lnSpc>
              <a:spcBef>
                <a:spcPts val="0"/>
              </a:spcBef>
              <a:buClr>
                <a:srgbClr val="94C600"/>
              </a:buClr>
            </a:pPr>
            <a:r>
              <a:rPr lang="en-US" sz="2800" dirty="0">
                <a:solidFill>
                  <a:srgbClr val="3E3D2D"/>
                </a:solidFill>
                <a:latin typeface="Times New Roman"/>
                <a:ea typeface="Calibri"/>
                <a:cs typeface="Arial"/>
              </a:rPr>
              <a:t>Delusions and deceptions (</a:t>
            </a:r>
            <a:r>
              <a:rPr lang="en-US" sz="2800" i="1" dirty="0" err="1">
                <a:solidFill>
                  <a:srgbClr val="3E3D2D"/>
                </a:solidFill>
                <a:latin typeface="Times New Roman"/>
                <a:ea typeface="Calibri"/>
                <a:cs typeface="Arial"/>
              </a:rPr>
              <a:t>ghurur</a:t>
            </a:r>
            <a:r>
              <a:rPr lang="en-US" sz="2800" dirty="0">
                <a:solidFill>
                  <a:srgbClr val="3E3D2D"/>
                </a:solidFill>
                <a:latin typeface="Times New Roman"/>
                <a:ea typeface="Calibri"/>
                <a:cs typeface="Arial"/>
              </a:rPr>
              <a:t>) also abound in the world and many intelligent and highly educated people who do not have the knowledge of how these temptations can have disastrous consequences in this world and in the Hereafter can become prey to the outward glitter and attractiveness of the fleeting worldly pleasures.  </a:t>
            </a:r>
            <a:endParaRPr lang="en-US" sz="2800" dirty="0">
              <a:solidFill>
                <a:srgbClr val="3E3D2D"/>
              </a:solidFill>
            </a:endParaRPr>
          </a:p>
          <a:p>
            <a:endParaRPr lang="en-US" sz="2800" dirty="0"/>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963" y="5872778"/>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791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09393"/>
          </a:xfrm>
        </p:spPr>
        <p:txBody>
          <a:bodyPr>
            <a:normAutofit/>
          </a:bodyPr>
          <a:lstStyle/>
          <a:p>
            <a:pPr marL="0" lvl="0" indent="457200" algn="just">
              <a:spcBef>
                <a:spcPts val="0"/>
              </a:spcBef>
            </a:pPr>
            <a:r>
              <a:rPr lang="en-US" sz="2800" dirty="0">
                <a:solidFill>
                  <a:prstClr val="black"/>
                </a:solidFill>
                <a:latin typeface="Times New Roman"/>
                <a:ea typeface="Calibri"/>
                <a:cs typeface="Arial"/>
              </a:rPr>
              <a:t>These destructive character traits, if not transformed or corrected in the proper ways, are bound to undermine the value systems of the educated and privileged class, leading to “the end of ethics” syndrome in many </a:t>
            </a:r>
            <a:r>
              <a:rPr lang="en-US" sz="2800" dirty="0" err="1">
                <a:solidFill>
                  <a:prstClr val="black"/>
                </a:solidFill>
                <a:latin typeface="Times New Roman"/>
                <a:ea typeface="Calibri"/>
                <a:cs typeface="Arial"/>
              </a:rPr>
              <a:t>organisations</a:t>
            </a:r>
            <a:r>
              <a:rPr lang="en-US" sz="2800" dirty="0">
                <a:solidFill>
                  <a:prstClr val="black"/>
                </a:solidFill>
                <a:latin typeface="Times New Roman"/>
                <a:ea typeface="Calibri"/>
                <a:cs typeface="Arial"/>
              </a:rPr>
              <a:t> and social institutions.     Hence the need to be constantly striving to purify the soul or cleanse the spiritual heart to remove the poisonous qualities or toxic elements which are hidden from human eyes, but not at all concealed from the sight and knowledge of Allah Most Gracious</a:t>
            </a:r>
            <a:r>
              <a:rPr lang="en-US" sz="2400" dirty="0">
                <a:solidFill>
                  <a:prstClr val="black"/>
                </a:solidFill>
                <a:latin typeface="Times New Roman"/>
                <a:ea typeface="Calibri"/>
                <a:cs typeface="Arial"/>
              </a:rPr>
              <a:t>. </a:t>
            </a:r>
            <a:endParaRPr lang="en-US" sz="2400" dirty="0">
              <a:solidFill>
                <a:prstClr val="black"/>
              </a:solidFill>
              <a:ea typeface="Calibri"/>
              <a:cs typeface="Arial"/>
            </a:endParaRPr>
          </a:p>
          <a:p>
            <a:endParaRPr lang="en-US" sz="2400" dirty="0"/>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808"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7827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pPr marL="0" lvl="0" indent="0" algn="just">
              <a:spcBef>
                <a:spcPts val="0"/>
              </a:spcBef>
              <a:buNone/>
            </a:pPr>
            <a:r>
              <a:rPr lang="en-US" sz="3200" dirty="0">
                <a:solidFill>
                  <a:prstClr val="black"/>
                </a:solidFill>
                <a:latin typeface="Times New Roman"/>
                <a:ea typeface="Calibri"/>
                <a:cs typeface="Arial"/>
              </a:rPr>
              <a:t>Finally, any truly holistic approach or method of overcoming or preventing systemic, structural, regulatory or moral breakdowns, as they have proven to become more disastrous and more global in the beginning of the 21</a:t>
            </a:r>
            <a:r>
              <a:rPr lang="en-US" sz="3200" baseline="30000" dirty="0">
                <a:solidFill>
                  <a:prstClr val="black"/>
                </a:solidFill>
                <a:latin typeface="Times New Roman"/>
                <a:ea typeface="Calibri"/>
                <a:cs typeface="Arial"/>
              </a:rPr>
              <a:t>st</a:t>
            </a:r>
            <a:r>
              <a:rPr lang="en-US" sz="3200" dirty="0">
                <a:solidFill>
                  <a:prstClr val="black"/>
                </a:solidFill>
                <a:latin typeface="Times New Roman"/>
                <a:ea typeface="Calibri"/>
                <a:cs typeface="Arial"/>
              </a:rPr>
              <a:t> century, must restore “the lost soul” of spiritual man into the new economic, political or management worldviews and paradigms in order to justice to the intangible spiritual and the moral dimensions of the civilizational </a:t>
            </a:r>
            <a:r>
              <a:rPr lang="en-US" sz="3200" dirty="0" smtClean="0">
                <a:solidFill>
                  <a:prstClr val="black"/>
                </a:solidFill>
                <a:latin typeface="Times New Roman"/>
                <a:ea typeface="Calibri"/>
                <a:cs typeface="Arial"/>
              </a:rPr>
              <a:t>crises</a:t>
            </a:r>
            <a:endParaRPr lang="en-US" sz="3200" dirty="0">
              <a:solidFill>
                <a:prstClr val="black"/>
              </a:solidFill>
            </a:endParaRPr>
          </a:p>
          <a:p>
            <a:endParaRPr lang="en-US" sz="3200" dirty="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226"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2385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0000" lnSpcReduction="20000"/>
          </a:bodyPr>
          <a:lstStyle/>
          <a:p>
            <a:pPr marL="0" lvl="0" indent="0" algn="just">
              <a:lnSpc>
                <a:spcPct val="170000"/>
              </a:lnSpc>
              <a:spcBef>
                <a:spcPts val="0"/>
              </a:spcBef>
              <a:buNone/>
            </a:pPr>
            <a:r>
              <a:rPr lang="en-US" sz="1000" dirty="0" smtClean="0">
                <a:solidFill>
                  <a:prstClr val="black"/>
                </a:solidFill>
                <a:latin typeface="Times New Roman"/>
                <a:ea typeface="Calibri"/>
                <a:cs typeface="Arial"/>
              </a:rPr>
              <a:t> </a:t>
            </a:r>
            <a:r>
              <a:rPr lang="en-US" sz="3600" dirty="0">
                <a:solidFill>
                  <a:prstClr val="black"/>
                </a:solidFill>
                <a:latin typeface="Times New Roman"/>
                <a:ea typeface="Calibri"/>
                <a:cs typeface="Arial"/>
              </a:rPr>
              <a:t>This era of turbulence, with increasing corruption and power abuse in many countries and the grave prospects of widening social, economic or natural calamities in the coming decades, call for the production of a new type of leadership in which all the requisite leadership knowledge and skills are organically linked and infused with spiritual principles and values in the specific educational and human resource training systems that underscore the nurturing of virtuous character, theocentric personalities or </a:t>
            </a:r>
            <a:r>
              <a:rPr lang="en-US" sz="3600" i="1" dirty="0" err="1">
                <a:solidFill>
                  <a:prstClr val="black"/>
                </a:solidFill>
                <a:latin typeface="Times New Roman"/>
                <a:ea typeface="Calibri"/>
                <a:cs typeface="Arial"/>
              </a:rPr>
              <a:t>taqwa</a:t>
            </a:r>
            <a:r>
              <a:rPr lang="en-US" sz="3600" i="1" dirty="0">
                <a:solidFill>
                  <a:prstClr val="black"/>
                </a:solidFill>
                <a:latin typeface="Times New Roman"/>
                <a:ea typeface="Calibri"/>
                <a:cs typeface="Arial"/>
              </a:rPr>
              <a:t>-</a:t>
            </a:r>
            <a:r>
              <a:rPr lang="en-US" sz="3600" dirty="0">
                <a:solidFill>
                  <a:prstClr val="black"/>
                </a:solidFill>
                <a:latin typeface="Times New Roman"/>
                <a:ea typeface="Calibri"/>
                <a:cs typeface="Arial"/>
              </a:rPr>
              <a:t>driven leaders.</a:t>
            </a:r>
            <a:endParaRPr lang="en-US" sz="3600" dirty="0">
              <a:solidFill>
                <a:prstClr val="black"/>
              </a:solidFill>
              <a:ea typeface="Calibri"/>
              <a:cs typeface="Arial"/>
            </a:endParaRPr>
          </a:p>
          <a:p>
            <a:pPr>
              <a:lnSpc>
                <a:spcPct val="170000"/>
              </a:lnSpc>
            </a:pPr>
            <a:endParaRPr lang="en-US" sz="3600" dirty="0"/>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169"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618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Documents and Settings\ISTAC\Desktop\ADLUN.jpg"/>
          <p:cNvPicPr>
            <a:picLocks noChangeAspect="1" noChangeArrowheads="1"/>
          </p:cNvPicPr>
          <p:nvPr/>
        </p:nvPicPr>
        <p:blipFill>
          <a:blip r:embed="rId3" cstate="print"/>
          <a:srcRect/>
          <a:stretch>
            <a:fillRect/>
          </a:stretch>
        </p:blipFill>
        <p:spPr bwMode="auto">
          <a:xfrm>
            <a:off x="2514600" y="1447800"/>
            <a:ext cx="39624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457200" y="5364163"/>
            <a:ext cx="8229600" cy="1112837"/>
          </a:xfrm>
        </p:spPr>
        <p:txBody>
          <a:bodyPr/>
          <a:lstStyle/>
          <a:p>
            <a:pPr algn="ctr" eaLnBrk="1" hangingPunct="1">
              <a:buFont typeface="Wingdings 2" pitchFamily="18" charset="2"/>
              <a:buNone/>
            </a:pPr>
            <a:r>
              <a:rPr lang="en-US" sz="5400" b="1" smtClean="0">
                <a:solidFill>
                  <a:srgbClr val="CD114B"/>
                </a:solidFill>
                <a:latin typeface="Harrington" pitchFamily="82" charset="0"/>
                <a:cs typeface="Arial" charset="0"/>
              </a:rPr>
              <a:t>THANK YOU</a:t>
            </a:r>
          </a:p>
        </p:txBody>
      </p:sp>
      <p:sp>
        <p:nvSpPr>
          <p:cNvPr id="4" name="Slide Number Placeholder 3"/>
          <p:cNvSpPr>
            <a:spLocks noGrp="1"/>
          </p:cNvSpPr>
          <p:nvPr>
            <p:ph type="sldNum" sz="quarter" idx="12"/>
          </p:nvPr>
        </p:nvSpPr>
        <p:spPr/>
        <p:txBody>
          <a:bodyPr/>
          <a:lstStyle/>
          <a:p>
            <a:pPr>
              <a:defRPr/>
            </a:pPr>
            <a:fld id="{5A076B08-F7D9-49C7-B44C-CBADF2FB39D6}" type="slidenum">
              <a:rPr lang="en-US">
                <a:solidFill>
                  <a:prstClr val="black">
                    <a:tint val="75000"/>
                  </a:prstClr>
                </a:solidFill>
              </a:rPr>
              <a:pPr>
                <a:defRPr/>
              </a:pPr>
              <a:t>88</a:t>
            </a:fld>
            <a:endParaRPr lang="en-US">
              <a:solidFill>
                <a:prstClr val="black">
                  <a:tint val="75000"/>
                </a:prstClr>
              </a:solidFill>
            </a:endParaRPr>
          </a:p>
        </p:txBody>
      </p:sp>
      <p:sp>
        <p:nvSpPr>
          <p:cNvPr id="12" name="Rectangle 11"/>
          <p:cNvSpPr/>
          <p:nvPr/>
        </p:nvSpPr>
        <p:spPr>
          <a:xfrm>
            <a:off x="457200" y="304800"/>
            <a:ext cx="228600" cy="6172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8458200" y="304800"/>
            <a:ext cx="228600" cy="6172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609600" y="624840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a:off x="685800" y="30480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Content Placeholder 2"/>
          <p:cNvSpPr txBox="1">
            <a:spLocks/>
          </p:cNvSpPr>
          <p:nvPr/>
        </p:nvSpPr>
        <p:spPr>
          <a:xfrm>
            <a:off x="457200" y="411163"/>
            <a:ext cx="8229600" cy="1493837"/>
          </a:xfrm>
          <a:prstGeom prst="rect">
            <a:avLst/>
          </a:prstGeom>
        </p:spPr>
        <p:txBody>
          <a:bodyPr>
            <a:normAutofit/>
          </a:bodyPr>
          <a:lstStyle/>
          <a:p>
            <a:pPr marL="274320" indent="-274320" algn="ctr">
              <a:spcBef>
                <a:spcPct val="20000"/>
              </a:spcBef>
              <a:buClr>
                <a:srgbClr val="9BBB59"/>
              </a:buClr>
              <a:buSzPct val="95000"/>
              <a:buFont typeface="Wingdings 2"/>
              <a:buNone/>
              <a:defRPr/>
            </a:pPr>
            <a:r>
              <a:rPr lang="ar-SA" sz="7200" dirty="0">
                <a:solidFill>
                  <a:srgbClr val="CD114B"/>
                </a:solidFill>
                <a:cs typeface="Andalus" pitchFamily="2" charset="-78"/>
              </a:rPr>
              <a:t>شكرا</a:t>
            </a:r>
            <a:endParaRPr lang="en-US" sz="7200" dirty="0">
              <a:solidFill>
                <a:srgbClr val="CD114B"/>
              </a:solidFill>
              <a:cs typeface="Andalus" pitchFamily="2" charset="-78"/>
            </a:endParaRPr>
          </a:p>
        </p:txBody>
      </p:sp>
      <p:sp>
        <p:nvSpPr>
          <p:cNvPr id="10" name="Rectangle 9"/>
          <p:cNvSpPr/>
          <p:nvPr/>
        </p:nvSpPr>
        <p:spPr>
          <a:xfrm>
            <a:off x="1524000" y="1143000"/>
            <a:ext cx="6096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0070C0"/>
                </a:solidFill>
                <a:latin typeface="Chiller" pitchFamily="82" charset="0"/>
              </a:rPr>
              <a:t>TERIMA</a:t>
            </a:r>
          </a:p>
          <a:p>
            <a:pPr algn="ctr">
              <a:defRPr/>
            </a:pPr>
            <a:endParaRPr lang="en-US" sz="4800" b="1" dirty="0">
              <a:solidFill>
                <a:srgbClr val="0070C0"/>
              </a:solidFill>
              <a:latin typeface="Bradley Hand ITC" pitchFamily="66" charset="0"/>
            </a:endParaRPr>
          </a:p>
        </p:txBody>
      </p:sp>
      <p:sp>
        <p:nvSpPr>
          <p:cNvPr id="11" name="Rectangle 10"/>
          <p:cNvSpPr/>
          <p:nvPr/>
        </p:nvSpPr>
        <p:spPr>
          <a:xfrm>
            <a:off x="6858000" y="1066800"/>
            <a:ext cx="4572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rgbClr val="0070C0"/>
                </a:solidFill>
                <a:latin typeface="Chiller" pitchFamily="82" charset="0"/>
              </a:rPr>
              <a:t>KASIH</a:t>
            </a:r>
          </a:p>
          <a:p>
            <a:pPr algn="ctr">
              <a:defRPr/>
            </a:pPr>
            <a:endParaRPr lang="en-US" sz="4800" b="1" dirty="0">
              <a:solidFill>
                <a:srgbClr val="0070C0"/>
              </a:solidFill>
              <a:latin typeface="Bradley Hand ITC" pitchFamily="66" charset="0"/>
            </a:endParaRPr>
          </a:p>
        </p:txBody>
      </p:sp>
    </p:spTree>
    <p:extLst>
      <p:ext uri="{BB962C8B-B14F-4D97-AF65-F5344CB8AC3E}">
        <p14:creationId xmlns:p14="http://schemas.microsoft.com/office/powerpoint/2010/main" val="2889097025"/>
      </p:ext>
    </p:extLst>
  </p:cSld>
  <p:clrMapOvr>
    <a:masterClrMapping/>
  </p:clrMapOvr>
  <p:transition>
    <p:wedge/>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by="(-#ppt_w*2)" calcmode="lin" valueType="num">
                                      <p:cBhvr rctx="PPT">
                                        <p:cTn id="17" dur="500" autoRev="1" fill="hold">
                                          <p:stCondLst>
                                            <p:cond delay="0"/>
                                          </p:stCondLst>
                                        </p:cTn>
                                        <p:tgtEl>
                                          <p:spTgt spid="11"/>
                                        </p:tgtEl>
                                        <p:attrNameLst>
                                          <p:attrName>ppt_w</p:attrName>
                                        </p:attrNameLst>
                                      </p:cBhvr>
                                    </p:anim>
                                    <p:anim by="(#ppt_w*0.50)" calcmode="lin" valueType="num">
                                      <p:cBhvr>
                                        <p:cTn id="18" dur="500" decel="50000" autoRev="1" fill="hold">
                                          <p:stCondLst>
                                            <p:cond delay="0"/>
                                          </p:stCondLst>
                                        </p:cTn>
                                        <p:tgtEl>
                                          <p:spTgt spid="11"/>
                                        </p:tgtEl>
                                        <p:attrNameLst>
                                          <p:attrName>ppt_x</p:attrName>
                                        </p:attrNameLst>
                                      </p:cBhvr>
                                    </p:anim>
                                    <p:anim from="(-#ppt_h/2)" to="(#ppt_y)" calcmode="lin" valueType="num">
                                      <p:cBhvr>
                                        <p:cTn id="19" dur="1000" fill="hold">
                                          <p:stCondLst>
                                            <p:cond delay="0"/>
                                          </p:stCondLst>
                                        </p:cTn>
                                        <p:tgtEl>
                                          <p:spTgt spid="11"/>
                                        </p:tgtEl>
                                        <p:attrNameLst>
                                          <p:attrName>ppt_y</p:attrName>
                                        </p:attrNameLst>
                                      </p:cBhvr>
                                    </p:anim>
                                    <p:animRot by="21600000">
                                      <p:cBhvr>
                                        <p:cTn id="20" dur="1000" fill="hold">
                                          <p:stCondLst>
                                            <p:cond delay="0"/>
                                          </p:stCondLst>
                                        </p:cTn>
                                        <p:tgtEl>
                                          <p:spTgt spid="11"/>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by="(-#ppt_w*2)" calcmode="lin" valueType="num">
                                      <p:cBhvr rctx="PPT">
                                        <p:cTn id="23" dur="500" autoRev="1" fill="hold">
                                          <p:stCondLst>
                                            <p:cond delay="0"/>
                                          </p:stCondLst>
                                        </p:cTn>
                                        <p:tgtEl>
                                          <p:spTgt spid="10"/>
                                        </p:tgtEl>
                                        <p:attrNameLst>
                                          <p:attrName>ppt_w</p:attrName>
                                        </p:attrNameLst>
                                      </p:cBhvr>
                                    </p:anim>
                                    <p:anim by="(#ppt_w*0.50)" calcmode="lin" valueType="num">
                                      <p:cBhvr>
                                        <p:cTn id="24" dur="500" decel="50000" autoRev="1" fill="hold">
                                          <p:stCondLst>
                                            <p:cond delay="0"/>
                                          </p:stCondLst>
                                        </p:cTn>
                                        <p:tgtEl>
                                          <p:spTgt spid="10"/>
                                        </p:tgtEl>
                                        <p:attrNameLst>
                                          <p:attrName>ppt_x</p:attrName>
                                        </p:attrNameLst>
                                      </p:cBhvr>
                                    </p:anim>
                                    <p:anim from="(-#ppt_h/2)" to="(#ppt_y)" calcmode="lin" valueType="num">
                                      <p:cBhvr>
                                        <p:cTn id="25" dur="1000" fill="hold">
                                          <p:stCondLst>
                                            <p:cond delay="0"/>
                                          </p:stCondLst>
                                        </p:cTn>
                                        <p:tgtEl>
                                          <p:spTgt spid="10"/>
                                        </p:tgtEl>
                                        <p:attrNameLst>
                                          <p:attrName>ppt_y</p:attrName>
                                        </p:attrNameLst>
                                      </p:cBhvr>
                                    </p:anim>
                                    <p:animRot by="21600000">
                                      <p:cBhvr>
                                        <p:cTn id="26"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61793"/>
          </a:xfrm>
        </p:spPr>
        <p:txBody>
          <a:bodyPr>
            <a:normAutofit/>
          </a:bodyPr>
          <a:lstStyle/>
          <a:p>
            <a:pPr marL="0" indent="0" algn="ctr">
              <a:buNone/>
            </a:pPr>
            <a:r>
              <a:rPr lang="en-US" dirty="0" smtClean="0">
                <a:effectLst/>
                <a:latin typeface="Times New Roman"/>
                <a:ea typeface="Calibri"/>
              </a:rPr>
              <a:t>“It is of great significance that since the last two decades of the 20</a:t>
            </a:r>
            <a:r>
              <a:rPr lang="en-US" baseline="30000" dirty="0" smtClean="0">
                <a:effectLst/>
                <a:latin typeface="Times New Roman"/>
                <a:ea typeface="Calibri"/>
              </a:rPr>
              <a:t>th</a:t>
            </a:r>
            <a:r>
              <a:rPr lang="en-US" dirty="0" smtClean="0">
                <a:effectLst/>
                <a:latin typeface="Times New Roman"/>
                <a:ea typeface="Calibri"/>
              </a:rPr>
              <a:t> century until today, more and more critical views of concerned and thoughtful Western scholars, economists, scientists, thinkers, theologians and intellectuals  have been published regarding pressing global issues and crises, including hegemonic geopolitical strategies of the Western powers, the double standards in international relations, the corruption of democratic political systems by powerful lobbyists and interest groups,  human causes of climate change,  the ominous global warming, the negative dimensions of globalization, the global economic and financial turmoil and turbulence, and the growing “wealth </a:t>
            </a:r>
            <a:r>
              <a:rPr lang="en-US" dirty="0" err="1" smtClean="0">
                <a:effectLst/>
                <a:latin typeface="Times New Roman"/>
                <a:ea typeface="Calibri"/>
              </a:rPr>
              <a:t>gap”in</a:t>
            </a:r>
            <a:r>
              <a:rPr lang="en-US" dirty="0" smtClean="0">
                <a:effectLst/>
                <a:latin typeface="Times New Roman"/>
                <a:ea typeface="Calibri"/>
              </a:rPr>
              <a:t> America in which one percent of the population controls nearly half of the wealth of the United States”. </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9088"/>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453" y="5894387"/>
            <a:ext cx="11890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92934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6843</Words>
  <Application>Microsoft Office PowerPoint</Application>
  <PresentationFormat>On-screen Show (4:3)</PresentationFormat>
  <Paragraphs>1264</Paragraphs>
  <Slides>88</Slides>
  <Notes>0</Notes>
  <HiddenSlides>0</HiddenSlides>
  <MMClips>0</MMClips>
  <ScaleCrop>false</ScaleCrop>
  <HeadingPairs>
    <vt:vector size="4" baseType="variant">
      <vt:variant>
        <vt:lpstr>Theme</vt:lpstr>
      </vt:variant>
      <vt:variant>
        <vt:i4>4</vt:i4>
      </vt:variant>
      <vt:variant>
        <vt:lpstr>Slide Titles</vt:lpstr>
      </vt:variant>
      <vt:variant>
        <vt:i4>88</vt:i4>
      </vt:variant>
    </vt:vector>
  </HeadingPairs>
  <TitlesOfParts>
    <vt:vector size="92" baseType="lpstr">
      <vt:lpstr>1_Office Theme</vt:lpstr>
      <vt:lpstr>Austin</vt:lpstr>
      <vt:lpstr>Slipstream</vt:lpstr>
      <vt:lpstr>Mylar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SCANDALS OF OUR TIME </vt:lpstr>
      <vt:lpstr>CORPORATE ACCOUNTING SCANDALS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END OF ETHICS” IN WESTERN FINANCIAL SYSTEM </vt:lpstr>
      <vt:lpstr>PowerPoint Presentation</vt:lpstr>
      <vt:lpstr>ERNST &amp; YOUNG SURVEY IN 2012 FINDS UNETHICAL BUSINESS PRACTICES ON THE RISE  </vt:lpstr>
      <vt:lpstr>PowerPoint Presentation</vt:lpstr>
      <vt:lpstr>PowerPoint Presentation</vt:lpstr>
      <vt:lpstr>PowerPoint Presentation</vt:lpstr>
      <vt:lpstr>   CORRUPTION CRISIS IN INDIA </vt:lpstr>
      <vt:lpstr>CRISIS OF CORRUPTION IN AFRICA:  BAD LEADERSHIP A MAJOR CAUSE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CHRISTIANITY   </vt:lpstr>
      <vt:lpstr>HINDUISM </vt:lpstr>
      <vt:lpstr>CHINESE RELIGION AND CONFUCIANIST PHILOSOPHY </vt:lpstr>
      <vt:lpstr>PowerPoint Presentation</vt:lpstr>
      <vt:lpstr>PowerPoint Presentation</vt:lpstr>
      <vt:lpstr>TAOISM/DAOISM </vt:lpstr>
      <vt:lpstr>BUDDHISM</vt:lpstr>
      <vt:lpstr>PowerPoint Presentation</vt:lpstr>
      <vt:lpstr>PowerPoint Presentation</vt:lpstr>
      <vt:lpstr>PowerPoint Presentation</vt:lpstr>
      <vt:lpstr>SIKHISM </vt:lpstr>
      <vt:lpstr>PowerPoint Presentation</vt:lpstr>
      <vt:lpstr>PowerPoint Presentation</vt:lpstr>
      <vt:lpstr>ISLAM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ISTAC</dc:creator>
  <cp:lastModifiedBy>ISTAC</cp:lastModifiedBy>
  <cp:revision>24</cp:revision>
  <dcterms:created xsi:type="dcterms:W3CDTF">2013-10-20T01:40:14Z</dcterms:created>
  <dcterms:modified xsi:type="dcterms:W3CDTF">2013-10-21T01:56:01Z</dcterms:modified>
</cp:coreProperties>
</file>